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21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4"/>
  </p:notesMasterIdLst>
  <p:sldIdLst>
    <p:sldId id="329" r:id="rId2"/>
    <p:sldId id="346" r:id="rId3"/>
    <p:sldId id="295" r:id="rId4"/>
    <p:sldId id="343" r:id="rId5"/>
    <p:sldId id="297" r:id="rId6"/>
    <p:sldId id="326" r:id="rId7"/>
    <p:sldId id="262" r:id="rId8"/>
    <p:sldId id="327" r:id="rId9"/>
    <p:sldId id="328" r:id="rId10"/>
    <p:sldId id="357" r:id="rId11"/>
    <p:sldId id="359" r:id="rId12"/>
    <p:sldId id="360" r:id="rId13"/>
    <p:sldId id="266" r:id="rId14"/>
    <p:sldId id="267" r:id="rId15"/>
    <p:sldId id="268" r:id="rId16"/>
    <p:sldId id="269" r:id="rId17"/>
    <p:sldId id="270" r:id="rId18"/>
    <p:sldId id="349" r:id="rId19"/>
    <p:sldId id="353" r:id="rId20"/>
    <p:sldId id="272" r:id="rId21"/>
    <p:sldId id="273" r:id="rId22"/>
    <p:sldId id="274" r:id="rId23"/>
    <p:sldId id="354" r:id="rId24"/>
    <p:sldId id="355" r:id="rId25"/>
    <p:sldId id="276" r:id="rId26"/>
    <p:sldId id="331" r:id="rId27"/>
    <p:sldId id="332" r:id="rId28"/>
    <p:sldId id="333" r:id="rId29"/>
    <p:sldId id="334" r:id="rId30"/>
    <p:sldId id="335" r:id="rId31"/>
    <p:sldId id="281" r:id="rId32"/>
    <p:sldId id="341" r:id="rId3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na Karchebanova" initials="" lastIdx="1" clrIdx="0"/>
  <p:cmAuthor id="7" name="Елена Вермишева" initials="ЕВ" lastIdx="3" clrIdx="7">
    <p:extLst>
      <p:ext uri="{19B8F6BF-5375-455C-9EA6-DF929625EA0E}">
        <p15:presenceInfo xmlns:p15="http://schemas.microsoft.com/office/powerpoint/2012/main" userId="b8320fceb9aacfa2" providerId="Windows Live"/>
      </p:ext>
    </p:extLst>
  </p:cmAuthor>
  <p:cmAuthor id="1" name="Дарья Кураева" initials="" lastIdx="27" clrIdx="1"/>
  <p:cmAuthor id="2" name="Babikova Svetlana" initials="" lastIdx="6" clrIdx="2"/>
  <p:cmAuthor id="3" name="Анастасия Панина" initials="" lastIdx="4" clrIdx="3"/>
  <p:cmAuthor id="4" name="Anonymous" initials="" lastIdx="7" clrIdx="4"/>
  <p:cmAuthor id="5" name="Daria Kuraeva" initials="" lastIdx="1" clrIdx="5"/>
  <p:cmAuthor id="6" name="ALeksandra Milogradova" initials="" lastIdx="9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800"/>
    <a:srgbClr val="00E85D"/>
    <a:srgbClr val="F9FFFF"/>
    <a:srgbClr val="23FF7B"/>
    <a:srgbClr val="FFFF0B"/>
    <a:srgbClr val="FF5759"/>
    <a:srgbClr val="595959"/>
    <a:srgbClr val="3FAAC1"/>
    <a:srgbClr val="FFCA00"/>
    <a:srgbClr val="FF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5635B49-3C21-46CB-9255-A17C70729EF2}">
  <a:tblStyle styleId="{35635B49-3C21-46CB-9255-A17C70729EF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73" autoAdjust="0"/>
    <p:restoredTop sz="92742" autoAdjust="0"/>
  </p:normalViewPr>
  <p:slideViewPr>
    <p:cSldViewPr snapToGrid="0">
      <p:cViewPr varScale="1">
        <p:scale>
          <a:sx n="113" d="100"/>
          <a:sy n="113" d="100"/>
        </p:scale>
        <p:origin x="20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7" dt="2022-12-08T18:20:16.918" idx="1">
    <p:pos x="10" y="10"/>
    <p:text>с множеством</p:text>
    <p:extLst>
      <p:ext uri="{C676402C-5697-4E1C-873F-D02D1690AC5C}">
        <p15:threadingInfo xmlns:p15="http://schemas.microsoft.com/office/powerpoint/2012/main" timeZoneBias="-24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17T02:31:41.692" idx="19">
    <p:pos x="5961" y="451"/>
    <p:text>ДИЗАЙН
Можно сделать тематические иконки. 
Референсы
— Сорбит изготавливается из крахмальных сиропов, получаемых из пшеницы или кукурузы.
— Ксилит производится из D-ксилозы. D-ксилоза - это древесный сахар, который добывают из таких растений, как кукуруза, береза и бук.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16T12:43:16.400" idx="3">
    <p:pos x="6405" y="976"/>
    <p:text>ДИЗАЙН 
Референс — конструктор
Изобразить 3 элемента с названиями кислот + для ДГК сделать подпись
Желательно
- назания кислот дать без переноса 
Альфа-линоленовая 
Эйкозапентаеновая 
Докозагексаеновая
- подпись для ДГК поместить где-то рядом с названием, чтобы была очевидная связь (может, на одном кубике, под названием) 
- выделить визуально кубик с ДГК — изобразить больше по размеру, чем другие кислоты</p:text>
  </p:cm>
  <p:cm authorId="1" dt="2022-11-17T11:55:28.245" idx="4">
    <p:pos x="6396" y="721"/>
    <p:text>ДИЗАЙН 
Это подпись к кубикам — просьба выделить визуально</p:text>
  </p:cm>
  <p:cm authorId="2" dt="2022-11-17T12:18:07.148" idx="1">
    <p:pos x="385" y="5472"/>
    <p:text>Как еще один вариант можно написать " в период беременности матери"</p:text>
  </p:cm>
  <p:cm authorId="3" dt="2022-11-17T12:28:01.169" idx="1">
    <p:pos x="385" y="5472"/>
    <p:text>А если "уже в утробе матери"? Если мы используем слово "плод", то первые девять недель развития мы как будто не учитываем, так как плодом можно назвать только тот организм, у которого все органы уже заложены.  Не могу найти пока исследований, которые говорили бы именно о влиянии на плод.  Это может быть критичным, так как, например, недостаток витамина B9 в первые шесть недель может привести к неправильному формированию нервной системы. Поэтому хотелось бы избежать использование термина "плод".</p:text>
  </p:cm>
  <p:cm authorId="1" dt="2022-11-17T14:56:40.830" idx="6">
    <p:pos x="385" y="5472"/>
    <p:text>Коллеги, принято, спасибо</p:text>
  </p:cm>
  <p:cm authorId="1" dt="2022-11-18T07:32:43.244" idx="5">
    <p:pos x="385" y="5472"/>
    <p:text>Про "внутреутробное развитие" звучит сложно очень</p:text>
  </p:cm>
  <p:cm authorId="2" dt="2022-11-18T07:32:43.244" idx="2">
    <p:pos x="385" y="5472"/>
    <p:text>-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17T11:06:54.202" idx="11">
    <p:pos x="6166" y="278"/>
    <p:text>ДИЗАЙН
К каждому поинту, кроме заголовков, нужны рисунки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17T11:06:54.202" idx="11">
    <p:pos x="6166" y="278"/>
    <p:text>ДИЗАЙН
К каждому поинту, кроме заголовков, нужны рисунки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17T11:06:54.202" idx="11">
    <p:pos x="6166" y="278"/>
    <p:text>ДИЗАЙН
К каждому поинту, кроме заголовков, нужны рисунки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16T09:08:24.662" idx="12">
    <p:pos x="6000" y="0"/>
    <p:text>ДИЗАЙН 
Референс — 13 слайд презентации Метастик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15T12:31:44.647" idx="14">
    <p:pos x="2410" y="5750"/>
    <p:text>Для стран ТС</p:text>
  </p:cm>
  <p:cm authorId="2" dt="2022-11-17T13:38:59.531" idx="3">
    <p:pos x="2410" y="5850"/>
    <p:text>думаю да, я поищу ссылку на рекомендации педиатров. Они рекомендуют 1000-1500 МЕ для детей</p:text>
  </p:cm>
  <p:cm authorId="3" dt="2022-11-17T13:49:45.819" idx="2">
    <p:pos x="570" y="5750"/>
    <p:text>Может быть, сказать, что это в 102 раза больше, чем в 100 граммах лосося, приготовленного на пару? (https://www.ncbi.nlm.nih.gov/pmc/articles/PMC7729892/)</p:text>
  </p:cm>
  <p:cm authorId="3" dt="2022-11-17T14:34:10.624" idx="4">
    <p:pos x="2410" y="5850"/>
    <p:text>В Европе рекомендуемый уровень потребления для детей в возрасте 1–17 лет установлен на уровне 15 мкг/день (https://www.efsa.europa.eu/en/efsajournal/pub/4547). Если я правильно поняла тенденцию, то эта презентация не для ТС, где рекомендуемый уровень потребления всего 5 мкг. 
В D-Spray не было акцента на том, что там содержание витамина D больше РУСП в два раза. Может быть и здесь так получится сделать?</p:text>
  </p:cm>
  <p:cm authorId="1" dt="2022-11-17T14:35:47.471" idx="15">
    <p:pos x="570" y="5750"/>
    <p:text>По возможности стоит обозначить для потребителя, почему мы считаем, что в нашем продукте высокое содержание ДГК 
Отноcительно чего?
Если совсем нет вариантов определить % от суточной дозы, предлгаю оставить так + дать примечание в подстрочнике</p:text>
  </p:cm>
  <p:cm authorId="3" dt="2022-11-17T14:35:47.471" idx="3">
    <p:pos x="570" y="5750"/>
    <p:text>Но "высокое содержание" может быть термином из технического регламента таможенного союза.</p:text>
  </p:cm>
  <p:cm authorId="1" dt="2022-11-17T21:29:05.898" idx="16">
    <p:pos x="2410" y="5850"/>
    <p:text>Важно дать объяснение, почему 240% — это хорошо. 
Мы можем сделать пометку "Не превышает верхний допустимый уровень потребления", но это не решает вопрос потребителя, который смотрит на слайд.
Зачем столько, если рекомендованная норма меньше?</p:text>
  </p:cm>
  <p:cm authorId="2" dt="2022-11-17T21:29:05.898" idx="4">
    <p:pos x="2410" y="5850"/>
    <p:text>Спасибо за ссылку. Думаю мы можем сослаться на этот документ, указав, что European Food and Safety Authority (EFSA) рекомендует для детей 1-17 лет потребление витамина D3 на уровне 15 мкг в сутки.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7" dt="2022-12-08T18:34:31.361" idx="3">
    <p:pos x="2203" y="3008"/>
    <p:text>точка в конце</p:text>
    <p:extLst>
      <p:ext uri="{C676402C-5697-4E1C-873F-D02D1690AC5C}">
        <p15:threadingInfo xmlns:p15="http://schemas.microsoft.com/office/powerpoint/2012/main" timeZoneBias="-24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22-11-21T14:26:47.992" idx="1">
    <p:pos x="324" y="3869"/>
    <p:text>Взяли информацию из вводной презентации — https://docs.google.com/presentation/d/1l9SD_Aab_CAJRgzdrBEhlHw-Lk19ytLs8bEzMaY7Wig/edit#slide=id.g17dacca1077_1_8</p:text>
  </p:cm>
  <p:cm authorId="4" dt="2022-11-24T20:58:25.120" idx="1">
    <p:pos x="324" y="3869"/>
    <p:text>GMP нет у производителя, BRC только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24135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-GhBnCuHY0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mj.ru/articles/pediatriya/Znachenie_omega-3_polinenasyschennyh_ghirnyh_kislot_dlya_detey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ЧЕРНОВИК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100" dirty="0">
              <a:solidFill>
                <a:schemeClr val="dk1"/>
              </a:solidFill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1987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❏"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растем с умом </a:t>
            </a:r>
          </a:p>
          <a:p>
            <a:pPr marL="457200" lvl="0" indent="-1987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❏"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развитие с умом </a:t>
            </a:r>
          </a:p>
          <a:p>
            <a:pPr marL="457200" marR="0" lvl="0" indent="-1987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❏"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для здоровья / развития умников и умниц</a:t>
            </a:r>
          </a:p>
          <a:p>
            <a:pPr marL="457200" lvl="0" indent="-1987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❏"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умный помощник для детей и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912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8bb994d74b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8bb994d74b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любая рыба содержит высокий уровень ДГК омега-3</a:t>
            </a: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ДГК омега-3 синтезируется морским зоопланктоном и микроводорослями, которыми питаются мелкие, а затем и крупные рыбы. Так ДГК омега-3 мигрирует по пищевой цепочке, оказываясь в итоге в мясе тунца, скумбрии, морского лосося или любой другой холодноводной морской рыбы.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сожалению, в торговле преимущественно присутствует рыба, выращенная на фермерских хозяйствах. Содержание ДГК омега-3, например, в «аквакультурном» лососе почти на 100% зависит от того, сколько ДГК омега-3 будет (или не будет) добавлено в комбикорм.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0183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8bb994d7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8bb994d7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2371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8bb994d74b_1_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8bb994d74b_1_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6650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8bb994d74b_1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8bb994d74b_1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Примечание о норме потребления ЭПК + ДГК омега-3  </a:t>
            </a: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Несколько групп экспертов и международных организаций установили рекомендации к суточной норме потребления ЭПК + ДГК омега-3, которые обычно варьируются: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 250 мг/день до 500 мг/день для общего состояния здоровья,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 500 мг/день до ≥ 1000 мг/день для здоровья сердца.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 производстве продукта рыбный жир добывается из анчоусов, сардин и макрели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highlight>
                <a:srgbClr val="FBFBFB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5339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bb994d74b_1_6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bb994d74b_1_6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Кроме того, что недостаток витамина D3 и ДГК омега-3 широко распространен во всем мире, оба нутриента также: </a:t>
            </a:r>
            <a:endParaRPr sz="1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являются жирорастворимыми веществами,</a:t>
            </a:r>
            <a:endParaRPr sz="1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важны для протекания многих процессов в организме,</a:t>
            </a:r>
            <a:endParaRPr sz="1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сложно получить из пищи в достаточном количестве.  </a:t>
            </a:r>
            <a:endParaRPr sz="1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19678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8bb994d74b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8bb994d74b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Подробнее о технологии ConCordix: </a:t>
            </a:r>
            <a:r>
              <a:rPr lang="ru" sz="14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https://www.youtube.com/watch?v=b-GhBnCuHY0</a:t>
            </a: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2379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8bb994d74b_1_1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8bb994d74b_1_1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244128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8bb994d74b_1_1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8bb994d74b_1_1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0739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8da4992b62_5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8da4992b62_5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52179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8bb994d74b_1_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8bb994d74b_1_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151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Из информационных каналов мы много слышим о нагрузке на женщину: ей нужно быть хозяйственной женой, внимательной мамой, строить карьеру и заботиться о своей красоте. </a:t>
            </a:r>
          </a:p>
          <a:p>
            <a:pPr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Но мало кто понимает, какая ответственность лежит на мужчине. Кажется, в его жизни все просто. </a:t>
            </a:r>
          </a:p>
          <a:p>
            <a:pPr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Но это не так: регулярные стрессы и переутомления, завышенные ожидания со стороны близких…</a:t>
            </a:r>
          </a:p>
          <a:p>
            <a:pPr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 таким давлением сталкивается практически каждый. </a:t>
            </a:r>
          </a:p>
          <a:p>
            <a:pPr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 зачастую, не выдерживая напряжения, теряет себя как личность и как мужчина.</a:t>
            </a:r>
          </a:p>
        </p:txBody>
      </p:sp>
    </p:spTree>
    <p:extLst>
      <p:ext uri="{BB962C8B-B14F-4D97-AF65-F5344CB8AC3E}">
        <p14:creationId xmlns:p14="http://schemas.microsoft.com/office/powerpoint/2010/main" val="25100636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8bb994d74b_1_8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8bb994d74b_1_8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690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8bb994d74b_1_10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8bb994d74b_1_10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0357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8bb994d74b_1_10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8bb994d74b_1_10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78632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8bb994d74b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8bb994d74b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4960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9" name="Shape 3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58750" indent="0">
              <a:buNone/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8698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9" name="Shape 3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58750" indent="0">
              <a:buNone/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50394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9" name="Shape 3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58750" indent="0">
              <a:buNone/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74445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8" name="Shape 37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58750" indent="0">
              <a:buNone/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88782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90a88c391b_4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190a88c391b_4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44880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ЧЕРНОВИК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100" dirty="0">
              <a:solidFill>
                <a:schemeClr val="dk1"/>
              </a:solidFill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1987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❏"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растем с умом </a:t>
            </a:r>
          </a:p>
          <a:p>
            <a:pPr marL="457200" lvl="0" indent="-1987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❏"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развитие с умом </a:t>
            </a:r>
          </a:p>
          <a:p>
            <a:pPr marL="457200" marR="0" lvl="0" indent="-1987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❏"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для здоровья / развития умников и умниц</a:t>
            </a:r>
          </a:p>
          <a:p>
            <a:pPr marL="457200" lvl="0" indent="-1987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❏"/>
            </a:pPr>
            <a:r>
              <a:rPr lang="ru-RU" sz="1100" dirty="0">
                <a:solidFill>
                  <a:schemeClr val="dk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умный помощник для детей и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109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8bb994d74b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8bb994d74b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Почему АЛК, ЭПК и ДГК так необходимы организму?</a:t>
            </a: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Альфа-линоленовая, эйкозапентаеновая и докозагексаеновая кислоты относятся к полиненасыщенным омега-3-жирным кислотам и считаются полезными, так как*: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способствуют нормальному функционированию сердечно-сосудистой системы,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поддерживают здоровое развитие головного мозга и нервной системы,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способствуют развитию когнитивных функций: памяти, логического мышления, концентрации внимания,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необходимы для здоровья волос, кожи и зубов,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оптимизируют иммунные функции организма (активируют иммунитет?) 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улучшают настроение, уменьшают чувство тревоги.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r>
              <a:rPr lang="ru" sz="14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https://www.rmj.ru/articles/pediatriya/Znachenie_omega-3_polinenasyschennyh_ghirnyh_kislot_dlya_detey/#</a:t>
            </a: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highlight>
                <a:srgbClr val="FFFF00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</a:rPr>
              <a:t>		 	 	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1657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9655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8bb994d74b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8bb994d74b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Примечание к исследованию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2016 году был впервые опубликован масштабный обзор, в котором указывалось, что взрослые люди в большинстве регионов мира имеют «низкий» или «очень низкий» уровень ПНЖК омега-3 — особенно эйкозапентаеновой кислоты (ЭПК) и докозагексаеновой кислоты (ДГК).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основе анализа 298 исследований была создана карта, показывающая уровни ЭПК и ДГК в кровотоке здоровых взрослых людей по всему миру.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для всех стран удалось найти исследования, удовлетворяющие критериям включения в анализ. Однако ученые, основываясь на данных соседних стран,  предполагают — уровни ПНЖК омега-3 в крови населения Восточной Европы и Центральной Азии наиболее вероятно будут от «низкого» до «очень низкого». </a:t>
            </a:r>
            <a:r>
              <a:rPr lang="ru" sz="1200">
                <a:solidFill>
                  <a:srgbClr val="333333"/>
                </a:solidFill>
                <a:highlight>
                  <a:schemeClr val="lt1"/>
                </a:highlight>
              </a:rPr>
              <a:t> </a:t>
            </a:r>
            <a:endParaRPr sz="120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highlight>
                <a:srgbClr val="FFFF00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6688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4" name="Shape 3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2977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4" name="Shape 3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58750" indent="0">
              <a:buNone/>
              <a:defRPr sz="27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3327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8bb994d74b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8bb994d74b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любая рыба содержит высокий уровень ДГК омега-3</a:t>
            </a: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ДГК омега-3 синтезируется морским зоопланктоном и микроводорослями, которыми питаются мелкие, а затем и крупные рыбы. Так ДГК омега-3 мигрирует по пищевой цепочке, оказываясь в итоге в мясе тунца, скумбрии, морского лосося или любой другой холодноводной морской рыбы.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сожалению, в торговле преимущественно присутствует рыба, выращенная на фермерских хозяйствах. Содержание ДГК омега-3, например, в «аквакультурном» лососе почти на 100% зависит от того, сколько ДГК омега-3 будет (или не будет) добавлено в комбикорм.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8126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8bb994d74b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8bb994d74b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любая рыба содержит высокий уровень ДГК омега-3</a:t>
            </a: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ДГК омега-3 синтезируется морским зоопланктоном и микроводорослями, которыми питаются мелкие, а затем и крупные рыбы. Так ДГК омега-3 мигрирует по пищевой цепочке, оказываясь в итоге в мясе тунца, скумбрии, морского лосося или любой другой холодноводной морской рыбы.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сожалению, в торговле преимущественно присутствует рыба, выращенная на фермерских хозяйствах. Содержание ДГК омега-3, например, в «аквакультурном» лососе почти на 100% зависит от того, сколько ДГК омега-3 будет (или не будет) добавлено в комбикорм. 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9556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png"/><Relationship Id="rId9" Type="http://schemas.openxmlformats.org/officeDocument/2006/relationships/comments" Target="../comments/commen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comments" Target="../comments/commen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6.png"/><Relationship Id="rId4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2.jp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37.jpg"/><Relationship Id="rId4" Type="http://schemas.openxmlformats.org/officeDocument/2006/relationships/image" Target="../media/image43.jpg"/><Relationship Id="rId9" Type="http://schemas.openxmlformats.org/officeDocument/2006/relationships/comments" Target="../comments/commen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6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hyperlink" Target="https://www.ncbi.nlm.nih.gov/pmc/articles/PMC7729892/" TargetMode="External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comments" Target="../comments/comment7.xml"/><Relationship Id="rId4" Type="http://schemas.openxmlformats.org/officeDocument/2006/relationships/hyperlink" Target="https://www.fda.gov/food/consumers/questions-answers-fdaepa-advice-about-eating-fish-those-who-might-become-or-are-pregnant-or" TargetMode="External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B9780128099636000596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g"/><Relationship Id="rId5" Type="http://schemas.openxmlformats.org/officeDocument/2006/relationships/hyperlink" Target="https://www.ncbi.nlm.nih.gov/pmc/articles/PMC8912284/" TargetMode="External"/><Relationship Id="rId4" Type="http://schemas.openxmlformats.org/officeDocument/2006/relationships/hyperlink" Target="https://pubmed.ncbi.nlm.nih.gov/9539254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comments" Target="../comments/commen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4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6.png"/><Relationship Id="rId4" Type="http://schemas.openxmlformats.org/officeDocument/2006/relationships/hyperlink" Target="https://onlinelibrary.wiley.com/doi/abs/10.1002/ejlt.20100045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8.png"/><Relationship Id="rId4" Type="http://schemas.openxmlformats.org/officeDocument/2006/relationships/hyperlink" Target="https://onlinelibrary.wiley.com/doi/abs/10.1002/ejlt.201000450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g"/><Relationship Id="rId5" Type="http://schemas.openxmlformats.org/officeDocument/2006/relationships/image" Target="../media/image13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9.xml"/><Relationship Id="rId3" Type="http://schemas.openxmlformats.org/officeDocument/2006/relationships/image" Target="../media/image6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jp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0.xml"/><Relationship Id="rId3" Type="http://schemas.openxmlformats.org/officeDocument/2006/relationships/hyperlink" Target="https://concordix.com/wp-content/uploads/2021/08/Whitepaper_A4_web.pdf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oncordix.com/wp-content/uploads/2021/08/Whitepaper_A4_web.pdf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7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80.png"/><Relationship Id="rId4" Type="http://schemas.openxmlformats.org/officeDocument/2006/relationships/image" Target="../media/image78.png"/><Relationship Id="rId9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6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Relationship Id="rId9" Type="http://schemas.openxmlformats.org/officeDocument/2006/relationships/comments" Target="../comments/commen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2" Type="http://schemas.openxmlformats.org/officeDocument/2006/relationships/hyperlink" Target="*https:/www.ncbi.nlm.nih.gov/pmc/articles/PMC3738999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hyperlink" Target="https://www.sciencedirect.com/science/article/pii/S0163782715300333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.png"/><Relationship Id="rId10" Type="http://schemas.openxmlformats.org/officeDocument/2006/relationships/image" Target="../media/image33.png"/><Relationship Id="rId4" Type="http://schemas.openxmlformats.org/officeDocument/2006/relationships/image" Target="../media/image28.jp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da.gov/food/consumers/questions-answers-fdaepa-advice-about-eating-fish-those-who-might-become-or-are-pregnant-or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2_Libidextra-обложка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" t="3250" r="9039" b="6354"/>
          <a:stretch/>
        </p:blipFill>
        <p:spPr>
          <a:xfrm>
            <a:off x="-2" y="-18363"/>
            <a:ext cx="9144004" cy="5166896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Google Shape;106;p23"/>
          <p:cNvSpPr txBox="1">
            <a:spLocks noGrp="1"/>
          </p:cNvSpPr>
          <p:nvPr>
            <p:ph type="ctrTitle"/>
          </p:nvPr>
        </p:nvSpPr>
        <p:spPr>
          <a:xfrm>
            <a:off x="311699" y="2241384"/>
            <a:ext cx="5339620" cy="153237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27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ru-RU" dirty="0"/>
              <a:t>На все случаи детства </a:t>
            </a:r>
            <a:endParaRPr dirty="0"/>
          </a:p>
        </p:txBody>
      </p:sp>
      <p:sp>
        <p:nvSpPr>
          <p:cNvPr id="120" name="Google Shape;55;p13"/>
          <p:cNvSpPr txBox="1"/>
          <p:nvPr/>
        </p:nvSpPr>
        <p:spPr>
          <a:xfrm>
            <a:off x="311699" y="1103383"/>
            <a:ext cx="8520602" cy="1258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 anchor="b">
            <a:normAutofit/>
          </a:bodyPr>
          <a:lstStyle/>
          <a:p>
            <a:pPr>
              <a:lnSpc>
                <a:spcPct val="90000"/>
              </a:lnSpc>
              <a:defRPr sz="3300">
                <a:solidFill>
                  <a:srgbClr val="FFFFFF"/>
                </a:solidFill>
                <a:latin typeface="Gilroy Black"/>
                <a:ea typeface="Gilroy Black"/>
                <a:cs typeface="Gilroy Black"/>
                <a:sym typeface="Gilroy Black"/>
              </a:defRPr>
            </a:pPr>
            <a:r>
              <a:rPr lang="en-US" dirty="0">
                <a:solidFill>
                  <a:srgbClr val="FFFF9B"/>
                </a:solidFill>
              </a:rPr>
              <a:t>DHA+D3 Smart Chews</a:t>
            </a:r>
            <a:endParaRPr dirty="0">
              <a:solidFill>
                <a:srgbClr val="FFFF9B"/>
              </a:solidFill>
            </a:endParaRPr>
          </a:p>
        </p:txBody>
      </p:sp>
      <p:pic>
        <p:nvPicPr>
          <p:cNvPr id="12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451832"/>
            <a:ext cx="1053673" cy="26416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55365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" t="12943" r="2590" b="4769"/>
          <a:stretch/>
        </p:blipFill>
        <p:spPr>
          <a:xfrm>
            <a:off x="2605089" y="2286978"/>
            <a:ext cx="1926657" cy="1157909"/>
          </a:xfrm>
          <a:prstGeom prst="rect">
            <a:avLst/>
          </a:prstGeom>
        </p:spPr>
      </p:pic>
      <p:pic>
        <p:nvPicPr>
          <p:cNvPr id="155" name="Google Shape;155;p22"/>
          <p:cNvPicPr preferRelativeResize="0"/>
          <p:nvPr/>
        </p:nvPicPr>
        <p:blipFill rotWithShape="1">
          <a:blip r:embed="rId4">
            <a:alphaModFix/>
          </a:blip>
          <a:srcRect t="17537" b="7482"/>
          <a:stretch/>
        </p:blipFill>
        <p:spPr>
          <a:xfrm>
            <a:off x="9815430" y="4312170"/>
            <a:ext cx="2340501" cy="79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8" t="16578" r="18878" b="16578"/>
          <a:stretch/>
        </p:blipFill>
        <p:spPr>
          <a:xfrm>
            <a:off x="404954" y="2282328"/>
            <a:ext cx="1932238" cy="1167212"/>
          </a:xfrm>
          <a:prstGeom prst="rect">
            <a:avLst/>
          </a:prstGeom>
        </p:spPr>
      </p:pic>
      <p:sp>
        <p:nvSpPr>
          <p:cNvPr id="15" name="Google Shape;170;p22"/>
          <p:cNvSpPr txBox="1"/>
          <p:nvPr/>
        </p:nvSpPr>
        <p:spPr>
          <a:xfrm>
            <a:off x="319425" y="3660322"/>
            <a:ext cx="2503187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Жирная морская рыба</a:t>
            </a: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:</a:t>
            </a:r>
            <a:b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сельдь, треска, лосось</a:t>
            </a: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65;p15"/>
          <p:cNvSpPr txBox="1">
            <a:spLocks noGrp="1"/>
          </p:cNvSpPr>
          <p:nvPr>
            <p:ph type="ctrTitle"/>
          </p:nvPr>
        </p:nvSpPr>
        <p:spPr>
          <a:xfrm>
            <a:off x="310845" y="319125"/>
            <a:ext cx="6782682" cy="11303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  <a:defRPr sz="28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Современный рацион ≠ сбалансированный источник ДГК омега-3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" t="9200" r="2702" b="9200"/>
          <a:stretch/>
        </p:blipFill>
        <p:spPr>
          <a:xfrm>
            <a:off x="6999778" y="2286978"/>
            <a:ext cx="1923556" cy="1157909"/>
          </a:xfrm>
          <a:prstGeom prst="rect">
            <a:avLst/>
          </a:prstGeom>
        </p:spPr>
      </p:pic>
      <p:sp>
        <p:nvSpPr>
          <p:cNvPr id="17" name="Google Shape;165;p32"/>
          <p:cNvSpPr txBox="1"/>
          <p:nvPr/>
        </p:nvSpPr>
        <p:spPr>
          <a:xfrm>
            <a:off x="313009" y="1397201"/>
            <a:ext cx="509951" cy="7386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ru-RU" sz="3600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1</a:t>
            </a:r>
          </a:p>
        </p:txBody>
      </p:sp>
      <p:sp>
        <p:nvSpPr>
          <p:cNvPr id="18" name="Линия"/>
          <p:cNvSpPr/>
          <p:nvPr/>
        </p:nvSpPr>
        <p:spPr>
          <a:xfrm>
            <a:off x="404954" y="1303051"/>
            <a:ext cx="8392681" cy="0"/>
          </a:xfrm>
          <a:prstGeom prst="line">
            <a:avLst/>
          </a:prstGeom>
          <a:ln w="12700">
            <a:solidFill>
              <a:srgbClr val="3FAAC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" name="Google Shape;170;p22"/>
          <p:cNvSpPr txBox="1"/>
          <p:nvPr/>
        </p:nvSpPr>
        <p:spPr>
          <a:xfrm>
            <a:off x="4680245" y="3660322"/>
            <a:ext cx="2503187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Пресноводная рыба </a:t>
            </a:r>
            <a:b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(редко):</a:t>
            </a:r>
            <a:r>
              <a:rPr lang="ru-RU" b="1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карп</a:t>
            </a: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" name="Google Shape;170;p22"/>
          <p:cNvSpPr txBox="1"/>
          <p:nvPr/>
        </p:nvSpPr>
        <p:spPr>
          <a:xfrm>
            <a:off x="2521773" y="3660322"/>
            <a:ext cx="2503187" cy="92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Растительные масла</a:t>
            </a: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:</a:t>
            </a:r>
            <a:b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рапсовое, льняное, горчичное</a:t>
            </a: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" name="Google Shape;170;p22"/>
          <p:cNvSpPr txBox="1"/>
          <p:nvPr/>
        </p:nvSpPr>
        <p:spPr>
          <a:xfrm>
            <a:off x="6904496" y="3660322"/>
            <a:ext cx="2503187" cy="92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Мясо (невысокое содержание): </a:t>
            </a:r>
          </a:p>
          <a:p>
            <a:pPr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говядина, баранина</a:t>
            </a: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" name="Google Shape;165;p32"/>
          <p:cNvSpPr txBox="1"/>
          <p:nvPr/>
        </p:nvSpPr>
        <p:spPr>
          <a:xfrm>
            <a:off x="732163" y="1258216"/>
            <a:ext cx="2674865" cy="830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</a:pPr>
            <a:b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Мало продуктов с высоким содержанием ДГК омега-3 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" t="4138" r="7117" b="13342"/>
          <a:stretch/>
        </p:blipFill>
        <p:spPr>
          <a:xfrm>
            <a:off x="4799643" y="2286978"/>
            <a:ext cx="1932238" cy="1157909"/>
          </a:xfrm>
          <a:prstGeom prst="rect">
            <a:avLst/>
          </a:prstGeom>
        </p:spPr>
      </p:pic>
      <p:pic>
        <p:nvPicPr>
          <p:cNvPr id="22" name="image10.png" descr="image1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2406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" t="53784" r="2372" b="7172"/>
          <a:stretch/>
        </p:blipFill>
        <p:spPr>
          <a:xfrm>
            <a:off x="4736123" y="2286978"/>
            <a:ext cx="4185139" cy="11579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2" t="42284" r="1078" b="21943"/>
          <a:stretch/>
        </p:blipFill>
        <p:spPr>
          <a:xfrm>
            <a:off x="410792" y="2282328"/>
            <a:ext cx="4114316" cy="1167212"/>
          </a:xfrm>
          <a:prstGeom prst="rect">
            <a:avLst/>
          </a:prstGeom>
        </p:spPr>
      </p:pic>
      <p:pic>
        <p:nvPicPr>
          <p:cNvPr id="155" name="Google Shape;155;p22"/>
          <p:cNvPicPr preferRelativeResize="0"/>
          <p:nvPr/>
        </p:nvPicPr>
        <p:blipFill rotWithShape="1">
          <a:blip r:embed="rId5">
            <a:alphaModFix/>
          </a:blip>
          <a:srcRect t="17537" b="7482"/>
          <a:stretch/>
        </p:blipFill>
        <p:spPr>
          <a:xfrm>
            <a:off x="9815430" y="4312170"/>
            <a:ext cx="2340501" cy="79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70;p22"/>
          <p:cNvSpPr txBox="1"/>
          <p:nvPr/>
        </p:nvSpPr>
        <p:spPr>
          <a:xfrm>
            <a:off x="319425" y="3660322"/>
            <a:ext cx="4218068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Идеальный корм для синтеза Омега-3 в рыбе:</a:t>
            </a:r>
          </a:p>
          <a:p>
            <a:pPr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морской планктон, микроводоросли</a:t>
            </a:r>
            <a:endParaRPr lang="ru-RU" b="1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65;p15"/>
          <p:cNvSpPr txBox="1">
            <a:spLocks noGrp="1"/>
          </p:cNvSpPr>
          <p:nvPr>
            <p:ph type="ctrTitle"/>
          </p:nvPr>
        </p:nvSpPr>
        <p:spPr>
          <a:xfrm>
            <a:off x="310845" y="319125"/>
            <a:ext cx="6782682" cy="11303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  <a:defRPr sz="28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Современный рацион ≠ сбалансированный источник ДГК омега-3</a:t>
            </a:r>
            <a:endParaRPr dirty="0">
              <a:solidFill>
                <a:srgbClr val="3FAAC1"/>
              </a:solidFill>
            </a:endParaRPr>
          </a:p>
        </p:txBody>
      </p:sp>
      <p:sp>
        <p:nvSpPr>
          <p:cNvPr id="17" name="Google Shape;165;p32"/>
          <p:cNvSpPr txBox="1"/>
          <p:nvPr/>
        </p:nvSpPr>
        <p:spPr>
          <a:xfrm>
            <a:off x="313009" y="1397201"/>
            <a:ext cx="509951" cy="7386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ru-RU" sz="3600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2</a:t>
            </a:r>
          </a:p>
        </p:txBody>
      </p:sp>
      <p:sp>
        <p:nvSpPr>
          <p:cNvPr id="18" name="Линия"/>
          <p:cNvSpPr/>
          <p:nvPr/>
        </p:nvSpPr>
        <p:spPr>
          <a:xfrm>
            <a:off x="404954" y="1303051"/>
            <a:ext cx="8392681" cy="0"/>
          </a:xfrm>
          <a:prstGeom prst="line">
            <a:avLst/>
          </a:prstGeom>
          <a:ln w="12700">
            <a:solidFill>
              <a:srgbClr val="3FAAC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" name="Google Shape;170;p22"/>
          <p:cNvSpPr txBox="1"/>
          <p:nvPr/>
        </p:nvSpPr>
        <p:spPr>
          <a:xfrm>
            <a:off x="4680245" y="3660322"/>
            <a:ext cx="4276709" cy="92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Реальный корм при фермерском разведении: </a:t>
            </a: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искусственные промышленные корма, комбикорм</a:t>
            </a:r>
          </a:p>
        </p:txBody>
      </p:sp>
      <p:sp>
        <p:nvSpPr>
          <p:cNvPr id="23" name="Google Shape;165;p32"/>
          <p:cNvSpPr txBox="1"/>
          <p:nvPr/>
        </p:nvSpPr>
        <p:spPr>
          <a:xfrm>
            <a:off x="732163" y="1258216"/>
            <a:ext cx="2674865" cy="830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</a:pPr>
            <a:b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Искусственно выращенная рыба</a:t>
            </a:r>
          </a:p>
        </p:txBody>
      </p:sp>
      <p:pic>
        <p:nvPicPr>
          <p:cNvPr id="11" name="image10.png" descr="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60815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" t="12669" r="11184" b="13800"/>
          <a:stretch/>
        </p:blipFill>
        <p:spPr>
          <a:xfrm>
            <a:off x="2604925" y="2288230"/>
            <a:ext cx="1922470" cy="11552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8"/>
          <a:stretch/>
        </p:blipFill>
        <p:spPr>
          <a:xfrm>
            <a:off x="6999349" y="2285337"/>
            <a:ext cx="1923985" cy="11517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8" t="16578" r="18878" b="16578"/>
          <a:stretch/>
        </p:blipFill>
        <p:spPr>
          <a:xfrm>
            <a:off x="404954" y="2282328"/>
            <a:ext cx="1932238" cy="11672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5858" r="1262" b="5858"/>
          <a:stretch/>
        </p:blipFill>
        <p:spPr>
          <a:xfrm>
            <a:off x="404527" y="2282328"/>
            <a:ext cx="1933092" cy="1167212"/>
          </a:xfrm>
          <a:prstGeom prst="rect">
            <a:avLst/>
          </a:prstGeom>
        </p:spPr>
      </p:pic>
      <p:sp>
        <p:nvSpPr>
          <p:cNvPr id="15" name="Google Shape;170;p22"/>
          <p:cNvSpPr txBox="1"/>
          <p:nvPr/>
        </p:nvSpPr>
        <p:spPr>
          <a:xfrm>
            <a:off x="319425" y="3660322"/>
            <a:ext cx="2503187" cy="92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Избыток твердых животных жиров</a:t>
            </a:r>
          </a:p>
          <a:p>
            <a:pPr lvl="0">
              <a:lnSpc>
                <a:spcPct val="115000"/>
              </a:lnSpc>
            </a:pPr>
            <a:endParaRPr lang="ru-RU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65;p15"/>
          <p:cNvSpPr txBox="1">
            <a:spLocks noGrp="1"/>
          </p:cNvSpPr>
          <p:nvPr>
            <p:ph type="ctrTitle"/>
          </p:nvPr>
        </p:nvSpPr>
        <p:spPr>
          <a:xfrm>
            <a:off x="310845" y="319125"/>
            <a:ext cx="6782682" cy="11303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  <a:defRPr sz="28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Современный рацион ≠ сбалансированный источник ДГК омега-3</a:t>
            </a:r>
            <a:endParaRPr dirty="0">
              <a:solidFill>
                <a:srgbClr val="3FAAC1"/>
              </a:solidFill>
            </a:endParaRPr>
          </a:p>
        </p:txBody>
      </p:sp>
      <p:sp>
        <p:nvSpPr>
          <p:cNvPr id="17" name="Google Shape;165;p32"/>
          <p:cNvSpPr txBox="1"/>
          <p:nvPr/>
        </p:nvSpPr>
        <p:spPr>
          <a:xfrm>
            <a:off x="313009" y="1397201"/>
            <a:ext cx="509951" cy="7386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ru-RU" sz="3600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3</a:t>
            </a:r>
          </a:p>
        </p:txBody>
      </p:sp>
      <p:sp>
        <p:nvSpPr>
          <p:cNvPr id="18" name="Линия"/>
          <p:cNvSpPr/>
          <p:nvPr/>
        </p:nvSpPr>
        <p:spPr>
          <a:xfrm>
            <a:off x="404954" y="1303051"/>
            <a:ext cx="8392681" cy="0"/>
          </a:xfrm>
          <a:prstGeom prst="line">
            <a:avLst/>
          </a:prstGeom>
          <a:ln w="12700">
            <a:solidFill>
              <a:srgbClr val="3FAAC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" name="Google Shape;170;p22"/>
          <p:cNvSpPr txBox="1"/>
          <p:nvPr/>
        </p:nvSpPr>
        <p:spPr>
          <a:xfrm>
            <a:off x="4680245" y="3660322"/>
            <a:ext cx="2503187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Рафинированная еда</a:t>
            </a:r>
            <a:endParaRPr lang="ru-RU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" name="Google Shape;170;p22"/>
          <p:cNvSpPr txBox="1"/>
          <p:nvPr/>
        </p:nvSpPr>
        <p:spPr>
          <a:xfrm>
            <a:off x="2521773" y="3660322"/>
            <a:ext cx="2503187" cy="92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Избыток твердых растительных жиров</a:t>
            </a:r>
          </a:p>
          <a:p>
            <a:pPr lvl="0">
              <a:lnSpc>
                <a:spcPct val="115000"/>
              </a:lnSpc>
            </a:pPr>
            <a:endParaRPr lang="ru-RU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" name="Google Shape;170;p22"/>
          <p:cNvSpPr txBox="1"/>
          <p:nvPr/>
        </p:nvSpPr>
        <p:spPr>
          <a:xfrm>
            <a:off x="6904496" y="3660322"/>
            <a:ext cx="2503187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Сахар</a:t>
            </a: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" name="Google Shape;165;p32"/>
          <p:cNvSpPr txBox="1"/>
          <p:nvPr/>
        </p:nvSpPr>
        <p:spPr>
          <a:xfrm>
            <a:off x="732163" y="1258216"/>
            <a:ext cx="2674865" cy="830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b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Западный тип питания </a:t>
            </a:r>
            <a:b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с преобладанием мяса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2" b="6997"/>
          <a:stretch/>
        </p:blipFill>
        <p:spPr>
          <a:xfrm>
            <a:off x="4799215" y="2282329"/>
            <a:ext cx="1932665" cy="1161419"/>
          </a:xfrm>
          <a:prstGeom prst="rect">
            <a:avLst/>
          </a:prstGeom>
        </p:spPr>
      </p:pic>
      <p:pic>
        <p:nvPicPr>
          <p:cNvPr id="24" name="image10.png" descr="image1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20129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00" y="-23506"/>
            <a:ext cx="9245600" cy="5190512"/>
          </a:xfrm>
          <a:prstGeom prst="rect">
            <a:avLst/>
          </a:prstGeom>
        </p:spPr>
      </p:pic>
      <p:sp>
        <p:nvSpPr>
          <p:cNvPr id="190" name="Google Shape;190;p23"/>
          <p:cNvSpPr txBox="1"/>
          <p:nvPr/>
        </p:nvSpPr>
        <p:spPr>
          <a:xfrm>
            <a:off x="260106" y="2332033"/>
            <a:ext cx="7715146" cy="212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dirty="0">
                <a:solidFill>
                  <a:schemeClr val="bg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Зная о важной биологической роли ДГК омега-3 и масштабе ее дефицита, мы создали уникальный продукт. Он дополнит несбалансированный рацион ребенка необходимыми нутриентами.  </a:t>
            </a:r>
            <a:endParaRPr sz="2800" dirty="0">
              <a:solidFill>
                <a:schemeClr val="bg1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4594" r="10938" b="6202"/>
          <a:stretch/>
        </p:blipFill>
        <p:spPr>
          <a:xfrm>
            <a:off x="-53788" y="-53788"/>
            <a:ext cx="9251576" cy="5251076"/>
          </a:xfrm>
          <a:prstGeom prst="rect">
            <a:avLst/>
          </a:prstGeom>
        </p:spPr>
      </p:pic>
      <p:sp>
        <p:nvSpPr>
          <p:cNvPr id="7" name="Google Shape;65;p15"/>
          <p:cNvSpPr txBox="1">
            <a:spLocks/>
          </p:cNvSpPr>
          <p:nvPr/>
        </p:nvSpPr>
        <p:spPr>
          <a:xfrm>
            <a:off x="298146" y="1422399"/>
            <a:ext cx="5927993" cy="1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90000"/>
              </a:lnSpc>
              <a:defRPr sz="34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3400" dirty="0">
                <a:solidFill>
                  <a:srgbClr val="3173B3"/>
                </a:solidFill>
                <a:latin typeface="Gilroy Bold"/>
                <a:ea typeface="Gilroy Bold"/>
                <a:cs typeface="Gilroy Bold"/>
                <a:sym typeface="Gilroy Bold"/>
              </a:rPr>
              <a:t>Умный способ </a:t>
            </a:r>
          </a:p>
          <a:p>
            <a:pPr algn="l">
              <a:lnSpc>
                <a:spcPct val="90000"/>
              </a:lnSpc>
              <a:defRPr sz="34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3400" dirty="0">
                <a:solidFill>
                  <a:srgbClr val="3173B3"/>
                </a:solidFill>
                <a:latin typeface="Gilroy Bold"/>
                <a:ea typeface="Gilroy Bold"/>
                <a:cs typeface="Gilroy Bold"/>
                <a:sym typeface="Gilroy Bold"/>
              </a:rPr>
              <a:t>позаботиться </a:t>
            </a:r>
          </a:p>
          <a:p>
            <a:pPr algn="l">
              <a:lnSpc>
                <a:spcPct val="90000"/>
              </a:lnSpc>
              <a:defRPr sz="34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3400" dirty="0">
                <a:solidFill>
                  <a:srgbClr val="3173B3"/>
                </a:solidFill>
                <a:latin typeface="Gilroy Bold"/>
                <a:ea typeface="Gilroy Bold"/>
                <a:cs typeface="Gilroy Bold"/>
                <a:sym typeface="Gilroy Bold"/>
              </a:rPr>
              <a:t>о здоровье ребенка</a:t>
            </a:r>
          </a:p>
        </p:txBody>
      </p:sp>
      <p:sp>
        <p:nvSpPr>
          <p:cNvPr id="8" name="Google Shape;65;p15"/>
          <p:cNvSpPr txBox="1"/>
          <p:nvPr/>
        </p:nvSpPr>
        <p:spPr>
          <a:xfrm>
            <a:off x="323548" y="3327401"/>
            <a:ext cx="4634042" cy="964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defRPr sz="16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FFFF9B"/>
                </a:solidFill>
              </a:rPr>
              <a:t>DHA+D3 </a:t>
            </a:r>
            <a:r>
              <a:rPr lang="ru-RU" dirty="0" err="1">
                <a:solidFill>
                  <a:srgbClr val="FFFF9B"/>
                </a:solidFill>
              </a:rPr>
              <a:t>Smart</a:t>
            </a:r>
            <a:r>
              <a:rPr lang="ru-RU" dirty="0">
                <a:solidFill>
                  <a:srgbClr val="FFFF9B"/>
                </a:solidFill>
              </a:rPr>
              <a:t> </a:t>
            </a:r>
            <a:r>
              <a:rPr lang="ru-RU" dirty="0" err="1">
                <a:solidFill>
                  <a:srgbClr val="FFFF9B"/>
                </a:solidFill>
              </a:rPr>
              <a:t>Chews</a:t>
            </a:r>
            <a:r>
              <a:rPr lang="ru-RU" dirty="0">
                <a:solidFill>
                  <a:srgbClr val="FFFF9B"/>
                </a:solidFill>
              </a:rPr>
              <a:t> </a:t>
            </a:r>
            <a:r>
              <a:rPr lang="ru-RU" dirty="0">
                <a:latin typeface="Gilroy" panose="00000500000000000000" pitchFamily="2" charset="-52"/>
              </a:rPr>
              <a:t>— продукт </a:t>
            </a:r>
            <a:br>
              <a:rPr lang="en-US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для гармоничного развития </a:t>
            </a:r>
            <a:br>
              <a:rPr lang="en-US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растущего организма</a:t>
            </a:r>
            <a:endParaRPr dirty="0">
              <a:latin typeface="Gilroy" panose="00000500000000000000" pitchFamily="2" charset="-52"/>
              <a:ea typeface="Gilroy Regular"/>
              <a:cs typeface="Gilroy Regular"/>
              <a:sym typeface="Gilroy Regular"/>
            </a:endParaRPr>
          </a:p>
        </p:txBody>
      </p:sp>
      <p:pic>
        <p:nvPicPr>
          <p:cNvPr id="6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B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/>
          <p:nvPr/>
        </p:nvSpPr>
        <p:spPr>
          <a:xfrm>
            <a:off x="476675" y="1470310"/>
            <a:ext cx="2054400" cy="216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Рыбный жир — 720 мг</a:t>
            </a:r>
          </a:p>
          <a:p>
            <a:pPr algn="r"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Омега-3 — 482 мг</a:t>
            </a:r>
            <a:b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 том числе:</a:t>
            </a:r>
          </a:p>
          <a:p>
            <a:pPr algn="r"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ЭПК  — 72 мг</a:t>
            </a:r>
          </a:p>
          <a:p>
            <a:pPr algn="r">
              <a:lnSpc>
                <a:spcPct val="115000"/>
              </a:lnSpc>
            </a:pPr>
            <a:r>
              <a:rPr lang="ru-RU" dirty="0">
                <a:solidFill>
                  <a:srgbClr val="3FAAC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ДГК — 360 мг </a:t>
            </a:r>
          </a:p>
          <a:p>
            <a:pPr algn="r">
              <a:lnSpc>
                <a:spcPct val="115000"/>
              </a:lnSpc>
            </a:pPr>
            <a:r>
              <a:rPr lang="ru-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r">
              <a:lnSpc>
                <a:spcPct val="115000"/>
              </a:lnSpc>
            </a:pPr>
            <a:endParaRPr lang="ru-RU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25"/>
          <p:cNvSpPr txBox="1"/>
          <p:nvPr/>
        </p:nvSpPr>
        <p:spPr>
          <a:xfrm>
            <a:off x="6551773" y="1470030"/>
            <a:ext cx="2054400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FF941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Витамин D3 — 12 мг</a:t>
            </a:r>
            <a:endParaRPr dirty="0">
              <a:solidFill>
                <a:srgbClr val="FF9413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Google Shape;211;p25"/>
          <p:cNvSpPr txBox="1"/>
          <p:nvPr/>
        </p:nvSpPr>
        <p:spPr>
          <a:xfrm>
            <a:off x="3827375" y="9128875"/>
            <a:ext cx="217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240% рекомендованной суточной дозы </a:t>
            </a:r>
            <a:endParaRPr b="1">
              <a:solidFill>
                <a:srgbClr val="F1C23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25"/>
          <p:cNvSpPr txBox="1"/>
          <p:nvPr/>
        </p:nvSpPr>
        <p:spPr>
          <a:xfrm>
            <a:off x="4282249" y="2021924"/>
            <a:ext cx="760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400" dirty="0">
                <a:solidFill>
                  <a:srgbClr val="FF9413"/>
                </a:solidFill>
                <a:latin typeface="+mn-lt"/>
                <a:ea typeface="Times New Roman"/>
                <a:cs typeface="Times New Roman"/>
                <a:sym typeface="Times New Roman"/>
              </a:rPr>
              <a:t>+</a:t>
            </a:r>
            <a:endParaRPr sz="5400" dirty="0">
              <a:solidFill>
                <a:srgbClr val="FF9413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p25"/>
          <p:cNvSpPr txBox="1"/>
          <p:nvPr/>
        </p:nvSpPr>
        <p:spPr>
          <a:xfrm>
            <a:off x="905450" y="9128875"/>
            <a:ext cx="2258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1155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Высокое содержание в 1 пастилке</a:t>
            </a:r>
            <a:endParaRPr b="1">
              <a:solidFill>
                <a:srgbClr val="1155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5"/>
          <p:cNvSpPr txBox="1"/>
          <p:nvPr/>
        </p:nvSpPr>
        <p:spPr>
          <a:xfrm>
            <a:off x="400328" y="3382575"/>
            <a:ext cx="22581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3FAAC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как в 74 г лосося свободного вылова на пару*</a:t>
            </a:r>
          </a:p>
        </p:txBody>
      </p:sp>
      <p:sp>
        <p:nvSpPr>
          <p:cNvPr id="219" name="Google Shape;219;p25"/>
          <p:cNvSpPr txBox="1"/>
          <p:nvPr/>
        </p:nvSpPr>
        <p:spPr>
          <a:xfrm>
            <a:off x="6551773" y="3382575"/>
            <a:ext cx="2205552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FF941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</a:t>
            </a:r>
            <a:r>
              <a:rPr lang="ru" b="1" dirty="0">
                <a:solidFill>
                  <a:srgbClr val="FF941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ысокое содержание </a:t>
            </a:r>
            <a:br>
              <a:rPr lang="ru" b="1" dirty="0">
                <a:solidFill>
                  <a:srgbClr val="FF941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b="1" dirty="0">
                <a:solidFill>
                  <a:srgbClr val="FF941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 1 пастилке**</a:t>
            </a:r>
            <a:endParaRPr b="1" dirty="0">
              <a:solidFill>
                <a:srgbClr val="FF9413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25"/>
          <p:cNvSpPr txBox="1"/>
          <p:nvPr/>
        </p:nvSpPr>
        <p:spPr>
          <a:xfrm>
            <a:off x="406875" y="4563250"/>
            <a:ext cx="3145200" cy="361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*</a:t>
            </a:r>
            <a:r>
              <a:rPr lang="ru-RU" sz="10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3"/>
              </a:rPr>
              <a:t>читать подробнее</a:t>
            </a:r>
            <a:endParaRPr sz="1000" dirty="0"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1" name="Google Shape;221;p25"/>
          <p:cNvSpPr txBox="1"/>
          <p:nvPr/>
        </p:nvSpPr>
        <p:spPr>
          <a:xfrm>
            <a:off x="4620983" y="4233878"/>
            <a:ext cx="4369159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latin typeface="Gilroy" panose="00000500000000000000" pitchFamily="2" charset="-52"/>
                <a:sym typeface="Times New Roman"/>
              </a:rPr>
              <a:t>**15 мгк/сутки — рекомендуемый уровень потребления витамина D3 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latin typeface="Gilroy" panose="00000500000000000000" pitchFamily="2" charset="-52"/>
                <a:sym typeface="Times New Roman"/>
              </a:rPr>
              <a:t>   для детей 1-17 лет </a:t>
            </a:r>
            <a:r>
              <a:rPr lang="ru" sz="1000" dirty="0">
                <a:latin typeface="Gilroy" panose="00000500000000000000" pitchFamily="2" charset="-52"/>
                <a:sym typeface="Times New Roman"/>
                <a:hlinkClick r:id="rId4"/>
              </a:rPr>
              <a:t>по данным European Food and Safety Authority</a:t>
            </a:r>
            <a:endParaRPr sz="1000" dirty="0">
              <a:latin typeface="Gilroy" panose="00000500000000000000" pitchFamily="2" charset="-52"/>
              <a:sym typeface="Times New Roman"/>
            </a:endParaRPr>
          </a:p>
        </p:txBody>
      </p:sp>
      <p:sp>
        <p:nvSpPr>
          <p:cNvPr id="24" name="Google Shape;65;p15"/>
          <p:cNvSpPr txBox="1"/>
          <p:nvPr/>
        </p:nvSpPr>
        <p:spPr>
          <a:xfrm>
            <a:off x="310845" y="319122"/>
            <a:ext cx="7109863" cy="59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8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>
                <a:solidFill>
                  <a:srgbClr val="3FAAC1"/>
                </a:solidFill>
              </a:rPr>
              <a:t>DHA+D3 Smart Chews</a:t>
            </a:r>
            <a:endParaRPr dirty="0">
              <a:solidFill>
                <a:srgbClr val="3FAAC1"/>
              </a:solidFill>
            </a:endParaRPr>
          </a:p>
        </p:txBody>
      </p:sp>
      <p:sp>
        <p:nvSpPr>
          <p:cNvPr id="25" name="Google Shape;65;p15"/>
          <p:cNvSpPr txBox="1"/>
          <p:nvPr/>
        </p:nvSpPr>
        <p:spPr>
          <a:xfrm>
            <a:off x="309298" y="685704"/>
            <a:ext cx="6536002" cy="710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08000"/>
              </a:lnSpc>
              <a:defRPr>
                <a:solidFill>
                  <a:srgbClr val="FFEFDD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Содержание активных веществ в 1 пастилке</a:t>
            </a:r>
            <a:endParaRPr dirty="0">
              <a:solidFill>
                <a:srgbClr val="FF9413"/>
              </a:solidFill>
              <a:latin typeface="Gilroy Bold" panose="000008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046" y="1877656"/>
            <a:ext cx="1440573" cy="14205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197" y="2101332"/>
            <a:ext cx="1470795" cy="9508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877" y="1891693"/>
            <a:ext cx="179015" cy="15489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572" y="2804480"/>
            <a:ext cx="189427" cy="659205"/>
          </a:xfrm>
          <a:prstGeom prst="rect">
            <a:avLst/>
          </a:prstGeom>
        </p:spPr>
      </p:pic>
      <p:pic>
        <p:nvPicPr>
          <p:cNvPr id="20" name="image10.png" descr="image1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"/>
          <p:cNvSpPr txBox="1"/>
          <p:nvPr/>
        </p:nvSpPr>
        <p:spPr>
          <a:xfrm>
            <a:off x="310845" y="1593614"/>
            <a:ext cx="5000743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Мы объединили ДКГ омега-3 с витамином D3, </a:t>
            </a:r>
            <a:br>
              <a:rPr lang="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которого также не хватает людям по всему миру* </a:t>
            </a:r>
            <a:endParaRPr sz="1600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p26"/>
          <p:cNvSpPr txBox="1"/>
          <p:nvPr/>
        </p:nvSpPr>
        <p:spPr>
          <a:xfrm>
            <a:off x="310845" y="2473070"/>
            <a:ext cx="4197600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Витамин D3 способствует:</a:t>
            </a:r>
            <a:endParaRPr sz="1600" dirty="0">
              <a:solidFill>
                <a:srgbClr val="FF9413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Google Shape;230;p26"/>
          <p:cNvSpPr txBox="1"/>
          <p:nvPr/>
        </p:nvSpPr>
        <p:spPr>
          <a:xfrm>
            <a:off x="310845" y="2825432"/>
            <a:ext cx="3732518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формированию здоровых </a:t>
            </a:r>
            <a:br>
              <a:rPr lang="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костей и зубов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улучшению настроения**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укреплению иммунитета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повышению качества сна***  </a:t>
            </a:r>
          </a:p>
        </p:txBody>
      </p:sp>
      <p:sp>
        <p:nvSpPr>
          <p:cNvPr id="233" name="Google Shape;233;p26"/>
          <p:cNvSpPr txBox="1"/>
          <p:nvPr/>
        </p:nvSpPr>
        <p:spPr>
          <a:xfrm>
            <a:off x="310845" y="4647007"/>
            <a:ext cx="588785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*</a:t>
            </a:r>
            <a:r>
              <a:rPr lang="ru-RU" sz="10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3"/>
              </a:rPr>
              <a:t>читать исследование_1</a:t>
            </a:r>
            <a:r>
              <a:rPr lang="ru-RU" sz="10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   </a:t>
            </a:r>
            <a:r>
              <a:rPr lang="ru" sz="10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**</a:t>
            </a:r>
            <a:r>
              <a:rPr lang="ru-RU" sz="10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4"/>
              </a:rPr>
              <a:t>читать исследование_2</a:t>
            </a:r>
            <a:r>
              <a:rPr lang="ru-RU" sz="10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   </a:t>
            </a:r>
            <a:r>
              <a:rPr lang="ru" sz="10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***</a:t>
            </a:r>
            <a:r>
              <a:rPr lang="ru-RU" sz="10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читать исследование_3</a:t>
            </a:r>
            <a:endParaRPr sz="1000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65;p15"/>
          <p:cNvSpPr txBox="1"/>
          <p:nvPr/>
        </p:nvSpPr>
        <p:spPr>
          <a:xfrm>
            <a:off x="310845" y="319123"/>
            <a:ext cx="5844627" cy="1347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DHA+D3 </a:t>
            </a:r>
            <a:r>
              <a:rPr lang="ru-RU" dirty="0" err="1">
                <a:solidFill>
                  <a:srgbClr val="3FAAC1"/>
                </a:solidFill>
              </a:rPr>
              <a:t>Smart</a:t>
            </a:r>
            <a:r>
              <a:rPr lang="ru-RU" dirty="0">
                <a:solidFill>
                  <a:srgbClr val="3FAAC1"/>
                </a:solidFill>
              </a:rPr>
              <a:t> </a:t>
            </a:r>
            <a:r>
              <a:rPr lang="ru-RU" dirty="0" err="1">
                <a:solidFill>
                  <a:srgbClr val="3FAAC1"/>
                </a:solidFill>
              </a:rPr>
              <a:t>Chews</a:t>
            </a:r>
            <a:r>
              <a:rPr lang="ru-RU" dirty="0">
                <a:solidFill>
                  <a:srgbClr val="3FAAC1"/>
                </a:solidFill>
              </a:rPr>
              <a:t>: </a:t>
            </a:r>
            <a:br>
              <a:rPr lang="ru-RU" dirty="0">
                <a:solidFill>
                  <a:srgbClr val="3FAAC1"/>
                </a:solidFill>
              </a:rPr>
            </a:br>
            <a:r>
              <a:rPr lang="ru-RU" dirty="0">
                <a:solidFill>
                  <a:srgbClr val="3FAAC1"/>
                </a:solidFill>
              </a:rPr>
              <a:t>двойная поддержка </a:t>
            </a:r>
            <a:br>
              <a:rPr lang="ru-RU" dirty="0">
                <a:solidFill>
                  <a:srgbClr val="3FAAC1"/>
                </a:solidFill>
              </a:rPr>
            </a:br>
            <a:r>
              <a:rPr lang="ru-RU" dirty="0">
                <a:solidFill>
                  <a:srgbClr val="3FAAC1"/>
                </a:solidFill>
              </a:rPr>
              <a:t>растущего организма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11" name="andreas-kretschmer-a1n7gfd-Dkw-unsplash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0" t="266" r="13270" b="285"/>
          <a:stretch/>
        </p:blipFill>
        <p:spPr>
          <a:xfrm flipH="1">
            <a:off x="5514153" y="-71437"/>
            <a:ext cx="3658422" cy="5342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/>
          <p:cNvSpPr txBox="1"/>
          <p:nvPr/>
        </p:nvSpPr>
        <p:spPr>
          <a:xfrm>
            <a:off x="398525" y="2305426"/>
            <a:ext cx="388589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Природа создала</a:t>
            </a:r>
            <a:r>
              <a:rPr lang="ru" sz="13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уникальное распределение жира в рыбе — множество мелких капель*, удерживаемых коллагеновыми волокнами. </a:t>
            </a:r>
            <a:endParaRPr sz="1300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0" name="Google Shape;240;p27"/>
          <p:cNvPicPr preferRelativeResize="0"/>
          <p:nvPr/>
        </p:nvPicPr>
        <p:blipFill rotWithShape="1">
          <a:blip r:embed="rId3">
            <a:alphaModFix/>
          </a:blip>
          <a:srcRect l="65811" t="33094" r="19272" b="40920"/>
          <a:stretch/>
        </p:blipFill>
        <p:spPr>
          <a:xfrm>
            <a:off x="2304265" y="3311324"/>
            <a:ext cx="1222215" cy="119472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41" name="Google Shape;241;p27"/>
          <p:cNvPicPr preferRelativeResize="0"/>
          <p:nvPr/>
        </p:nvPicPr>
        <p:blipFill rotWithShape="1">
          <a:blip r:embed="rId3">
            <a:alphaModFix/>
          </a:blip>
          <a:srcRect l="65590" t="70930" r="19955" b="2844"/>
          <a:stretch/>
        </p:blipFill>
        <p:spPr>
          <a:xfrm>
            <a:off x="6459941" y="3277239"/>
            <a:ext cx="1290688" cy="122880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2" name="Google Shape;242;p27"/>
          <p:cNvSpPr txBox="1"/>
          <p:nvPr/>
        </p:nvSpPr>
        <p:spPr>
          <a:xfrm>
            <a:off x="4874825" y="2305426"/>
            <a:ext cx="3776100" cy="98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Производители повторили</a:t>
            </a:r>
            <a:r>
              <a:rPr lang="ru" sz="13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природную структуру и создали жевательные пастилки, </a:t>
            </a:r>
            <a:br>
              <a:rPr lang="en-US" sz="13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13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 которых желатиновая матрица удерживает капли жира. </a:t>
            </a:r>
            <a:endParaRPr sz="1300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p27"/>
          <p:cNvSpPr txBox="1"/>
          <p:nvPr/>
        </p:nvSpPr>
        <p:spPr>
          <a:xfrm>
            <a:off x="310845" y="4643756"/>
            <a:ext cx="5756947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*менее 10 микрометров — диаметр основной части жировых капель </a:t>
            </a:r>
            <a:endParaRPr sz="1000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Google Shape;65;p15"/>
          <p:cNvSpPr txBox="1"/>
          <p:nvPr/>
        </p:nvSpPr>
        <p:spPr>
          <a:xfrm>
            <a:off x="310845" y="319123"/>
            <a:ext cx="5844627" cy="1347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>
                <a:solidFill>
                  <a:srgbClr val="3FAAC1"/>
                </a:solidFill>
              </a:rPr>
              <a:t>DHA+D3 Smart Chews: </a:t>
            </a:r>
            <a:br>
              <a:rPr lang="en-US" dirty="0">
                <a:solidFill>
                  <a:srgbClr val="3FAAC1"/>
                </a:solidFill>
              </a:rPr>
            </a:br>
            <a:r>
              <a:rPr lang="ru-RU" dirty="0">
                <a:solidFill>
                  <a:srgbClr val="3FAAC1"/>
                </a:solidFill>
              </a:rPr>
              <a:t>инновационная технология </a:t>
            </a:r>
            <a:r>
              <a:rPr lang="en-US" dirty="0" err="1">
                <a:solidFill>
                  <a:srgbClr val="3FAAC1"/>
                </a:solidFill>
              </a:rPr>
              <a:t>ConCordix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75" y="1788368"/>
            <a:ext cx="804389" cy="520009"/>
          </a:xfrm>
          <a:prstGeom prst="rect">
            <a:avLst/>
          </a:prstGeom>
        </p:spPr>
      </p:pic>
      <p:pic>
        <p:nvPicPr>
          <p:cNvPr id="10" name="Google Shape;240;p27"/>
          <p:cNvPicPr preferRelativeResize="0"/>
          <p:nvPr/>
        </p:nvPicPr>
        <p:blipFill rotWithShape="1">
          <a:blip r:embed="rId3">
            <a:alphaModFix/>
          </a:blip>
          <a:srcRect l="48904" t="33260" r="36088" b="41134"/>
          <a:stretch/>
        </p:blipFill>
        <p:spPr>
          <a:xfrm>
            <a:off x="1428033" y="3312254"/>
            <a:ext cx="1246981" cy="119379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" name="Google Shape;240;p27"/>
          <p:cNvPicPr preferRelativeResize="0"/>
          <p:nvPr/>
        </p:nvPicPr>
        <p:blipFill rotWithShape="1">
          <a:blip r:embed="rId3">
            <a:alphaModFix/>
          </a:blip>
          <a:srcRect l="31944" t="32950" r="52997" b="40683"/>
          <a:stretch/>
        </p:blipFill>
        <p:spPr>
          <a:xfrm>
            <a:off x="536675" y="3283358"/>
            <a:ext cx="1278792" cy="125645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3" name="Google Shape;241;p27"/>
          <p:cNvPicPr preferRelativeResize="0"/>
          <p:nvPr/>
        </p:nvPicPr>
        <p:blipFill rotWithShape="1">
          <a:blip r:embed="rId3">
            <a:alphaModFix/>
          </a:blip>
          <a:srcRect l="49056" t="71307" r="36489" b="2467"/>
          <a:stretch/>
        </p:blipFill>
        <p:spPr>
          <a:xfrm>
            <a:off x="5684297" y="3277239"/>
            <a:ext cx="1290688" cy="122880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" name="Google Shape;241;p27"/>
          <p:cNvPicPr preferRelativeResize="0"/>
          <p:nvPr/>
        </p:nvPicPr>
        <p:blipFill rotWithShape="1">
          <a:blip r:embed="rId3">
            <a:alphaModFix/>
          </a:blip>
          <a:srcRect l="32126" t="71119" r="53419" b="2655"/>
          <a:stretch/>
        </p:blipFill>
        <p:spPr>
          <a:xfrm>
            <a:off x="4861028" y="3277239"/>
            <a:ext cx="1290688" cy="122880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310" y="1780578"/>
            <a:ext cx="2136762" cy="463738"/>
          </a:xfrm>
          <a:prstGeom prst="rect">
            <a:avLst/>
          </a:prstGeom>
        </p:spPr>
      </p:pic>
      <p:pic>
        <p:nvPicPr>
          <p:cNvPr id="15" name="image10.png" descr="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" t="278" r="2304" b="2443"/>
          <a:stretch/>
        </p:blipFill>
        <p:spPr>
          <a:xfrm>
            <a:off x="0" y="-12030"/>
            <a:ext cx="9143999" cy="5269830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5594654" y="4682490"/>
            <a:ext cx="1529365" cy="266172"/>
          </a:xfrm>
          <a:prstGeom prst="round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0" name="Google Shape;250;p28"/>
          <p:cNvSpPr txBox="1"/>
          <p:nvPr/>
        </p:nvSpPr>
        <p:spPr>
          <a:xfrm>
            <a:off x="5600306" y="4647335"/>
            <a:ext cx="1680604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4"/>
              </a:rPr>
              <a:t>*читать исследование</a:t>
            </a:r>
            <a:endParaRPr sz="1000" dirty="0">
              <a:solidFill>
                <a:schemeClr val="bg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p28"/>
          <p:cNvSpPr txBox="1"/>
          <p:nvPr/>
        </p:nvSpPr>
        <p:spPr>
          <a:xfrm>
            <a:off x="5594654" y="1959777"/>
            <a:ext cx="2187685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bg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Технология ConCordix Smart Chews</a:t>
            </a:r>
            <a:endParaRPr dirty="0">
              <a:solidFill>
                <a:schemeClr val="bg1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p28"/>
          <p:cNvSpPr txBox="1"/>
          <p:nvPr/>
        </p:nvSpPr>
        <p:spPr>
          <a:xfrm>
            <a:off x="6032104" y="2761919"/>
            <a:ext cx="218383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bg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Мягкая желатиновая капсула</a:t>
            </a:r>
            <a:endParaRPr dirty="0">
              <a:solidFill>
                <a:schemeClr val="bg1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40" y="1840833"/>
            <a:ext cx="5730958" cy="3229248"/>
          </a:xfrm>
          <a:prstGeom prst="rect">
            <a:avLst/>
          </a:prstGeom>
        </p:spPr>
      </p:pic>
      <p:cxnSp>
        <p:nvCxnSpPr>
          <p:cNvPr id="260" name="Google Shape;260;p28"/>
          <p:cNvCxnSpPr/>
          <p:nvPr/>
        </p:nvCxnSpPr>
        <p:spPr>
          <a:xfrm flipH="1">
            <a:off x="4993106" y="2563268"/>
            <a:ext cx="795737" cy="1108614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1" name="Google Shape;261;p28"/>
          <p:cNvCxnSpPr/>
          <p:nvPr/>
        </p:nvCxnSpPr>
        <p:spPr>
          <a:xfrm flipH="1">
            <a:off x="5947505" y="3340541"/>
            <a:ext cx="290855" cy="427842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65;p15"/>
          <p:cNvSpPr txBox="1"/>
          <p:nvPr/>
        </p:nvSpPr>
        <p:spPr>
          <a:xfrm>
            <a:off x="310845" y="319123"/>
            <a:ext cx="8107014" cy="134702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FFFF9B"/>
                </a:solidFill>
              </a:rPr>
              <a:t>Применение технологии </a:t>
            </a:r>
            <a:r>
              <a:rPr lang="ru-RU" dirty="0" err="1">
                <a:solidFill>
                  <a:srgbClr val="FFFF9B"/>
                </a:solidFill>
              </a:rPr>
              <a:t>ConCordix</a:t>
            </a:r>
            <a:r>
              <a:rPr lang="ru-RU" dirty="0">
                <a:solidFill>
                  <a:srgbClr val="FFFF9B"/>
                </a:solidFill>
              </a:rPr>
              <a:t> повышает </a:t>
            </a:r>
            <a:r>
              <a:rPr lang="ru-RU" dirty="0" err="1">
                <a:solidFill>
                  <a:srgbClr val="FFFF9B"/>
                </a:solidFill>
              </a:rPr>
              <a:t>биодоступность</a:t>
            </a:r>
            <a:r>
              <a:rPr lang="ru-RU" dirty="0">
                <a:solidFill>
                  <a:srgbClr val="FFFF9B"/>
                </a:solidFill>
              </a:rPr>
              <a:t> жирорастворимых питательных веществ на 44%*</a:t>
            </a:r>
            <a:endParaRPr dirty="0">
              <a:solidFill>
                <a:srgbClr val="FFFF9B"/>
              </a:solidFill>
            </a:endParaRPr>
          </a:p>
        </p:txBody>
      </p:sp>
      <p:sp>
        <p:nvSpPr>
          <p:cNvPr id="259" name="Google Shape;259;p28"/>
          <p:cNvSpPr txBox="1"/>
          <p:nvPr/>
        </p:nvSpPr>
        <p:spPr>
          <a:xfrm>
            <a:off x="1483939" y="4476031"/>
            <a:ext cx="1945051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Gilroy Italic" panose="00000500000000000000" pitchFamily="2" charset="-52"/>
                <a:ea typeface="Times New Roman"/>
                <a:cs typeface="Times New Roman"/>
                <a:sym typeface="Times New Roman"/>
              </a:rPr>
              <a:t>Время в часах</a:t>
            </a:r>
            <a:endParaRPr sz="1000" dirty="0">
              <a:solidFill>
                <a:schemeClr val="tx1">
                  <a:lumMod val="50000"/>
                  <a:lumOff val="50000"/>
                </a:schemeClr>
              </a:solidFill>
              <a:latin typeface="Gilroy Italic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p28"/>
          <p:cNvSpPr txBox="1"/>
          <p:nvPr/>
        </p:nvSpPr>
        <p:spPr>
          <a:xfrm rot="16200000">
            <a:off x="84480" y="2964822"/>
            <a:ext cx="1642986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Gilroy Italic" panose="00000500000000000000" pitchFamily="2" charset="-52"/>
                <a:ea typeface="Times New Roman"/>
                <a:cs typeface="Times New Roman"/>
                <a:sym typeface="Times New Roman"/>
              </a:rPr>
              <a:t>Концентрация ЭПК+ ДГК омега-3 кислот 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Gilroy Italic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Gilroy Italic" panose="00000500000000000000" pitchFamily="2" charset="-52"/>
                <a:ea typeface="Times New Roman"/>
                <a:cs typeface="Times New Roman"/>
                <a:sym typeface="Times New Roman"/>
              </a:rPr>
              <a:t>в плазме крови,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Gilroy Italic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Gilroy Italic" panose="00000500000000000000" pitchFamily="2" charset="-52"/>
                <a:ea typeface="Times New Roman"/>
                <a:cs typeface="Times New Roman"/>
                <a:sym typeface="Times New Roman"/>
              </a:rPr>
              <a:t>мкг/мл</a:t>
            </a:r>
            <a:endParaRPr sz="1000" dirty="0">
              <a:solidFill>
                <a:schemeClr val="tx1">
                  <a:lumMod val="50000"/>
                  <a:lumOff val="50000"/>
                </a:schemeClr>
              </a:solidFill>
              <a:latin typeface="Gilroy Italic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9254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0"/>
          <a:stretch/>
        </p:blipFill>
        <p:spPr>
          <a:xfrm>
            <a:off x="0" y="0"/>
            <a:ext cx="9143999" cy="5209674"/>
          </a:xfrm>
          <a:prstGeom prst="rect">
            <a:avLst/>
          </a:prstGeom>
        </p:spPr>
      </p:pic>
      <p:sp>
        <p:nvSpPr>
          <p:cNvPr id="250" name="Google Shape;250;p28"/>
          <p:cNvSpPr txBox="1"/>
          <p:nvPr/>
        </p:nvSpPr>
        <p:spPr>
          <a:xfrm>
            <a:off x="306404" y="4647335"/>
            <a:ext cx="33753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4"/>
              </a:rPr>
              <a:t>*читать исследование</a:t>
            </a:r>
            <a:endParaRPr sz="1000" dirty="0"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28"/>
          <p:cNvSpPr txBox="1"/>
          <p:nvPr/>
        </p:nvSpPr>
        <p:spPr>
          <a:xfrm>
            <a:off x="4574179" y="2303173"/>
            <a:ext cx="1759463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bg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Желатиновая матрица</a:t>
            </a:r>
            <a:endParaRPr dirty="0">
              <a:solidFill>
                <a:schemeClr val="bg1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2" name="Google Shape;252;p28"/>
          <p:cNvSpPr txBox="1"/>
          <p:nvPr/>
        </p:nvSpPr>
        <p:spPr>
          <a:xfrm>
            <a:off x="306404" y="3508802"/>
            <a:ext cx="989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bg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Капельки жира</a:t>
            </a:r>
            <a:endParaRPr dirty="0">
              <a:solidFill>
                <a:schemeClr val="bg1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53" name="Google Shape;253;p28"/>
          <p:cNvCxnSpPr/>
          <p:nvPr/>
        </p:nvCxnSpPr>
        <p:spPr>
          <a:xfrm flipV="1">
            <a:off x="1296104" y="3499277"/>
            <a:ext cx="221920" cy="227507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49" y="1985270"/>
            <a:ext cx="2878935" cy="2637637"/>
          </a:xfrm>
          <a:prstGeom prst="rect">
            <a:avLst/>
          </a:prstGeom>
        </p:spPr>
      </p:pic>
      <p:cxnSp>
        <p:nvCxnSpPr>
          <p:cNvPr id="254" name="Google Shape;254;p28"/>
          <p:cNvCxnSpPr/>
          <p:nvPr/>
        </p:nvCxnSpPr>
        <p:spPr>
          <a:xfrm flipV="1">
            <a:off x="4137678" y="2505075"/>
            <a:ext cx="434321" cy="43918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3" name="Google Shape;263;p28"/>
          <p:cNvSpPr txBox="1"/>
          <p:nvPr/>
        </p:nvSpPr>
        <p:spPr>
          <a:xfrm>
            <a:off x="5472960" y="3441248"/>
            <a:ext cx="3667003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bg1"/>
                </a:solidFill>
                <a:latin typeface="Gilroy" panose="00000500000000000000" pitchFamily="2" charset="-52"/>
                <a:sym typeface="Times New Roman"/>
              </a:rPr>
              <a:t>Благодаря структуре пастилки жирорастворимые компоненты — </a:t>
            </a:r>
            <a:br>
              <a:rPr lang="ru" dirty="0">
                <a:solidFill>
                  <a:schemeClr val="bg1"/>
                </a:solidFill>
                <a:latin typeface="Gilroy" panose="00000500000000000000" pitchFamily="2" charset="-52"/>
                <a:sym typeface="Times New Roman"/>
              </a:rPr>
            </a:br>
            <a:r>
              <a:rPr lang="ru" dirty="0">
                <a:solidFill>
                  <a:schemeClr val="bg1"/>
                </a:solidFill>
                <a:latin typeface="Gilroy" panose="00000500000000000000" pitchFamily="2" charset="-52"/>
                <a:sym typeface="Times New Roman"/>
              </a:rPr>
              <a:t>ДГК омега-3, ЭПК омега-3 </a:t>
            </a:r>
            <a:br>
              <a:rPr lang="ru" dirty="0">
                <a:solidFill>
                  <a:schemeClr val="bg1"/>
                </a:solidFill>
                <a:latin typeface="Gilroy" panose="00000500000000000000" pitchFamily="2" charset="-52"/>
                <a:sym typeface="Times New Roman"/>
              </a:rPr>
            </a:br>
            <a:r>
              <a:rPr lang="ru" dirty="0">
                <a:solidFill>
                  <a:schemeClr val="bg1"/>
                </a:solidFill>
                <a:latin typeface="Gilroy" panose="00000500000000000000" pitchFamily="2" charset="-52"/>
                <a:sym typeface="Times New Roman"/>
              </a:rPr>
              <a:t>и витамин D3 — </a:t>
            </a:r>
            <a:r>
              <a:rPr lang="ru" dirty="0">
                <a:solidFill>
                  <a:srgbClr val="FFFF9B"/>
                </a:solidFill>
                <a:latin typeface="Gilroy Bold" panose="00000800000000000000" pitchFamily="2" charset="-52"/>
                <a:sym typeface="Times New Roman"/>
              </a:rPr>
              <a:t>усваиваются </a:t>
            </a:r>
            <a:br>
              <a:rPr lang="ru" dirty="0">
                <a:solidFill>
                  <a:srgbClr val="FFFF9B"/>
                </a:solidFill>
                <a:latin typeface="Gilroy Bold" panose="00000800000000000000" pitchFamily="2" charset="-52"/>
                <a:sym typeface="Times New Roman"/>
              </a:rPr>
            </a:br>
            <a:r>
              <a:rPr lang="ru" dirty="0">
                <a:solidFill>
                  <a:srgbClr val="FFFF9B"/>
                </a:solidFill>
                <a:latin typeface="Gilroy Bold" panose="00000800000000000000" pitchFamily="2" charset="-52"/>
                <a:sym typeface="Times New Roman"/>
              </a:rPr>
              <a:t>легче и быстрее</a:t>
            </a:r>
            <a:r>
              <a:rPr lang="ru" dirty="0">
                <a:solidFill>
                  <a:schemeClr val="bg1"/>
                </a:solidFill>
                <a:latin typeface="Gilroy" panose="00000500000000000000" pitchFamily="2" charset="-52"/>
                <a:sym typeface="Times New Roman"/>
              </a:rPr>
              <a:t>.</a:t>
            </a:r>
            <a:endParaRPr dirty="0">
              <a:solidFill>
                <a:schemeClr val="bg1"/>
              </a:solidFill>
              <a:latin typeface="Gilroy" panose="00000500000000000000" pitchFamily="2" charset="-52"/>
              <a:sym typeface="Times New Roman"/>
            </a:endParaRPr>
          </a:p>
        </p:txBody>
      </p:sp>
      <p:sp>
        <p:nvSpPr>
          <p:cNvPr id="18" name="Google Shape;65;p15"/>
          <p:cNvSpPr txBox="1"/>
          <p:nvPr/>
        </p:nvSpPr>
        <p:spPr>
          <a:xfrm>
            <a:off x="310845" y="319123"/>
            <a:ext cx="8107014" cy="134702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FFFF9B"/>
                </a:solidFill>
              </a:rPr>
              <a:t>Применение технологии </a:t>
            </a:r>
            <a:r>
              <a:rPr lang="ru-RU" dirty="0" err="1">
                <a:solidFill>
                  <a:srgbClr val="FFFF9B"/>
                </a:solidFill>
              </a:rPr>
              <a:t>ConCordix</a:t>
            </a:r>
            <a:r>
              <a:rPr lang="ru-RU" dirty="0">
                <a:solidFill>
                  <a:srgbClr val="FFFF9B"/>
                </a:solidFill>
              </a:rPr>
              <a:t> повышает </a:t>
            </a:r>
            <a:r>
              <a:rPr lang="ru-RU" dirty="0" err="1">
                <a:solidFill>
                  <a:srgbClr val="FFFF9B"/>
                </a:solidFill>
              </a:rPr>
              <a:t>биодоступность</a:t>
            </a:r>
            <a:r>
              <a:rPr lang="ru-RU" dirty="0">
                <a:solidFill>
                  <a:srgbClr val="FFFF9B"/>
                </a:solidFill>
              </a:rPr>
              <a:t> жирорастворимых питательных веществ на 44%*</a:t>
            </a:r>
            <a:endParaRPr dirty="0">
              <a:solidFill>
                <a:srgbClr val="FFFF9B"/>
              </a:solidFill>
            </a:endParaRPr>
          </a:p>
        </p:txBody>
      </p:sp>
      <p:pic>
        <p:nvPicPr>
          <p:cNvPr id="11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10418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8530" r="23904" b="30791"/>
          <a:stretch/>
        </p:blipFill>
        <p:spPr>
          <a:xfrm>
            <a:off x="-59377" y="-39189"/>
            <a:ext cx="9262754" cy="522665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9" r="33512" b="32372"/>
          <a:stretch/>
        </p:blipFill>
        <p:spPr>
          <a:xfrm>
            <a:off x="-152400" y="-102566"/>
            <a:ext cx="9568873" cy="53486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59375" y="-39189"/>
            <a:ext cx="9262752" cy="5226651"/>
          </a:xfrm>
          <a:prstGeom prst="rect">
            <a:avLst/>
          </a:prstGeom>
          <a:solidFill>
            <a:schemeClr val="tx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Google Shape;65;p15"/>
          <p:cNvSpPr txBox="1"/>
          <p:nvPr/>
        </p:nvSpPr>
        <p:spPr>
          <a:xfrm>
            <a:off x="1365914" y="2357680"/>
            <a:ext cx="2057901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algn="ctr"/>
            <a:r>
              <a:rPr lang="ru-RU" dirty="0">
                <a:latin typeface="Gilroy" panose="00000500000000000000" pitchFamily="2" charset="-52"/>
              </a:rPr>
              <a:t>активным </a:t>
            </a:r>
            <a:br>
              <a:rPr lang="ru-RU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и любознательным</a:t>
            </a:r>
            <a:endParaRPr dirty="0">
              <a:latin typeface="Gilroy" panose="00000500000000000000" pitchFamily="2" charset="-52"/>
            </a:endParaRPr>
          </a:p>
        </p:txBody>
      </p:sp>
      <p:sp>
        <p:nvSpPr>
          <p:cNvPr id="142" name="Google Shape;65;p15"/>
          <p:cNvSpPr txBox="1"/>
          <p:nvPr/>
        </p:nvSpPr>
        <p:spPr>
          <a:xfrm>
            <a:off x="3337255" y="2359402"/>
            <a:ext cx="2443373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 algn="ctr"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творческим </a:t>
            </a:r>
            <a:br>
              <a:rPr lang="en-US" dirty="0">
                <a:solidFill>
                  <a:schemeClr val="bg1"/>
                </a:solidFill>
                <a:latin typeface="Gilroy" panose="00000500000000000000" pitchFamily="2" charset="-52"/>
              </a:rPr>
            </a:b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и креативным</a:t>
            </a:r>
            <a:endParaRPr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  <p:sp>
        <p:nvSpPr>
          <p:cNvPr id="143" name="Google Shape;65;p15"/>
          <p:cNvSpPr txBox="1"/>
          <p:nvPr/>
        </p:nvSpPr>
        <p:spPr>
          <a:xfrm>
            <a:off x="310845" y="319123"/>
            <a:ext cx="5844627" cy="1347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FFFF9B"/>
                </a:solidFill>
              </a:rPr>
              <a:t>Все заботливые родители желают, чтобы их ребенок </a:t>
            </a:r>
            <a:br>
              <a:rPr lang="en-US" dirty="0">
                <a:solidFill>
                  <a:srgbClr val="FFFF9B"/>
                </a:solidFill>
              </a:rPr>
            </a:br>
            <a:r>
              <a:rPr lang="ru-RU" dirty="0">
                <a:solidFill>
                  <a:srgbClr val="FFFF9B"/>
                </a:solidFill>
              </a:rPr>
              <a:t>был…</a:t>
            </a:r>
            <a:endParaRPr dirty="0">
              <a:solidFill>
                <a:srgbClr val="FFFF9B"/>
              </a:solidFill>
            </a:endParaRPr>
          </a:p>
        </p:txBody>
      </p:sp>
      <p:sp>
        <p:nvSpPr>
          <p:cNvPr id="144" name="Google Shape;65;p15"/>
          <p:cNvSpPr txBox="1"/>
          <p:nvPr/>
        </p:nvSpPr>
        <p:spPr>
          <a:xfrm>
            <a:off x="4441959" y="3771489"/>
            <a:ext cx="2443373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20000"/>
              </a:lnSpc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0" algn="ctr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сообразительным </a:t>
            </a:r>
            <a:br>
              <a:rPr lang="en-US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 успешным </a:t>
            </a:r>
          </a:p>
        </p:txBody>
      </p:sp>
      <p:pic>
        <p:nvPicPr>
          <p:cNvPr id="145" name="Изображение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378" y="1771753"/>
            <a:ext cx="587648" cy="5876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Изображение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822" y="3211507"/>
            <a:ext cx="587648" cy="5822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Изображение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041" y="1771753"/>
            <a:ext cx="587648" cy="58764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Google Shape;65;p15"/>
          <p:cNvSpPr txBox="1"/>
          <p:nvPr/>
        </p:nvSpPr>
        <p:spPr>
          <a:xfrm>
            <a:off x="2299767" y="3766045"/>
            <a:ext cx="2443373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20000"/>
              </a:lnSpc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0" algn="ctr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здоровым физически </a:t>
            </a:r>
            <a:br>
              <a:rPr lang="en-US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 психологически</a:t>
            </a:r>
          </a:p>
        </p:txBody>
      </p:sp>
      <p:sp>
        <p:nvSpPr>
          <p:cNvPr id="15" name="Google Shape;65;p15"/>
          <p:cNvSpPr txBox="1"/>
          <p:nvPr/>
        </p:nvSpPr>
        <p:spPr>
          <a:xfrm>
            <a:off x="135690" y="3751631"/>
            <a:ext cx="2443373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20000"/>
              </a:lnSpc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0" algn="ctr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счастливым </a:t>
            </a:r>
            <a:br>
              <a:rPr lang="en-US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 открытым миру</a:t>
            </a:r>
          </a:p>
        </p:txBody>
      </p:sp>
      <p:pic>
        <p:nvPicPr>
          <p:cNvPr id="16" name="Изображение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630" y="3208786"/>
            <a:ext cx="587648" cy="5876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Изображение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53" y="3208786"/>
            <a:ext cx="587648" cy="58764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94190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9"/>
          <p:cNvSpPr txBox="1"/>
          <p:nvPr/>
        </p:nvSpPr>
        <p:spPr>
          <a:xfrm>
            <a:off x="1355628" y="2872469"/>
            <a:ext cx="20703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Легко жуются 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p29"/>
          <p:cNvSpPr txBox="1"/>
          <p:nvPr/>
        </p:nvSpPr>
        <p:spPr>
          <a:xfrm>
            <a:off x="1393710" y="3655924"/>
            <a:ext cx="246709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Помогают жирорастворимым веществам лучше усваиваться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p29"/>
          <p:cNvSpPr txBox="1"/>
          <p:nvPr/>
        </p:nvSpPr>
        <p:spPr>
          <a:xfrm>
            <a:off x="1355628" y="1694749"/>
            <a:ext cx="26220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Похожи на натуральный  фруктовый мармелад 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65;p15"/>
          <p:cNvSpPr txBox="1"/>
          <p:nvPr/>
        </p:nvSpPr>
        <p:spPr>
          <a:xfrm>
            <a:off x="310845" y="319123"/>
            <a:ext cx="4965030" cy="11571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Жевательные пастилки </a:t>
            </a:r>
            <a:r>
              <a:rPr lang="en-US" dirty="0">
                <a:solidFill>
                  <a:srgbClr val="3FAAC1"/>
                </a:solidFill>
              </a:rPr>
              <a:t>Smart Chews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37" y="1609507"/>
            <a:ext cx="757195" cy="7571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33" y="2700000"/>
            <a:ext cx="757195" cy="7571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4" y="3696124"/>
            <a:ext cx="754720" cy="757195"/>
          </a:xfrm>
          <a:prstGeom prst="rect">
            <a:avLst/>
          </a:prstGeom>
        </p:spPr>
      </p:pic>
      <p:pic>
        <p:nvPicPr>
          <p:cNvPr id="17" name="andreas-kretschmer-a1n7gfd-Dkw-unsplash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6" t="23575" r="21272" b="10597"/>
          <a:stretch/>
        </p:blipFill>
        <p:spPr>
          <a:xfrm>
            <a:off x="5597429" y="-50800"/>
            <a:ext cx="3549926" cy="53012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633296" y="791723"/>
            <a:ext cx="4246081" cy="4246081"/>
          </a:xfrm>
          <a:prstGeom prst="ellipse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D600"/>
              </a:solidFill>
            </a:endParaRPr>
          </a:p>
        </p:txBody>
      </p:sp>
      <p:sp>
        <p:nvSpPr>
          <p:cNvPr id="279" name="Google Shape;279;p30"/>
          <p:cNvSpPr txBox="1"/>
          <p:nvPr/>
        </p:nvSpPr>
        <p:spPr>
          <a:xfrm>
            <a:off x="535750" y="1157450"/>
            <a:ext cx="417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30"/>
          <p:cNvSpPr txBox="1"/>
          <p:nvPr/>
        </p:nvSpPr>
        <p:spPr>
          <a:xfrm>
            <a:off x="1103766" y="2634455"/>
            <a:ext cx="2845402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Надежные</a:t>
            </a:r>
            <a:endParaRPr lang="ru-RU" dirty="0">
              <a:solidFill>
                <a:schemeClr val="dk1"/>
              </a:solidFill>
              <a:highlight>
                <a:srgbClr val="F4CCCC"/>
              </a:highlight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долгосрочная стабильность активных веществ </a:t>
            </a: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p30"/>
          <p:cNvSpPr txBox="1"/>
          <p:nvPr/>
        </p:nvSpPr>
        <p:spPr>
          <a:xfrm>
            <a:off x="1138777" y="3514523"/>
            <a:ext cx="3231517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Безопасные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эффективная защита компонентов от влаги, света и окисления </a:t>
            </a: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30"/>
          <p:cNvSpPr txBox="1"/>
          <p:nvPr/>
        </p:nvSpPr>
        <p:spPr>
          <a:xfrm>
            <a:off x="1103766" y="1736551"/>
            <a:ext cx="25257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Удобные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индивидуальная упаковка для каждой пастилки  </a:t>
            </a:r>
            <a:endParaRPr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Google Shape;65;p15"/>
          <p:cNvSpPr txBox="1"/>
          <p:nvPr/>
        </p:nvSpPr>
        <p:spPr>
          <a:xfrm>
            <a:off x="310845" y="319123"/>
            <a:ext cx="5646202" cy="11571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Пастилки DHA+D3 </a:t>
            </a:r>
            <a:r>
              <a:rPr lang="ru-RU" dirty="0" err="1">
                <a:solidFill>
                  <a:srgbClr val="3FAAC1"/>
                </a:solidFill>
              </a:rPr>
              <a:t>Smart</a:t>
            </a:r>
            <a:r>
              <a:rPr lang="ru-RU" dirty="0">
                <a:solidFill>
                  <a:srgbClr val="3FAAC1"/>
                </a:solidFill>
              </a:rPr>
              <a:t> </a:t>
            </a:r>
            <a:r>
              <a:rPr lang="ru-RU" dirty="0" err="1">
                <a:solidFill>
                  <a:srgbClr val="3FAAC1"/>
                </a:solidFill>
              </a:rPr>
              <a:t>Chews</a:t>
            </a:r>
            <a:r>
              <a:rPr lang="ru-RU" dirty="0">
                <a:solidFill>
                  <a:srgbClr val="3FAAC1"/>
                </a:solidFill>
              </a:rPr>
              <a:t> в блистерах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18" name="Изображение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52" y="1832043"/>
            <a:ext cx="577276" cy="5718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Изображение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51" y="2733883"/>
            <a:ext cx="577276" cy="571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731" y="1418884"/>
            <a:ext cx="3408793" cy="2886954"/>
          </a:xfrm>
          <a:prstGeom prst="rect">
            <a:avLst/>
          </a:prstGeom>
        </p:spPr>
      </p:pic>
      <p:pic>
        <p:nvPicPr>
          <p:cNvPr id="16" name="Изображение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49" y="3635724"/>
            <a:ext cx="571881" cy="571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10.png" descr="image1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" r="7715" b="589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550517" y="1843314"/>
            <a:ext cx="2376145" cy="562666"/>
          </a:xfrm>
          <a:prstGeom prst="roundRect">
            <a:avLst>
              <a:gd name="adj" fmla="val 127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9" name="Google Shape;299;p31"/>
          <p:cNvSpPr txBox="1"/>
          <p:nvPr/>
        </p:nvSpPr>
        <p:spPr>
          <a:xfrm>
            <a:off x="310845" y="2734335"/>
            <a:ext cx="4008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Продукт создается на производстве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 Норвегии, которое соответствует мировым стандартам и сертифицировано BRC, NSF. 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p31"/>
          <p:cNvSpPr txBox="1"/>
          <p:nvPr/>
        </p:nvSpPr>
        <p:spPr>
          <a:xfrm>
            <a:off x="4890934" y="2734335"/>
            <a:ext cx="3099137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Ингредиенты в составе продукта добываются этичным способом, что подтверждает сертификат Friend of the Sea. 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65;p15"/>
          <p:cNvSpPr txBox="1"/>
          <p:nvPr/>
        </p:nvSpPr>
        <p:spPr>
          <a:xfrm>
            <a:off x="310845" y="319123"/>
            <a:ext cx="5646202" cy="1305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lnSpcReduction="10000"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173B3"/>
                </a:solidFill>
              </a:rPr>
              <a:t>DHA+D3 </a:t>
            </a:r>
            <a:r>
              <a:rPr lang="ru-RU" dirty="0" err="1">
                <a:solidFill>
                  <a:srgbClr val="3173B3"/>
                </a:solidFill>
              </a:rPr>
              <a:t>Smart</a:t>
            </a:r>
            <a:r>
              <a:rPr lang="ru-RU" dirty="0">
                <a:solidFill>
                  <a:srgbClr val="3173B3"/>
                </a:solidFill>
              </a:rPr>
              <a:t> </a:t>
            </a:r>
            <a:r>
              <a:rPr lang="ru-RU" dirty="0" err="1">
                <a:solidFill>
                  <a:srgbClr val="3173B3"/>
                </a:solidFill>
              </a:rPr>
              <a:t>Chews</a:t>
            </a:r>
            <a:r>
              <a:rPr lang="ru-RU" dirty="0">
                <a:solidFill>
                  <a:srgbClr val="3173B3"/>
                </a:solidFill>
              </a:rPr>
              <a:t>: </a:t>
            </a:r>
            <a:endParaRPr lang="en-US" dirty="0">
              <a:solidFill>
                <a:srgbClr val="3173B3"/>
              </a:solidFill>
            </a:endParaRPr>
          </a:p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173B3"/>
                </a:solidFill>
              </a:rPr>
              <a:t>контроль качества и бережное отношение к морю</a:t>
            </a:r>
            <a:endParaRPr dirty="0">
              <a:solidFill>
                <a:srgbClr val="3173B3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42" y="1643772"/>
            <a:ext cx="935701" cy="9357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32" y="1909536"/>
            <a:ext cx="2164976" cy="4674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14" y="1643772"/>
            <a:ext cx="1023074" cy="998945"/>
          </a:xfrm>
          <a:prstGeom prst="rect">
            <a:avLst/>
          </a:prstGeom>
        </p:spPr>
      </p:pic>
      <p:sp>
        <p:nvSpPr>
          <p:cNvPr id="14" name="Google Shape;304;p31"/>
          <p:cNvSpPr txBox="1"/>
          <p:nvPr/>
        </p:nvSpPr>
        <p:spPr>
          <a:xfrm>
            <a:off x="6061806" y="1599116"/>
            <a:ext cx="2435638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Указывает на этичность всего цикла производства омега-3, начиная от вылова рыбы</a:t>
            </a:r>
          </a:p>
        </p:txBody>
      </p:sp>
      <p:pic>
        <p:nvPicPr>
          <p:cNvPr id="11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2"/>
          <p:cNvSpPr txBox="1"/>
          <p:nvPr/>
        </p:nvSpPr>
        <p:spPr>
          <a:xfrm>
            <a:off x="3264481" y="3775682"/>
            <a:ext cx="778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к</a:t>
            </a:r>
            <a:r>
              <a:rPr lang="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силит</a:t>
            </a:r>
            <a:endParaRPr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p32"/>
          <p:cNvSpPr txBox="1"/>
          <p:nvPr/>
        </p:nvSpPr>
        <p:spPr>
          <a:xfrm>
            <a:off x="1253695" y="3775682"/>
            <a:ext cx="1023224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c</a:t>
            </a:r>
            <a:r>
              <a:rPr lang="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орбит </a:t>
            </a:r>
            <a:endParaRPr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8" name="Google Shape;318;p32"/>
          <p:cNvSpPr txBox="1"/>
          <p:nvPr/>
        </p:nvSpPr>
        <p:spPr>
          <a:xfrm>
            <a:off x="310845" y="4636037"/>
            <a:ext cx="474390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*</a:t>
            </a:r>
            <a:r>
              <a:rPr lang="ru-RU" sz="1100" u="sng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3"/>
              </a:rPr>
              <a:t>читать исследование</a:t>
            </a:r>
            <a:r>
              <a:rPr lang="ru" sz="11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endParaRPr sz="1100" dirty="0">
              <a:solidFill>
                <a:schemeClr val="bg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p32"/>
          <p:cNvSpPr txBox="1"/>
          <p:nvPr/>
        </p:nvSpPr>
        <p:spPr>
          <a:xfrm>
            <a:off x="310845" y="1284338"/>
            <a:ext cx="4474515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 составе продукта </a:t>
            </a:r>
            <a:r>
              <a:rPr lang="ru" sz="1600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подсластители растительного происхождения</a:t>
            </a:r>
            <a:r>
              <a:rPr lang="ru" sz="1600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, </a:t>
            </a:r>
            <a:br>
              <a:rPr lang="en-US" sz="1600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1600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что уменьшает риск развития кариеса </a:t>
            </a:r>
            <a:br>
              <a:rPr lang="en-US" sz="1600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1600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 проблем с лишним весом. </a:t>
            </a:r>
            <a:endParaRPr sz="1600"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65;p15"/>
          <p:cNvSpPr txBox="1"/>
          <p:nvPr/>
        </p:nvSpPr>
        <p:spPr>
          <a:xfrm>
            <a:off x="310845" y="319123"/>
            <a:ext cx="5646202" cy="965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DHA+D3 </a:t>
            </a:r>
            <a:r>
              <a:rPr lang="ru-RU" dirty="0" err="1">
                <a:solidFill>
                  <a:srgbClr val="3FAAC1"/>
                </a:solidFill>
              </a:rPr>
              <a:t>Smart</a:t>
            </a:r>
            <a:r>
              <a:rPr lang="ru-RU" dirty="0">
                <a:solidFill>
                  <a:srgbClr val="3FAAC1"/>
                </a:solidFill>
              </a:rPr>
              <a:t> </a:t>
            </a:r>
            <a:r>
              <a:rPr lang="ru-RU" dirty="0" err="1">
                <a:solidFill>
                  <a:srgbClr val="3FAAC1"/>
                </a:solidFill>
              </a:rPr>
              <a:t>Chews</a:t>
            </a:r>
            <a:r>
              <a:rPr lang="ru-RU" dirty="0">
                <a:solidFill>
                  <a:srgbClr val="3FAAC1"/>
                </a:solidFill>
              </a:rPr>
              <a:t>: приятный вкус без сахара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11" name="Изображение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662" y="2917890"/>
            <a:ext cx="837291" cy="829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Изображение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086" y="2914014"/>
            <a:ext cx="837291" cy="8372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andreas-kretschmer-a1n7gfd-Dkw-unsplash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9" t="560" r="25037" b="1680"/>
          <a:stretch/>
        </p:blipFill>
        <p:spPr>
          <a:xfrm flipH="1">
            <a:off x="5597429" y="-60959"/>
            <a:ext cx="3549926" cy="5321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02075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2"/>
          <p:cNvSpPr txBox="1"/>
          <p:nvPr/>
        </p:nvSpPr>
        <p:spPr>
          <a:xfrm>
            <a:off x="2399954" y="3196562"/>
            <a:ext cx="2926132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родители высоко оценивают пастилки </a:t>
            </a:r>
            <a:r>
              <a:rPr lang="ru-RU" dirty="0" err="1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Smart</a:t>
            </a:r>
            <a:r>
              <a:rPr lang="ru-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Chews</a:t>
            </a:r>
            <a:r>
              <a:rPr lang="ru-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и готовы рекомендовать продукт*</a:t>
            </a:r>
            <a:endParaRPr lang="ru-RU" strike="sngStrike"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p32"/>
          <p:cNvSpPr txBox="1"/>
          <p:nvPr/>
        </p:nvSpPr>
        <p:spPr>
          <a:xfrm>
            <a:off x="382831" y="3196562"/>
            <a:ext cx="1983212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маленьким детям нравятся пастилки </a:t>
            </a:r>
            <a:r>
              <a:rPr lang="ru-RU" dirty="0" err="1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Smart</a:t>
            </a:r>
            <a:r>
              <a:rPr lang="ru-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Chews</a:t>
            </a:r>
            <a:r>
              <a:rPr lang="ru-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*</a:t>
            </a:r>
            <a:endParaRPr lang="ru-RU" strike="sngStrike"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8" name="Google Shape;318;p32"/>
          <p:cNvSpPr txBox="1"/>
          <p:nvPr/>
        </p:nvSpPr>
        <p:spPr>
          <a:xfrm>
            <a:off x="310845" y="4636037"/>
            <a:ext cx="474390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*</a:t>
            </a:r>
            <a:r>
              <a:rPr lang="ru-RU" sz="1100" u="sng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3"/>
              </a:rPr>
              <a:t>читать исследование</a:t>
            </a:r>
            <a:r>
              <a:rPr lang="ru" sz="11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endParaRPr sz="1100" dirty="0">
              <a:solidFill>
                <a:schemeClr val="bg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p32"/>
          <p:cNvSpPr txBox="1"/>
          <p:nvPr/>
        </p:nvSpPr>
        <p:spPr>
          <a:xfrm>
            <a:off x="310845" y="1284338"/>
            <a:ext cx="4474515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595959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Исследования подтверждают, что:</a:t>
            </a:r>
            <a:endParaRPr sz="1600" dirty="0">
              <a:solidFill>
                <a:srgbClr val="595959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65;p15"/>
          <p:cNvSpPr txBox="1"/>
          <p:nvPr/>
        </p:nvSpPr>
        <p:spPr>
          <a:xfrm>
            <a:off x="310845" y="319123"/>
            <a:ext cx="5646202" cy="965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DHA+D3 </a:t>
            </a:r>
            <a:r>
              <a:rPr lang="ru-RU" dirty="0" err="1">
                <a:solidFill>
                  <a:srgbClr val="3FAAC1"/>
                </a:solidFill>
              </a:rPr>
              <a:t>Smart</a:t>
            </a:r>
            <a:r>
              <a:rPr lang="ru-RU" dirty="0">
                <a:solidFill>
                  <a:srgbClr val="3FAAC1"/>
                </a:solidFill>
              </a:rPr>
              <a:t> </a:t>
            </a:r>
            <a:r>
              <a:rPr lang="ru-RU" dirty="0" err="1">
                <a:solidFill>
                  <a:srgbClr val="3FAAC1"/>
                </a:solidFill>
              </a:rPr>
              <a:t>Chews</a:t>
            </a:r>
            <a:r>
              <a:rPr lang="ru-RU" dirty="0">
                <a:solidFill>
                  <a:srgbClr val="3FAAC1"/>
                </a:solidFill>
              </a:rPr>
              <a:t>: приятный вкус без сахара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11" name="Изображение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84" y="2346078"/>
            <a:ext cx="829538" cy="829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Изображение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375" y="2334894"/>
            <a:ext cx="837291" cy="8372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andreas-kretschmer-a1n7gfd-Dkw-unsplash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1" t="34053" r="28424" b="2542"/>
          <a:stretch/>
        </p:blipFill>
        <p:spPr>
          <a:xfrm flipH="1">
            <a:off x="5598543" y="-60959"/>
            <a:ext cx="3547698" cy="5321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6500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3"/>
          <p:cNvSpPr txBox="1">
            <a:spLocks noGrp="1"/>
          </p:cNvSpPr>
          <p:nvPr>
            <p:ph type="ctrTitle"/>
          </p:nvPr>
        </p:nvSpPr>
        <p:spPr>
          <a:xfrm>
            <a:off x="396014" y="1392701"/>
            <a:ext cx="4843251" cy="23484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800" dirty="0">
                <a:solidFill>
                  <a:srgbClr val="3FAAC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Всего 1 пастилка </a:t>
            </a:r>
            <a:br>
              <a:rPr lang="ru" sz="2800" dirty="0">
                <a:solidFill>
                  <a:srgbClr val="3FAAC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2800" dirty="0">
                <a:solidFill>
                  <a:srgbClr val="FF9413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DHA+D3 Smart Chews </a:t>
            </a:r>
            <a:br>
              <a:rPr lang="ru" sz="2800" dirty="0">
                <a:solidFill>
                  <a:srgbClr val="3FAAC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2800" dirty="0">
                <a:solidFill>
                  <a:srgbClr val="3FAAC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в день во время еды — </a:t>
            </a:r>
            <a:br>
              <a:rPr lang="ru" sz="2800" dirty="0">
                <a:solidFill>
                  <a:srgbClr val="3FAAC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2800" dirty="0">
                <a:solidFill>
                  <a:srgbClr val="3FAAC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и ваш непоседа готов изучать мир с энтузиазмом </a:t>
            </a:r>
            <a:endParaRPr sz="2800" dirty="0">
              <a:solidFill>
                <a:srgbClr val="3FAAC1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tiraya-adam-2-mTsOnYeqQ-unsplash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12677" r="10796" b="941"/>
          <a:stretch/>
        </p:blipFill>
        <p:spPr>
          <a:xfrm>
            <a:off x="5649465" y="-58056"/>
            <a:ext cx="3499982" cy="5249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" t="14965" r="3491" b="14965"/>
          <a:stretch/>
        </p:blipFill>
        <p:spPr>
          <a:xfrm>
            <a:off x="-41565" y="-33051"/>
            <a:ext cx="9227130" cy="5209602"/>
          </a:xfrm>
          <a:prstGeom prst="rect">
            <a:avLst/>
          </a:prstGeom>
        </p:spPr>
      </p:pic>
      <p:pic>
        <p:nvPicPr>
          <p:cNvPr id="21" name="Рисунок 6" descr="Рисунок 6"/>
          <p:cNvPicPr>
            <a:picLocks noChangeAspect="1"/>
          </p:cNvPicPr>
          <p:nvPr/>
        </p:nvPicPr>
        <p:blipFill>
          <a:blip r:embed="rId4"/>
          <a:srcRect l="84" t="20248" r="32154" b="11992"/>
          <a:stretch>
            <a:fillRect/>
          </a:stretch>
        </p:blipFill>
        <p:spPr>
          <a:xfrm>
            <a:off x="-261499" y="-246212"/>
            <a:ext cx="10020129" cy="5635924"/>
          </a:xfrm>
          <a:prstGeom prst="rect">
            <a:avLst/>
          </a:prstGeom>
          <a:ln w="12700">
            <a:miter lim="400000"/>
          </a:ln>
        </p:spPr>
      </p:pic>
      <p:sp>
        <p:nvSpPr>
          <p:cNvPr id="343" name="Google Shape;65;p15"/>
          <p:cNvSpPr txBox="1">
            <a:spLocks noGrp="1"/>
          </p:cNvSpPr>
          <p:nvPr>
            <p:ph type="ctrTitle"/>
          </p:nvPr>
        </p:nvSpPr>
        <p:spPr>
          <a:xfrm>
            <a:off x="310847" y="319125"/>
            <a:ext cx="4986867" cy="68236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  <a:defRPr sz="2800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FFFFDD"/>
                </a:solidFill>
              </a:rPr>
              <a:t>DHA+D3 </a:t>
            </a:r>
            <a:r>
              <a:rPr lang="ru-RU" dirty="0" err="1">
                <a:solidFill>
                  <a:srgbClr val="FFFFDD"/>
                </a:solidFill>
              </a:rPr>
              <a:t>Smart</a:t>
            </a:r>
            <a:r>
              <a:rPr lang="ru-RU" dirty="0">
                <a:solidFill>
                  <a:srgbClr val="FFFFDD"/>
                </a:solidFill>
              </a:rPr>
              <a:t> </a:t>
            </a:r>
            <a:r>
              <a:rPr lang="ru-RU" dirty="0" err="1">
                <a:solidFill>
                  <a:srgbClr val="FFFFDD"/>
                </a:solidFill>
              </a:rPr>
              <a:t>Chews</a:t>
            </a:r>
            <a:r>
              <a:rPr lang="ru-RU" dirty="0">
                <a:solidFill>
                  <a:srgbClr val="FFFFDD"/>
                </a:solidFill>
              </a:rPr>
              <a:t>: </a:t>
            </a:r>
            <a:endParaRPr dirty="0">
              <a:solidFill>
                <a:srgbClr val="FFFFDD"/>
              </a:solidFill>
            </a:endParaRPr>
          </a:p>
        </p:txBody>
      </p:sp>
      <p:sp>
        <p:nvSpPr>
          <p:cNvPr id="344" name="Google Shape;65;p15"/>
          <p:cNvSpPr txBox="1"/>
          <p:nvPr/>
        </p:nvSpPr>
        <p:spPr>
          <a:xfrm>
            <a:off x="1023279" y="1619799"/>
            <a:ext cx="3747589" cy="806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buSzPct val="100000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способствует интеллектуальному развитию</a:t>
            </a:r>
            <a:endParaRPr lang="en-US"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  <p:pic>
        <p:nvPicPr>
          <p:cNvPr id="345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Google Shape;65;p15"/>
          <p:cNvSpPr txBox="1"/>
          <p:nvPr/>
        </p:nvSpPr>
        <p:spPr>
          <a:xfrm>
            <a:off x="5290363" y="1619799"/>
            <a:ext cx="3747589" cy="1108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buSzPct val="100000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помогает ребенку стать более уравновешенным</a:t>
            </a:r>
            <a:endParaRPr b="1" dirty="0">
              <a:solidFill>
                <a:schemeClr val="bg1"/>
              </a:solidFill>
              <a:latin typeface="Gilroy" panose="00000500000000000000" pitchFamily="2" charset="-52"/>
              <a:ea typeface="Gilroy Bold"/>
              <a:cs typeface="Gilroy Bold"/>
              <a:sym typeface="Gilroy Bold"/>
            </a:endParaRPr>
          </a:p>
        </p:txBody>
      </p:sp>
      <p:sp>
        <p:nvSpPr>
          <p:cNvPr id="8" name="Google Shape;65;p15"/>
          <p:cNvSpPr txBox="1"/>
          <p:nvPr/>
        </p:nvSpPr>
        <p:spPr>
          <a:xfrm>
            <a:off x="1023279" y="2433158"/>
            <a:ext cx="3747589" cy="87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buSzPct val="100000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улучшает память, внимательность </a:t>
            </a:r>
            <a:br>
              <a:rPr lang="en-US" dirty="0">
                <a:solidFill>
                  <a:schemeClr val="bg1"/>
                </a:solidFill>
                <a:latin typeface="Gilroy" panose="00000500000000000000" pitchFamily="2" charset="-52"/>
              </a:rPr>
            </a:b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и успеваемость</a:t>
            </a:r>
            <a:endParaRPr lang="en-US"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  <p:sp>
        <p:nvSpPr>
          <p:cNvPr id="9" name="Google Shape;65;p15"/>
          <p:cNvSpPr txBox="1"/>
          <p:nvPr/>
        </p:nvSpPr>
        <p:spPr>
          <a:xfrm>
            <a:off x="1023279" y="3385980"/>
            <a:ext cx="3747589" cy="546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buSzPct val="100000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сохраняет здоровое зрение </a:t>
            </a:r>
            <a:endParaRPr lang="en-US"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  <p:sp>
        <p:nvSpPr>
          <p:cNvPr id="11" name="Google Shape;65;p15"/>
          <p:cNvSpPr txBox="1"/>
          <p:nvPr/>
        </p:nvSpPr>
        <p:spPr>
          <a:xfrm>
            <a:off x="5304216" y="2429372"/>
            <a:ext cx="3747589" cy="892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buSzPct val="100000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поддерживает рост и правильное формирование костей и зубов </a:t>
            </a:r>
            <a:endParaRPr lang="en-US"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  <p:sp>
        <p:nvSpPr>
          <p:cNvPr id="12" name="Google Shape;65;p15"/>
          <p:cNvSpPr txBox="1"/>
          <p:nvPr/>
        </p:nvSpPr>
        <p:spPr>
          <a:xfrm>
            <a:off x="5304216" y="3385980"/>
            <a:ext cx="3747589" cy="1222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buSzPct val="100000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укрепляет иммунитет</a:t>
            </a:r>
            <a:endParaRPr b="1" dirty="0">
              <a:solidFill>
                <a:schemeClr val="bg1"/>
              </a:solidFill>
              <a:latin typeface="Gilroy" panose="00000500000000000000" pitchFamily="2" charset="-52"/>
              <a:ea typeface="Gilroy Bold"/>
              <a:cs typeface="Gilroy Bold"/>
              <a:sym typeface="Gilroy Bold"/>
            </a:endParaRPr>
          </a:p>
        </p:txBody>
      </p:sp>
      <p:pic>
        <p:nvPicPr>
          <p:cNvPr id="14" name="Изображение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678" y="2588021"/>
            <a:ext cx="544245" cy="5442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Изображение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93" y="1798105"/>
            <a:ext cx="544244" cy="539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Изображение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10" y="2593034"/>
            <a:ext cx="539210" cy="5342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Изображение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93" y="3391609"/>
            <a:ext cx="542454" cy="5424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Изображение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241" y="1791629"/>
            <a:ext cx="549531" cy="549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Изображение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830" y="3385982"/>
            <a:ext cx="542454" cy="5424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9963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65;p15"/>
          <p:cNvSpPr txBox="1">
            <a:spLocks noGrp="1"/>
          </p:cNvSpPr>
          <p:nvPr>
            <p:ph type="ctrTitle"/>
          </p:nvPr>
        </p:nvSpPr>
        <p:spPr>
          <a:xfrm>
            <a:off x="310847" y="319125"/>
            <a:ext cx="4986867" cy="68236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  <a:defRPr sz="2800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>
                <a:solidFill>
                  <a:srgbClr val="3FAAC1"/>
                </a:solidFill>
              </a:rPr>
              <a:t>DHA+D3 Smart Chews</a:t>
            </a:r>
            <a:endParaRPr dirty="0">
              <a:solidFill>
                <a:srgbClr val="3FAAC1"/>
              </a:solidFill>
            </a:endParaRPr>
          </a:p>
        </p:txBody>
      </p:sp>
      <p:sp>
        <p:nvSpPr>
          <p:cNvPr id="344" name="Google Shape;65;p15"/>
          <p:cNvSpPr txBox="1"/>
          <p:nvPr/>
        </p:nvSpPr>
        <p:spPr>
          <a:xfrm>
            <a:off x="310847" y="1337859"/>
            <a:ext cx="4683883" cy="3851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marL="285750" indent="-285750">
              <a:lnSpc>
                <a:spcPct val="120000"/>
              </a:lnSpc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latin typeface="Gilroy" panose="00000500000000000000" pitchFamily="2" charset="-52"/>
              </a:rPr>
              <a:t>интенсивно 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растут</a:t>
            </a:r>
            <a:r>
              <a:rPr lang="ru-RU" dirty="0">
                <a:latin typeface="Gilroy" panose="00000500000000000000" pitchFamily="2" charset="-52"/>
              </a:rPr>
              <a:t> и 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развиваются </a:t>
            </a:r>
            <a:endParaRPr lang="en-US" dirty="0">
              <a:solidFill>
                <a:srgbClr val="FF9413"/>
              </a:solidFill>
              <a:latin typeface="Gilroy Bold" panose="00000800000000000000" pitchFamily="2" charset="-52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осваивают новые знания </a:t>
            </a:r>
            <a:r>
              <a:rPr lang="ru-RU" dirty="0">
                <a:latin typeface="Gilroy" panose="00000500000000000000" pitchFamily="2" charset="-52"/>
              </a:rPr>
              <a:t>и постоянно заняты в кружках и секциях </a:t>
            </a:r>
            <a:endParaRPr lang="en-US" dirty="0">
              <a:latin typeface="Gilroy" panose="00000500000000000000" pitchFamily="2" charset="-52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latin typeface="Gilroy" panose="00000500000000000000" pitchFamily="2" charset="-52"/>
              </a:rPr>
              <a:t>испытывают 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трудности </a:t>
            </a:r>
            <a:r>
              <a:rPr lang="ru-RU" dirty="0">
                <a:latin typeface="Gilroy" panose="00000500000000000000" pitchFamily="2" charset="-52"/>
              </a:rPr>
              <a:t>в обучении </a:t>
            </a:r>
            <a:endParaRPr lang="en-US" dirty="0">
              <a:latin typeface="Gilroy" panose="00000500000000000000" pitchFamily="2" charset="-52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 err="1">
                <a:solidFill>
                  <a:srgbClr val="FF9413"/>
                </a:solidFill>
                <a:latin typeface="Gilroy Bold" panose="00000800000000000000" pitchFamily="2" charset="-52"/>
              </a:rPr>
              <a:t>гиперактивны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</a:rPr>
              <a:t>и 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непоседливы </a:t>
            </a:r>
            <a:endParaRPr lang="en-US" dirty="0">
              <a:solidFill>
                <a:srgbClr val="FF9413"/>
              </a:solidFill>
              <a:latin typeface="Gilroy Bold" panose="00000800000000000000" pitchFamily="2" charset="-52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latin typeface="Gilroy" panose="00000500000000000000" pitchFamily="2" charset="-52"/>
              </a:rPr>
              <a:t>любят сладкое, 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вредности</a:t>
            </a:r>
            <a:r>
              <a:rPr lang="ru-RU" dirty="0">
                <a:latin typeface="Gilroy" panose="00000500000000000000" pitchFamily="2" charset="-52"/>
              </a:rPr>
              <a:t> и неохотно </a:t>
            </a:r>
            <a:br>
              <a:rPr lang="en-US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едят полезные продукты</a:t>
            </a:r>
            <a:endParaRPr lang="en-US" dirty="0">
              <a:latin typeface="Gilroy" panose="00000500000000000000" pitchFamily="2" charset="-52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latin typeface="Gilroy" panose="00000500000000000000" pitchFamily="2" charset="-52"/>
              </a:rPr>
              <a:t>часто 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болеют</a:t>
            </a:r>
            <a:endParaRPr b="1" dirty="0">
              <a:solidFill>
                <a:srgbClr val="FF9413"/>
              </a:solidFill>
              <a:latin typeface="Gilroy Bold" panose="00000800000000000000" pitchFamily="2" charset="-52"/>
              <a:ea typeface="Gilroy Bold"/>
              <a:cs typeface="Gilroy Bold"/>
              <a:sym typeface="Gilroy Bold"/>
            </a:endParaRPr>
          </a:p>
        </p:txBody>
      </p:sp>
      <p:pic>
        <p:nvPicPr>
          <p:cNvPr id="34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tiraya-adam-2-mTsOnYeqQ-unsplash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8" t="3687" r="-408" b="3687"/>
          <a:stretch/>
        </p:blipFill>
        <p:spPr>
          <a:xfrm>
            <a:off x="5422386" y="-29029"/>
            <a:ext cx="3767334" cy="5191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Google Shape;321;p32"/>
          <p:cNvSpPr txBox="1"/>
          <p:nvPr/>
        </p:nvSpPr>
        <p:spPr>
          <a:xfrm>
            <a:off x="310845" y="867246"/>
            <a:ext cx="4474515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595959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Идеален для детей, которые:</a:t>
            </a:r>
            <a:endParaRPr sz="1600" dirty="0">
              <a:solidFill>
                <a:srgbClr val="595959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17288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" t="27127" r="33824" b="18251"/>
          <a:stretch/>
        </p:blipFill>
        <p:spPr>
          <a:xfrm>
            <a:off x="-178138" y="-41030"/>
            <a:ext cx="9392476" cy="5202700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Google Shape;65;p15"/>
          <p:cNvSpPr txBox="1">
            <a:spLocks noGrp="1"/>
          </p:cNvSpPr>
          <p:nvPr>
            <p:ph type="ctrTitle"/>
          </p:nvPr>
        </p:nvSpPr>
        <p:spPr>
          <a:xfrm>
            <a:off x="315949" y="669407"/>
            <a:ext cx="6002215" cy="3832255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  <a:defRPr sz="36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173B3"/>
                </a:solidFill>
              </a:rPr>
              <a:t>Идеален для родителей, которые заботятся </a:t>
            </a:r>
            <a:br>
              <a:rPr lang="en-US" dirty="0">
                <a:solidFill>
                  <a:srgbClr val="3173B3"/>
                </a:solidFill>
              </a:rPr>
            </a:br>
            <a:r>
              <a:rPr lang="ru-RU" dirty="0">
                <a:solidFill>
                  <a:srgbClr val="3173B3"/>
                </a:solidFill>
              </a:rPr>
              <a:t>о здоровом и счастливом будущем ребенка</a:t>
            </a:r>
            <a:endParaRPr dirty="0">
              <a:solidFill>
                <a:srgbClr val="3173B3"/>
              </a:solidFill>
            </a:endParaRPr>
          </a:p>
        </p:txBody>
      </p:sp>
      <p:sp>
        <p:nvSpPr>
          <p:cNvPr id="327" name="Google Shape;65;p15"/>
          <p:cNvSpPr txBox="1"/>
          <p:nvPr/>
        </p:nvSpPr>
        <p:spPr>
          <a:xfrm>
            <a:off x="327379" y="267228"/>
            <a:ext cx="4628186" cy="902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defRPr sz="16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>
                <a:solidFill>
                  <a:srgbClr val="3FAAC1"/>
                </a:solidFill>
              </a:rPr>
              <a:t>DHA+D3 Smart Chews</a:t>
            </a:r>
            <a:endParaRPr dirty="0">
              <a:solidFill>
                <a:srgbClr val="3FAAC1"/>
              </a:solidFill>
              <a:latin typeface="Gilroy Regular"/>
              <a:ea typeface="Gilroy Regular"/>
              <a:cs typeface="Gilroy Regular"/>
              <a:sym typeface="Gilroy Regular"/>
            </a:endParaRPr>
          </a:p>
        </p:txBody>
      </p:sp>
      <p:pic>
        <p:nvPicPr>
          <p:cNvPr id="6" name="image10.png" descr="image1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13382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2_Libidextra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419" y="0"/>
            <a:ext cx="9242856" cy="5199107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Google Shape;65;p15"/>
          <p:cNvSpPr txBox="1"/>
          <p:nvPr/>
        </p:nvSpPr>
        <p:spPr>
          <a:xfrm>
            <a:off x="1206638" y="1330936"/>
            <a:ext cx="3280061" cy="1040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lvl="0"/>
            <a:r>
              <a:rPr lang="ru-RU" sz="1600" dirty="0">
                <a:solidFill>
                  <a:srgbClr val="FFF9F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гармоничное развитие растущего организма </a:t>
            </a:r>
          </a:p>
        </p:txBody>
      </p:sp>
      <p:sp>
        <p:nvSpPr>
          <p:cNvPr id="333" name="Google Shape;65;p15"/>
          <p:cNvSpPr txBox="1"/>
          <p:nvPr/>
        </p:nvSpPr>
        <p:spPr>
          <a:xfrm>
            <a:off x="1206638" y="2282977"/>
            <a:ext cx="3085697" cy="942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lvl="0"/>
            <a:r>
              <a:rPr lang="ru-RU" sz="1600" dirty="0">
                <a:solidFill>
                  <a:srgbClr val="FFF9F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 1 вкусной пастилке —</a:t>
            </a:r>
            <a:br>
              <a:rPr lang="ru-RU" sz="1600" dirty="0">
                <a:solidFill>
                  <a:srgbClr val="FFF9F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1600" dirty="0">
                <a:solidFill>
                  <a:srgbClr val="FFF9F3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360 мг ДГК омега-3</a:t>
            </a:r>
          </a:p>
        </p:txBody>
      </p:sp>
      <p:sp>
        <p:nvSpPr>
          <p:cNvPr id="334" name="Google Shape;65;p15"/>
          <p:cNvSpPr txBox="1"/>
          <p:nvPr/>
        </p:nvSpPr>
        <p:spPr>
          <a:xfrm>
            <a:off x="1170677" y="3099865"/>
            <a:ext cx="3379332" cy="1023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lvl="0"/>
            <a:r>
              <a:rPr lang="ru-RU" sz="1600" dirty="0">
                <a:solidFill>
                  <a:srgbClr val="002D7E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технология </a:t>
            </a:r>
            <a:r>
              <a:rPr lang="ru-RU" sz="1600" dirty="0" err="1">
                <a:solidFill>
                  <a:srgbClr val="002D7E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ConCordix</a:t>
            </a:r>
            <a:r>
              <a:rPr lang="ru-RU" sz="1600" dirty="0">
                <a:solidFill>
                  <a:srgbClr val="002D7E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br>
              <a:rPr lang="ru-RU" sz="1600" dirty="0">
                <a:solidFill>
                  <a:srgbClr val="002D7E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1600" dirty="0">
                <a:solidFill>
                  <a:srgbClr val="002D7E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для максимальной </a:t>
            </a:r>
            <a:r>
              <a:rPr lang="ru-RU" sz="1600" dirty="0" err="1">
                <a:solidFill>
                  <a:srgbClr val="002D7E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биодоступности</a:t>
            </a:r>
            <a:r>
              <a:rPr lang="ru-RU" sz="1600" dirty="0">
                <a:solidFill>
                  <a:srgbClr val="002D7E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335" name="Google Shape;65;p15"/>
          <p:cNvSpPr txBox="1">
            <a:spLocks noGrp="1"/>
          </p:cNvSpPr>
          <p:nvPr>
            <p:ph type="ctrTitle"/>
          </p:nvPr>
        </p:nvSpPr>
        <p:spPr>
          <a:xfrm>
            <a:off x="310847" y="319124"/>
            <a:ext cx="8633988" cy="852679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80000"/>
              </a:lnSpc>
              <a:defRPr sz="28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>
                <a:solidFill>
                  <a:srgbClr val="FFFF9B"/>
                </a:solidFill>
              </a:rPr>
              <a:t>DHA+D3 Smart Chews</a:t>
            </a:r>
            <a:endParaRPr dirty="0">
              <a:solidFill>
                <a:srgbClr val="FFFF9B"/>
              </a:solidFill>
            </a:endParaRPr>
          </a:p>
        </p:txBody>
      </p:sp>
      <p:pic>
        <p:nvPicPr>
          <p:cNvPr id="338" name="Изображение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5" y="1330972"/>
            <a:ext cx="698504" cy="698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Изображение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5" y="3231879"/>
            <a:ext cx="698506" cy="6985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Изображение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27" y="2281424"/>
            <a:ext cx="692042" cy="6985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image10.png" descr="image1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39008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alex-nicolopoulos-TsqwC3G63zQ-unspla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" t="26963" r="31145" b="15422"/>
          <a:stretch/>
        </p:blipFill>
        <p:spPr>
          <a:xfrm>
            <a:off x="-13705" y="-35626"/>
            <a:ext cx="9226978" cy="5214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12" b="32372"/>
          <a:stretch/>
        </p:blipFill>
        <p:spPr>
          <a:xfrm>
            <a:off x="-67235" y="-113691"/>
            <a:ext cx="9348396" cy="53486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9" r="33512" b="32372"/>
          <a:stretch/>
        </p:blipFill>
        <p:spPr>
          <a:xfrm>
            <a:off x="-152400" y="-102566"/>
            <a:ext cx="9568873" cy="5348632"/>
          </a:xfrm>
          <a:prstGeom prst="rect">
            <a:avLst/>
          </a:prstGeom>
        </p:spPr>
      </p:pic>
      <p:sp>
        <p:nvSpPr>
          <p:cNvPr id="124" name="Google Shape;65;p15"/>
          <p:cNvSpPr txBox="1"/>
          <p:nvPr/>
        </p:nvSpPr>
        <p:spPr>
          <a:xfrm>
            <a:off x="272592" y="367380"/>
            <a:ext cx="4762117" cy="3889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lvl="0"/>
            <a:r>
              <a:rPr lang="ru-RU" sz="16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Гармоничное развитие ребенка связано </a:t>
            </a:r>
            <a:br>
              <a:rPr lang="en-US" sz="16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16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со множеством факторов: доверительными отношениями в семье, воспитанием, занятиями спортом и в кружках по интересам, общением со сверстниками и, конечно, — сбалансированным питанием. </a:t>
            </a:r>
          </a:p>
          <a:p>
            <a:pPr lvl="0"/>
            <a:endParaRPr lang="ru-RU" sz="1600" dirty="0">
              <a:solidFill>
                <a:schemeClr val="bg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lvl="0"/>
            <a:r>
              <a:rPr lang="ru-RU" sz="16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Здоровый рацион растущего организма должен включать углеводы, белки и полезные жиры с достаточным содержанием ПНЖК омега-3. </a:t>
            </a:r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33392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2_Libidextra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9144003" cy="5143502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БОНУСНЫЕ БАЛЛЫ…"/>
          <p:cNvSpPr txBox="1"/>
          <p:nvPr/>
        </p:nvSpPr>
        <p:spPr>
          <a:xfrm>
            <a:off x="1525184" y="1807680"/>
            <a:ext cx="1765360" cy="372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85678" tIns="85678" rIns="85678" bIns="85678">
            <a:spAutoFit/>
          </a:bodyPr>
          <a:lstStyle>
            <a:lvl1pPr>
              <a:lnSpc>
                <a:spcPct val="80000"/>
              </a:lnSpc>
              <a:defRPr sz="1600">
                <a:solidFill>
                  <a:srgbClr val="4C4B4B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dirty="0" err="1">
                <a:solidFill>
                  <a:schemeClr val="bg1"/>
                </a:solidFill>
                <a:latin typeface="Gilroy" panose="00000500000000000000" pitchFamily="2" charset="-52"/>
              </a:rPr>
              <a:t>Бонусные</a:t>
            </a:r>
            <a:r>
              <a:rPr dirty="0">
                <a:solidFill>
                  <a:schemeClr val="bg1"/>
                </a:solidFill>
                <a:latin typeface="Gilroy" panose="00000500000000000000" pitchFamily="2" charset="-52"/>
              </a:rPr>
              <a:t> </a:t>
            </a:r>
            <a:r>
              <a:rPr dirty="0" err="1">
                <a:solidFill>
                  <a:schemeClr val="bg1"/>
                </a:solidFill>
                <a:latin typeface="Gilroy" panose="00000500000000000000" pitchFamily="2" charset="-52"/>
              </a:rPr>
              <a:t>баллы</a:t>
            </a:r>
            <a:endParaRPr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  <p:sp>
        <p:nvSpPr>
          <p:cNvPr id="368" name="Кружок_0"/>
          <p:cNvSpPr/>
          <p:nvPr/>
        </p:nvSpPr>
        <p:spPr>
          <a:xfrm>
            <a:off x="505745" y="1644134"/>
            <a:ext cx="671515" cy="672647"/>
          </a:xfrm>
          <a:prstGeom prst="ellipse">
            <a:avLst/>
          </a:prstGeom>
          <a:ln w="28575">
            <a:solidFill>
              <a:srgbClr val="FFFF9B"/>
            </a:solidFill>
          </a:ln>
        </p:spPr>
        <p:txBody>
          <a:bodyPr lIns="0" tIns="0" rIns="0" bIns="0"/>
          <a:lstStyle/>
          <a:p>
            <a:pPr>
              <a:defRPr sz="1800">
                <a:solidFill>
                  <a:srgbClr val="00386B"/>
                </a:solidFill>
              </a:defRPr>
            </a:pPr>
            <a:endParaRPr>
              <a:solidFill>
                <a:srgbClr val="FFFF9B"/>
              </a:solidFill>
            </a:endParaRPr>
          </a:p>
        </p:txBody>
      </p:sp>
      <p:sp>
        <p:nvSpPr>
          <p:cNvPr id="369" name="Прямоугольник 218"/>
          <p:cNvSpPr txBox="1"/>
          <p:nvPr/>
        </p:nvSpPr>
        <p:spPr>
          <a:xfrm>
            <a:off x="373719" y="761081"/>
            <a:ext cx="2308063" cy="337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4999" tIns="44999" rIns="44999" bIns="44999">
            <a:spAutoFit/>
          </a:bodyPr>
          <a:lstStyle>
            <a:lvl1pPr>
              <a:defRPr sz="1600">
                <a:solidFill>
                  <a:srgbClr val="404040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dirty="0" err="1">
                <a:solidFill>
                  <a:schemeClr val="bg1"/>
                </a:solidFill>
              </a:rPr>
              <a:t>код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2304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70" name="00"/>
          <p:cNvSpPr txBox="1"/>
          <p:nvPr/>
        </p:nvSpPr>
        <p:spPr>
          <a:xfrm>
            <a:off x="350477" y="1770180"/>
            <a:ext cx="982049" cy="419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85678" tIns="85678" rIns="85678" bIns="85678">
            <a:spAutoFit/>
          </a:bodyPr>
          <a:lstStyle>
            <a:lvl1pPr algn="ctr">
              <a:defRPr sz="1600" b="1">
                <a:solidFill>
                  <a:srgbClr val="4C4B4B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6</a:t>
            </a:r>
            <a:r>
              <a:rPr dirty="0">
                <a:solidFill>
                  <a:schemeClr val="bg1"/>
                </a:solidFill>
              </a:rPr>
              <a:t>,0</a:t>
            </a:r>
          </a:p>
        </p:txBody>
      </p:sp>
      <p:sp>
        <p:nvSpPr>
          <p:cNvPr id="371" name="000 у.е."/>
          <p:cNvSpPr txBox="1"/>
          <p:nvPr/>
        </p:nvSpPr>
        <p:spPr>
          <a:xfrm>
            <a:off x="340539" y="3207352"/>
            <a:ext cx="1120405" cy="419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85678" tIns="85678" rIns="85678" bIns="85678">
            <a:spAutoFit/>
          </a:bodyPr>
          <a:lstStyle>
            <a:lvl1pPr>
              <a:defRPr sz="1600" b="1">
                <a:solidFill>
                  <a:srgbClr val="4C4B4B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15</a:t>
            </a:r>
            <a:r>
              <a:rPr dirty="0">
                <a:solidFill>
                  <a:schemeClr val="bg1"/>
                </a:solidFill>
              </a:rPr>
              <a:t>,00 у. е.</a:t>
            </a:r>
          </a:p>
        </p:txBody>
      </p:sp>
      <p:sp>
        <p:nvSpPr>
          <p:cNvPr id="372" name="00 у.е."/>
          <p:cNvSpPr txBox="1"/>
          <p:nvPr/>
        </p:nvSpPr>
        <p:spPr>
          <a:xfrm>
            <a:off x="345313" y="2488691"/>
            <a:ext cx="1117199" cy="419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85678" tIns="85678" rIns="85678" bIns="85678">
            <a:spAutoFit/>
          </a:bodyPr>
          <a:lstStyle>
            <a:lvl1pPr>
              <a:defRPr sz="1600" b="1">
                <a:solidFill>
                  <a:srgbClr val="4C4B4B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12</a:t>
            </a:r>
            <a:r>
              <a:rPr dirty="0">
                <a:solidFill>
                  <a:schemeClr val="bg1"/>
                </a:solidFill>
              </a:rPr>
              <a:t>,00 у. е.</a:t>
            </a:r>
          </a:p>
        </p:txBody>
      </p:sp>
      <p:sp>
        <p:nvSpPr>
          <p:cNvPr id="373" name="БОНУСНЫЕ БАЛЛЫ…"/>
          <p:cNvSpPr txBox="1"/>
          <p:nvPr/>
        </p:nvSpPr>
        <p:spPr>
          <a:xfrm>
            <a:off x="1525693" y="2543776"/>
            <a:ext cx="1501402" cy="372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85678" tIns="85678" rIns="85678" bIns="85678">
            <a:spAutoFit/>
          </a:bodyPr>
          <a:lstStyle>
            <a:lvl1pPr>
              <a:lnSpc>
                <a:spcPct val="80000"/>
              </a:lnSpc>
              <a:defRPr sz="1600">
                <a:solidFill>
                  <a:srgbClr val="4C4B4B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>
                <a:solidFill>
                  <a:schemeClr val="bg1"/>
                </a:solidFill>
                <a:latin typeface="Gilroy" panose="00000500000000000000" pitchFamily="2" charset="-52"/>
              </a:rPr>
              <a:t>Клубная цена</a:t>
            </a:r>
          </a:p>
        </p:txBody>
      </p:sp>
      <p:sp>
        <p:nvSpPr>
          <p:cNvPr id="374" name="БОНУСНЫЕ БАЛЛЫ…"/>
          <p:cNvSpPr txBox="1"/>
          <p:nvPr/>
        </p:nvSpPr>
        <p:spPr>
          <a:xfrm>
            <a:off x="1525693" y="3264928"/>
            <a:ext cx="1737560" cy="371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85678" tIns="85678" rIns="85678" bIns="85678">
            <a:spAutoFit/>
          </a:bodyPr>
          <a:lstStyle>
            <a:lvl1pPr>
              <a:lnSpc>
                <a:spcPct val="80000"/>
              </a:lnSpc>
              <a:defRPr sz="1600">
                <a:solidFill>
                  <a:srgbClr val="4C4B4B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>
                <a:solidFill>
                  <a:schemeClr val="bg1"/>
                </a:solidFill>
                <a:latin typeface="Gilroy" panose="00000500000000000000" pitchFamily="2" charset="-52"/>
              </a:rPr>
              <a:t>Розничная цена</a:t>
            </a:r>
          </a:p>
        </p:txBody>
      </p:sp>
      <p:sp>
        <p:nvSpPr>
          <p:cNvPr id="375" name="Google Shape;65;p15"/>
          <p:cNvSpPr txBox="1">
            <a:spLocks noGrp="1"/>
          </p:cNvSpPr>
          <p:nvPr>
            <p:ph type="title"/>
          </p:nvPr>
        </p:nvSpPr>
        <p:spPr>
          <a:xfrm>
            <a:off x="310846" y="319125"/>
            <a:ext cx="3883783" cy="591582"/>
          </a:xfrm>
          <a:prstGeom prst="rect">
            <a:avLst/>
          </a:prstGeom>
        </p:spPr>
        <p:txBody>
          <a:bodyPr anchor="t"/>
          <a:lstStyle/>
          <a:p>
            <a:pPr>
              <a:lnSpc>
                <a:spcPct val="80000"/>
              </a:lnSpc>
              <a:defRPr sz="28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>
                <a:solidFill>
                  <a:srgbClr val="FFFF9B"/>
                </a:solidFill>
              </a:rPr>
              <a:t>DHA+D3 Smart Chews</a:t>
            </a:r>
            <a:endParaRPr dirty="0">
              <a:solidFill>
                <a:srgbClr val="FFFF9B"/>
              </a:solidFill>
            </a:endParaRPr>
          </a:p>
        </p:txBody>
      </p:sp>
      <p:pic>
        <p:nvPicPr>
          <p:cNvPr id="376" name="image10.png" descr="image1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177889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4716645" y="574618"/>
            <a:ext cx="3822236" cy="3822236"/>
          </a:xfrm>
          <a:prstGeom prst="ellipse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6" name="Google Shape;356;p38"/>
          <p:cNvSpPr txBox="1"/>
          <p:nvPr/>
        </p:nvSpPr>
        <p:spPr>
          <a:xfrm>
            <a:off x="310845" y="1092015"/>
            <a:ext cx="4373236" cy="92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Чтобы максимально восполнить нехватку полезных веществ в рационе ребенка, предлагаем идеальное сочетание продуктов: 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p38"/>
          <p:cNvSpPr txBox="1"/>
          <p:nvPr/>
        </p:nvSpPr>
        <p:spPr>
          <a:xfrm>
            <a:off x="5536160" y="1160800"/>
            <a:ext cx="2456816" cy="142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DE2B8C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Yummy Vits</a:t>
            </a:r>
            <a:r>
              <a:rPr lang="ru" dirty="0">
                <a:solidFill>
                  <a:srgbClr val="DE2B8C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— 8 витаминов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 витаминоподобных веществ, селен и йод для полноценной поддержки растущего организма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1" name="Google Shape;361;p38"/>
          <p:cNvSpPr txBox="1"/>
          <p:nvPr/>
        </p:nvSpPr>
        <p:spPr>
          <a:xfrm>
            <a:off x="2591191" y="3149978"/>
            <a:ext cx="1139326" cy="704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200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без сахара</a:t>
            </a:r>
            <a:endParaRPr sz="1200" dirty="0">
              <a:solidFill>
                <a:srgbClr val="FF9800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2" name="Google Shape;362;p38"/>
          <p:cNvSpPr txBox="1"/>
          <p:nvPr/>
        </p:nvSpPr>
        <p:spPr>
          <a:xfrm>
            <a:off x="2657304" y="3680458"/>
            <a:ext cx="1007100" cy="917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200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технология</a:t>
            </a:r>
            <a:br>
              <a:rPr lang="ru" sz="1200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1200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ConCordix </a:t>
            </a:r>
            <a:endParaRPr sz="1200" dirty="0">
              <a:solidFill>
                <a:srgbClr val="FF9800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p38"/>
          <p:cNvSpPr txBox="1"/>
          <p:nvPr/>
        </p:nvSpPr>
        <p:spPr>
          <a:xfrm>
            <a:off x="2416704" y="2519297"/>
            <a:ext cx="14883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200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ж</a:t>
            </a:r>
            <a:r>
              <a:rPr lang="ru" sz="1200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евательные пастилки</a:t>
            </a:r>
            <a:endParaRPr sz="1200" dirty="0">
              <a:solidFill>
                <a:srgbClr val="FF9800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65;p15"/>
          <p:cNvSpPr txBox="1">
            <a:spLocks/>
          </p:cNvSpPr>
          <p:nvPr/>
        </p:nvSpPr>
        <p:spPr>
          <a:xfrm>
            <a:off x="310845" y="319125"/>
            <a:ext cx="4798183" cy="107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80000"/>
              </a:lnSpc>
              <a:defRPr sz="28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2800" b="1" dirty="0" err="1">
                <a:solidFill>
                  <a:srgbClr val="3FAAC1"/>
                </a:solidFill>
                <a:latin typeface="Gilroy Bold"/>
                <a:ea typeface="Gilroy Bold"/>
                <a:cs typeface="Gilroy Bold"/>
                <a:sym typeface="Gilroy Bold"/>
              </a:rPr>
              <a:t>Комбо</a:t>
            </a:r>
            <a:r>
              <a:rPr lang="ru-RU" sz="2800" b="1" dirty="0">
                <a:solidFill>
                  <a:srgbClr val="3FAAC1"/>
                </a:solidFill>
                <a:latin typeface="Gilroy Bold"/>
                <a:ea typeface="Gilroy Bold"/>
                <a:cs typeface="Gilroy Bold"/>
                <a:sym typeface="Gilroy Bold"/>
              </a:rPr>
              <a:t> здоровья для тех, кто активно растет</a:t>
            </a:r>
            <a:endParaRPr lang="en-US" sz="2800" b="1" dirty="0">
              <a:solidFill>
                <a:srgbClr val="3FAAC1"/>
              </a:solidFill>
              <a:latin typeface="Gilroy Bold"/>
              <a:ea typeface="Gilroy Bold"/>
              <a:cs typeface="Gilroy Bold"/>
              <a:sym typeface="Gilroy Bold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7" t="17842" r="42557" b="17842"/>
          <a:stretch/>
        </p:blipFill>
        <p:spPr>
          <a:xfrm>
            <a:off x="3725245" y="2223259"/>
            <a:ext cx="1880196" cy="28659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8" t="4558" r="23648" b="12934"/>
          <a:stretch/>
        </p:blipFill>
        <p:spPr>
          <a:xfrm>
            <a:off x="703314" y="2187505"/>
            <a:ext cx="1921426" cy="2634680"/>
          </a:xfrm>
          <a:prstGeom prst="rect">
            <a:avLst/>
          </a:prstGeom>
          <a:effectLst>
            <a:outerShdw blurRad="63500" dist="12700" dir="5400000" algn="tr" rotWithShape="0">
              <a:prstClr val="black">
                <a:alpha val="13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969" y="3143858"/>
            <a:ext cx="356573" cy="357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665" y="3144826"/>
            <a:ext cx="357541" cy="356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574" y="2691661"/>
            <a:ext cx="356573" cy="3565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150" y="2690693"/>
            <a:ext cx="356573" cy="3575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43" y="3144826"/>
            <a:ext cx="357541" cy="3565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43" y="2694200"/>
            <a:ext cx="357541" cy="3565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292" y="2691661"/>
            <a:ext cx="356573" cy="3565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54" y="2694409"/>
            <a:ext cx="357541" cy="3575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877" y="3143858"/>
            <a:ext cx="357541" cy="357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818" y="3147574"/>
            <a:ext cx="356573" cy="357541"/>
          </a:xfrm>
          <a:prstGeom prst="rect">
            <a:avLst/>
          </a:prstGeom>
        </p:spPr>
      </p:pic>
      <p:pic>
        <p:nvPicPr>
          <p:cNvPr id="21" name="image10.png" descr="image10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2_Libidextra-обложка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" t="3250" r="9039" b="6354"/>
          <a:stretch/>
        </p:blipFill>
        <p:spPr>
          <a:xfrm>
            <a:off x="-2" y="-43415"/>
            <a:ext cx="9144004" cy="5166896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Google Shape;106;p23"/>
          <p:cNvSpPr txBox="1">
            <a:spLocks noGrp="1"/>
          </p:cNvSpPr>
          <p:nvPr>
            <p:ph type="ctrTitle"/>
          </p:nvPr>
        </p:nvSpPr>
        <p:spPr>
          <a:xfrm>
            <a:off x="311699" y="2241384"/>
            <a:ext cx="5339620" cy="153237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27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ru-RU" dirty="0"/>
              <a:t>На все случаи детства </a:t>
            </a:r>
            <a:endParaRPr dirty="0"/>
          </a:p>
        </p:txBody>
      </p:sp>
      <p:sp>
        <p:nvSpPr>
          <p:cNvPr id="120" name="Google Shape;55;p13"/>
          <p:cNvSpPr txBox="1"/>
          <p:nvPr/>
        </p:nvSpPr>
        <p:spPr>
          <a:xfrm>
            <a:off x="311699" y="1103383"/>
            <a:ext cx="8520602" cy="1258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 anchor="b">
            <a:normAutofit/>
          </a:bodyPr>
          <a:lstStyle/>
          <a:p>
            <a:pPr>
              <a:lnSpc>
                <a:spcPct val="90000"/>
              </a:lnSpc>
              <a:defRPr sz="3300">
                <a:solidFill>
                  <a:srgbClr val="FFFFFF"/>
                </a:solidFill>
                <a:latin typeface="Gilroy Black"/>
                <a:ea typeface="Gilroy Black"/>
                <a:cs typeface="Gilroy Black"/>
                <a:sym typeface="Gilroy Black"/>
              </a:defRPr>
            </a:pPr>
            <a:r>
              <a:rPr lang="en-US" dirty="0">
                <a:solidFill>
                  <a:srgbClr val="FFFF9B"/>
                </a:solidFill>
              </a:rPr>
              <a:t>DHA+D3 Smart Chews</a:t>
            </a:r>
            <a:endParaRPr dirty="0">
              <a:solidFill>
                <a:srgbClr val="FFFF9B"/>
              </a:solidFill>
            </a:endParaRPr>
          </a:p>
        </p:txBody>
      </p:sp>
      <p:pic>
        <p:nvPicPr>
          <p:cNvPr id="12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451832"/>
            <a:ext cx="1053673" cy="26416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94862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6240696" y="64456"/>
            <a:ext cx="2765308" cy="2765308"/>
          </a:xfrm>
          <a:prstGeom prst="ellipse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1" t="19153" r="19225" b="16217"/>
          <a:stretch/>
        </p:blipFill>
        <p:spPr>
          <a:xfrm>
            <a:off x="3826737" y="1332570"/>
            <a:ext cx="4900405" cy="3928068"/>
          </a:xfrm>
          <a:prstGeom prst="rect">
            <a:avLst/>
          </a:prstGeom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0594" y="2348852"/>
            <a:ext cx="2547550" cy="25475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5208225" y="2652644"/>
            <a:ext cx="1675172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2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Альфа-линоленовая кислота (АЛК/ALA)</a:t>
            </a:r>
            <a:endParaRPr sz="1200" dirty="0">
              <a:solidFill>
                <a:schemeClr val="bg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4425734" y="1588648"/>
            <a:ext cx="1822158" cy="949426"/>
          </a:xfrm>
          <a:custGeom>
            <a:avLst/>
            <a:gdLst>
              <a:gd name="connsiteX0" fmla="*/ 0 w 1822158"/>
              <a:gd name="connsiteY0" fmla="*/ 0 h 861744"/>
              <a:gd name="connsiteX1" fmla="*/ 1822158 w 1822158"/>
              <a:gd name="connsiteY1" fmla="*/ 0 h 861744"/>
              <a:gd name="connsiteX2" fmla="*/ 1822158 w 1822158"/>
              <a:gd name="connsiteY2" fmla="*/ 861744 h 861744"/>
              <a:gd name="connsiteX3" fmla="*/ 0 w 1822158"/>
              <a:gd name="connsiteY3" fmla="*/ 861744 h 861744"/>
              <a:gd name="connsiteX4" fmla="*/ 0 w 1822158"/>
              <a:gd name="connsiteY4" fmla="*/ 0 h 861744"/>
              <a:gd name="connsiteX0" fmla="*/ 0 w 1822158"/>
              <a:gd name="connsiteY0" fmla="*/ 87682 h 949426"/>
              <a:gd name="connsiteX1" fmla="*/ 1784580 w 1822158"/>
              <a:gd name="connsiteY1" fmla="*/ 0 h 949426"/>
              <a:gd name="connsiteX2" fmla="*/ 1822158 w 1822158"/>
              <a:gd name="connsiteY2" fmla="*/ 949426 h 949426"/>
              <a:gd name="connsiteX3" fmla="*/ 0 w 1822158"/>
              <a:gd name="connsiteY3" fmla="*/ 949426 h 949426"/>
              <a:gd name="connsiteX4" fmla="*/ 0 w 1822158"/>
              <a:gd name="connsiteY4" fmla="*/ 87682 h 949426"/>
              <a:gd name="connsiteX0" fmla="*/ 0 w 1822158"/>
              <a:gd name="connsiteY0" fmla="*/ 87682 h 949426"/>
              <a:gd name="connsiteX1" fmla="*/ 1784580 w 1822158"/>
              <a:gd name="connsiteY1" fmla="*/ 0 h 949426"/>
              <a:gd name="connsiteX2" fmla="*/ 1822158 w 1822158"/>
              <a:gd name="connsiteY2" fmla="*/ 924374 h 949426"/>
              <a:gd name="connsiteX3" fmla="*/ 0 w 1822158"/>
              <a:gd name="connsiteY3" fmla="*/ 949426 h 949426"/>
              <a:gd name="connsiteX4" fmla="*/ 0 w 1822158"/>
              <a:gd name="connsiteY4" fmla="*/ 87682 h 94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2158" h="949426">
                <a:moveTo>
                  <a:pt x="0" y="87682"/>
                </a:moveTo>
                <a:lnTo>
                  <a:pt x="1784580" y="0"/>
                </a:lnTo>
                <a:lnTo>
                  <a:pt x="1822158" y="924374"/>
                </a:lnTo>
                <a:lnTo>
                  <a:pt x="0" y="949426"/>
                </a:lnTo>
                <a:lnTo>
                  <a:pt x="0" y="87682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2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Эйкозапентаеновая кислота (ЭПК/EPA)</a:t>
            </a:r>
            <a:endParaRPr sz="1200" dirty="0">
              <a:solidFill>
                <a:schemeClr val="bg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4312149" y="3775432"/>
            <a:ext cx="2049328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dirty="0">
                <a:solidFill>
                  <a:schemeClr val="bg1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Докозагексаеновая кислота (ДГК/DHA)</a:t>
            </a:r>
            <a:endParaRPr dirty="0">
              <a:solidFill>
                <a:schemeClr val="bg1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6648704" y="541800"/>
            <a:ext cx="2237732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FF670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Представляют наибольшую ценность для человека среди жирных кислот </a:t>
            </a:r>
            <a:endParaRPr dirty="0">
              <a:solidFill>
                <a:srgbClr val="FF670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611625" y="8687313"/>
            <a:ext cx="3080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Влияют на формирование всех органов и систем ребенка</a:t>
            </a:r>
            <a:r>
              <a:rPr lang="ru">
                <a:solidFill>
                  <a:schemeClr val="dk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в период беременности матери</a:t>
            </a: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trike="sng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уже на стадии развития плода </a:t>
            </a:r>
            <a:endParaRPr strike="sng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" name="Google Shape;65;p15"/>
          <p:cNvSpPr txBox="1">
            <a:spLocks noGrp="1"/>
          </p:cNvSpPr>
          <p:nvPr>
            <p:ph type="ctrTitle"/>
          </p:nvPr>
        </p:nvSpPr>
        <p:spPr>
          <a:xfrm>
            <a:off x="310847" y="319124"/>
            <a:ext cx="4912506" cy="130075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28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ru-RU" dirty="0">
                <a:solidFill>
                  <a:srgbClr val="3FAAC1"/>
                </a:solidFill>
              </a:rPr>
              <a:t>«Кирпичики» здоровья: </a:t>
            </a:r>
            <a:br>
              <a:rPr lang="ru-RU" dirty="0">
                <a:solidFill>
                  <a:srgbClr val="3FAAC1"/>
                </a:solidFill>
              </a:rPr>
            </a:br>
            <a:r>
              <a:rPr lang="ru-RU" dirty="0">
                <a:solidFill>
                  <a:srgbClr val="3FAAC1"/>
                </a:solidFill>
              </a:rPr>
              <a:t>что мы знаем про ПНЖК </a:t>
            </a:r>
            <a:br>
              <a:rPr lang="en-US" dirty="0">
                <a:solidFill>
                  <a:srgbClr val="3FAAC1"/>
                </a:solidFill>
              </a:rPr>
            </a:br>
            <a:r>
              <a:rPr lang="ru-RU" dirty="0">
                <a:solidFill>
                  <a:srgbClr val="3FAAC1"/>
                </a:solidFill>
              </a:rPr>
              <a:t>омега-3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24" name="Изображение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33" y="1843857"/>
            <a:ext cx="696228" cy="6985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Изображение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5" y="4049256"/>
            <a:ext cx="698506" cy="6985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Изображение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5" y="2853077"/>
            <a:ext cx="698506" cy="692038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Google Shape;97;p16"/>
          <p:cNvSpPr txBox="1"/>
          <p:nvPr/>
        </p:nvSpPr>
        <p:spPr>
          <a:xfrm>
            <a:off x="6499696" y="3851226"/>
            <a:ext cx="1390804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Н</a:t>
            </a:r>
            <a:r>
              <a:rPr lang="ru" sz="10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еобходима </a:t>
            </a:r>
            <a:br>
              <a:rPr lang="en-US" sz="10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sz="1000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для полноценного роста и развития детей </a:t>
            </a:r>
            <a:endParaRPr sz="1000" dirty="0">
              <a:solidFill>
                <a:schemeClr val="bg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1801" y="1814933"/>
            <a:ext cx="27062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ilroy" panose="00000500000000000000" pitchFamily="2" charset="-52"/>
              </a:rPr>
              <a:t>Являются структурными компонентами клеточных оболочек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71801" y="2829764"/>
            <a:ext cx="27062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ilroy" panose="00000500000000000000" pitchFamily="2" charset="-52"/>
              </a:rPr>
              <a:t>Влияют на формирование всех органов и систем ребенка уже в период беременности матери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71801" y="4029177"/>
            <a:ext cx="27062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ilroy" panose="00000500000000000000" pitchFamily="2" charset="-52"/>
              </a:rPr>
              <a:t>«Незаменимы», так как поступают в организм </a:t>
            </a:r>
            <a:br>
              <a:rPr lang="ru-RU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в основном с пищей</a:t>
            </a:r>
          </a:p>
        </p:txBody>
      </p:sp>
      <p:pic>
        <p:nvPicPr>
          <p:cNvPr id="21" name="image10.png" descr="image1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61917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" t="1170"/>
          <a:stretch/>
        </p:blipFill>
        <p:spPr>
          <a:xfrm>
            <a:off x="-53347" y="-27288"/>
            <a:ext cx="9250693" cy="5202848"/>
          </a:xfrm>
          <a:prstGeom prst="rect">
            <a:avLst/>
          </a:prstGeom>
        </p:spPr>
      </p:pic>
      <p:sp>
        <p:nvSpPr>
          <p:cNvPr id="141" name="Google Shape;65;p15"/>
          <p:cNvSpPr txBox="1"/>
          <p:nvPr/>
        </p:nvSpPr>
        <p:spPr>
          <a:xfrm>
            <a:off x="2137678" y="4119405"/>
            <a:ext cx="2057901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0" algn="ctr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нервной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системы</a:t>
            </a:r>
          </a:p>
        </p:txBody>
      </p:sp>
      <p:sp>
        <p:nvSpPr>
          <p:cNvPr id="142" name="Google Shape;65;p15"/>
          <p:cNvSpPr txBox="1"/>
          <p:nvPr/>
        </p:nvSpPr>
        <p:spPr>
          <a:xfrm>
            <a:off x="3749318" y="3042726"/>
            <a:ext cx="2443373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 algn="ctr"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0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сердца</a:t>
            </a:r>
          </a:p>
        </p:txBody>
      </p:sp>
      <p:sp>
        <p:nvSpPr>
          <p:cNvPr id="143" name="Google Shape;65;p15"/>
          <p:cNvSpPr txBox="1"/>
          <p:nvPr/>
        </p:nvSpPr>
        <p:spPr>
          <a:xfrm>
            <a:off x="310845" y="319122"/>
            <a:ext cx="7109863" cy="1284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8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FFFF9B"/>
                </a:solidFill>
              </a:rPr>
              <a:t>Важное значение для правильного развития детского организма имеет </a:t>
            </a:r>
            <a:br>
              <a:rPr lang="en-US" dirty="0">
                <a:solidFill>
                  <a:srgbClr val="FFFF9B"/>
                </a:solidFill>
              </a:rPr>
            </a:br>
            <a:r>
              <a:rPr lang="ru-RU" dirty="0">
                <a:solidFill>
                  <a:srgbClr val="FFFF9B"/>
                </a:solidFill>
              </a:rPr>
              <a:t>ДГК в составе омега-3</a:t>
            </a:r>
            <a:endParaRPr dirty="0">
              <a:solidFill>
                <a:srgbClr val="FFFF9B"/>
              </a:solidFill>
            </a:endParaRPr>
          </a:p>
        </p:txBody>
      </p:sp>
      <p:sp>
        <p:nvSpPr>
          <p:cNvPr id="144" name="Google Shape;65;p15"/>
          <p:cNvSpPr txBox="1"/>
          <p:nvPr/>
        </p:nvSpPr>
        <p:spPr>
          <a:xfrm>
            <a:off x="89683" y="2856502"/>
            <a:ext cx="2443373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20000"/>
              </a:lnSpc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0" algn="ctr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органов зрения</a:t>
            </a:r>
          </a:p>
        </p:txBody>
      </p:sp>
      <p:pic>
        <p:nvPicPr>
          <p:cNvPr id="145" name="Изображение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768" y="2179266"/>
            <a:ext cx="704475" cy="711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Изображение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06" y="2149458"/>
            <a:ext cx="711054" cy="711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Изображение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187" y="3451336"/>
            <a:ext cx="704476" cy="711061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Google Shape;65;p15"/>
          <p:cNvSpPr txBox="1"/>
          <p:nvPr/>
        </p:nvSpPr>
        <p:spPr>
          <a:xfrm>
            <a:off x="80682" y="4094838"/>
            <a:ext cx="2443373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20000"/>
              </a:lnSpc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0" algn="ctr">
              <a:lnSpc>
                <a:spcPct val="100000"/>
              </a:lnSpc>
            </a:pP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иммунной</a:t>
            </a:r>
          </a:p>
          <a:p>
            <a:pPr lvl="0" algn="ctr">
              <a:lnSpc>
                <a:spcPct val="100000"/>
              </a:lnSpc>
            </a:pPr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системы</a:t>
            </a:r>
          </a:p>
        </p:txBody>
      </p:sp>
      <p:sp>
        <p:nvSpPr>
          <p:cNvPr id="15" name="Google Shape;65;p15"/>
          <p:cNvSpPr txBox="1"/>
          <p:nvPr/>
        </p:nvSpPr>
        <p:spPr>
          <a:xfrm>
            <a:off x="1944943" y="2855322"/>
            <a:ext cx="2443373" cy="782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20000"/>
              </a:lnSpc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0" algn="ctr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головного мозга  </a:t>
            </a:r>
          </a:p>
        </p:txBody>
      </p:sp>
      <p:pic>
        <p:nvPicPr>
          <p:cNvPr id="16" name="Изображение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06" y="3451336"/>
            <a:ext cx="711054" cy="711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Изображение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03" y="2170200"/>
            <a:ext cx="711054" cy="70447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Google Shape;65;p15"/>
          <p:cNvSpPr txBox="1"/>
          <p:nvPr/>
        </p:nvSpPr>
        <p:spPr>
          <a:xfrm>
            <a:off x="310845" y="1488425"/>
            <a:ext cx="5723202" cy="710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08000"/>
              </a:lnSpc>
              <a:defRPr>
                <a:solidFill>
                  <a:srgbClr val="FFEFDD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solidFill>
                  <a:schemeClr val="bg1"/>
                </a:solidFill>
                <a:latin typeface="Gilroy Bold" panose="00000800000000000000" pitchFamily="2" charset="-52"/>
              </a:rPr>
              <a:t>С первых дней жизни ДГК поддерживает здоровье:</a:t>
            </a:r>
            <a:endParaRPr dirty="0">
              <a:solidFill>
                <a:schemeClr val="bg1"/>
              </a:solidFill>
              <a:latin typeface="Gilroy Bold" panose="000008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6243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65;p15"/>
          <p:cNvSpPr txBox="1"/>
          <p:nvPr/>
        </p:nvSpPr>
        <p:spPr>
          <a:xfrm>
            <a:off x="3766743" y="4272445"/>
            <a:ext cx="4830284" cy="795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 anchor="b">
            <a:normAutofit/>
          </a:bodyPr>
          <a:lstStyle/>
          <a:p>
            <a:pPr>
              <a:defRPr sz="1200">
                <a:solidFill>
                  <a:srgbClr val="404040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sz="1000" dirty="0">
                <a:hlinkClick r:id="rId2"/>
              </a:rPr>
              <a:t> *</a:t>
            </a:r>
            <a:r>
              <a:rPr sz="1000" u="sng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читать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 </a:t>
            </a:r>
            <a:r>
              <a:rPr sz="1000" u="sng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исследование</a:t>
            </a:r>
            <a:r>
              <a:rPr sz="1000" dirty="0">
                <a:solidFill>
                  <a:srgbClr val="4E9BAC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 </a:t>
            </a:r>
            <a:endParaRPr sz="1000" dirty="0">
              <a:solidFill>
                <a:srgbClr val="4E9BAC"/>
              </a:solidFill>
              <a:uFill>
                <a:solidFill>
                  <a:srgbClr val="0000FF"/>
                </a:solidFill>
              </a:uFill>
            </a:endParaRPr>
          </a:p>
        </p:txBody>
      </p:sp>
      <p:pic>
        <p:nvPicPr>
          <p:cNvPr id="191" name="image10.png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Google Shape;65;p15"/>
          <p:cNvSpPr txBox="1"/>
          <p:nvPr/>
        </p:nvSpPr>
        <p:spPr>
          <a:xfrm>
            <a:off x="4534299" y="2606600"/>
            <a:ext cx="2544932" cy="696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defRPr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1600" dirty="0">
                <a:solidFill>
                  <a:srgbClr val="404040"/>
                </a:solidFill>
                <a:latin typeface="Gilroy" panose="00000500000000000000" pitchFamily="2" charset="-52"/>
              </a:rPr>
              <a:t>улучшению поведения</a:t>
            </a:r>
            <a:endParaRPr sz="1600" dirty="0">
              <a:solidFill>
                <a:srgbClr val="404040"/>
              </a:solidFill>
              <a:latin typeface="Gilroy" panose="00000500000000000000" pitchFamily="2" charset="-52"/>
            </a:endParaRPr>
          </a:p>
        </p:txBody>
      </p:sp>
      <p:sp>
        <p:nvSpPr>
          <p:cNvPr id="193" name="Google Shape;65;p15"/>
          <p:cNvSpPr txBox="1"/>
          <p:nvPr/>
        </p:nvSpPr>
        <p:spPr>
          <a:xfrm>
            <a:off x="4526338" y="1524500"/>
            <a:ext cx="2915057" cy="696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Autofit/>
          </a:bodyPr>
          <a:lstStyle/>
          <a:p>
            <a:pPr>
              <a:lnSpc>
                <a:spcPct val="120000"/>
              </a:lnSpc>
              <a:defRPr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1600" dirty="0">
                <a:solidFill>
                  <a:srgbClr val="404040"/>
                </a:solidFill>
                <a:latin typeface="Gilroy" panose="00000500000000000000" pitchFamily="2" charset="-52"/>
              </a:rPr>
              <a:t>развитию познавательных способностей и памяти</a:t>
            </a:r>
            <a:endParaRPr sz="1600" dirty="0">
              <a:solidFill>
                <a:srgbClr val="404040"/>
              </a:solidFill>
              <a:latin typeface="Gilroy" panose="00000500000000000000" pitchFamily="2" charset="-52"/>
            </a:endParaRPr>
          </a:p>
        </p:txBody>
      </p:sp>
      <p:pic>
        <p:nvPicPr>
          <p:cNvPr id="194" name="darius-bashar-xMNel_otvWs-unsplash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t="14484" r="3852" b="10150"/>
          <a:stretch/>
        </p:blipFill>
        <p:spPr>
          <a:xfrm>
            <a:off x="-46495" y="-1123"/>
            <a:ext cx="3569625" cy="5145746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Также к снижению…"/>
          <p:cNvSpPr txBox="1">
            <a:spLocks noGrp="1"/>
          </p:cNvSpPr>
          <p:nvPr>
            <p:ph type="title"/>
          </p:nvPr>
        </p:nvSpPr>
        <p:spPr>
          <a:xfrm>
            <a:off x="3741343" y="308600"/>
            <a:ext cx="5450494" cy="1251887"/>
          </a:xfrm>
          <a:prstGeom prst="rect">
            <a:avLst/>
          </a:prstGeom>
        </p:spPr>
        <p:txBody>
          <a:bodyPr lIns="91421" tIns="91421" rIns="91421" bIns="91421" anchor="t">
            <a:normAutofit/>
          </a:bodyPr>
          <a:lstStyle/>
          <a:p>
            <a:pPr>
              <a:lnSpc>
                <a:spcPct val="90000"/>
              </a:lnSpc>
              <a:defRPr sz="2800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Исследования подтверждают, </a:t>
            </a:r>
            <a:br>
              <a:rPr lang="en-US" dirty="0">
                <a:solidFill>
                  <a:srgbClr val="3FAAC1"/>
                </a:solidFill>
              </a:rPr>
            </a:br>
            <a:r>
              <a:rPr lang="ru-RU" dirty="0">
                <a:solidFill>
                  <a:srgbClr val="3FAAC1"/>
                </a:solidFill>
              </a:rPr>
              <a:t>что ДГК омега-3 способствует*:</a:t>
            </a:r>
            <a:endParaRPr dirty="0">
              <a:solidFill>
                <a:srgbClr val="3FAAC1"/>
              </a:solidFill>
            </a:endParaRPr>
          </a:p>
        </p:txBody>
      </p:sp>
      <p:pic>
        <p:nvPicPr>
          <p:cNvPr id="196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743" y="1582571"/>
            <a:ext cx="685777" cy="68577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Google Shape;65;p15"/>
          <p:cNvSpPr txBox="1"/>
          <p:nvPr/>
        </p:nvSpPr>
        <p:spPr>
          <a:xfrm>
            <a:off x="4534299" y="3403077"/>
            <a:ext cx="2544932" cy="856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Autofit/>
          </a:bodyPr>
          <a:lstStyle/>
          <a:p>
            <a:pPr>
              <a:lnSpc>
                <a:spcPct val="120000"/>
              </a:lnSpc>
              <a:defRPr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1600" dirty="0">
                <a:solidFill>
                  <a:srgbClr val="404040"/>
                </a:solidFill>
                <a:latin typeface="Gilroy" panose="00000500000000000000" pitchFamily="2" charset="-52"/>
              </a:rPr>
              <a:t>повышению успеваемости в школе</a:t>
            </a:r>
            <a:endParaRPr sz="1600" dirty="0">
              <a:solidFill>
                <a:srgbClr val="404040"/>
              </a:solidFill>
              <a:latin typeface="Gilroy" panose="00000500000000000000" pitchFamily="2" charset="-52"/>
            </a:endParaRPr>
          </a:p>
        </p:txBody>
      </p:sp>
      <p:pic>
        <p:nvPicPr>
          <p:cNvPr id="12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651" y="2498054"/>
            <a:ext cx="692187" cy="692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612" y="3419947"/>
            <a:ext cx="692187" cy="69218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1748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9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625" y="984965"/>
            <a:ext cx="5804020" cy="386251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9"/>
          <p:cNvSpPr txBox="1"/>
          <p:nvPr/>
        </p:nvSpPr>
        <p:spPr>
          <a:xfrm>
            <a:off x="310845" y="1832865"/>
            <a:ext cx="2238300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Уровень ДГК омега-3 </a:t>
            </a:r>
            <a:br>
              <a:rPr lang="en-US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</a:br>
            <a:r>
              <a:rPr lang="ru" dirty="0">
                <a:solidFill>
                  <a:srgbClr val="FF9800"/>
                </a:solidFill>
                <a:latin typeface="Gilroy Bold" panose="00000800000000000000" pitchFamily="2" charset="-52"/>
                <a:ea typeface="Times New Roman"/>
                <a:cs typeface="Times New Roman"/>
                <a:sym typeface="Times New Roman"/>
              </a:rPr>
              <a:t>в крови:</a:t>
            </a:r>
            <a:endParaRPr dirty="0">
              <a:solidFill>
                <a:srgbClr val="FF9800"/>
              </a:solidFill>
              <a:latin typeface="Gilroy Bold" panose="000008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310845" y="4774838"/>
            <a:ext cx="20538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rgbClr val="2E2E2E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4"/>
              </a:rPr>
              <a:t>*читать подробнее</a:t>
            </a:r>
            <a:endParaRPr sz="1000" dirty="0">
              <a:solidFill>
                <a:srgbClr val="2E2E2E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65;p15"/>
          <p:cNvSpPr txBox="1"/>
          <p:nvPr/>
        </p:nvSpPr>
        <p:spPr>
          <a:xfrm>
            <a:off x="310845" y="319122"/>
            <a:ext cx="7109863" cy="1284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80000"/>
              </a:lnSpc>
              <a:defRPr sz="2800">
                <a:solidFill>
                  <a:srgbClr val="FDEFCD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Во всем мире люди потребляют недостаточно ДГК омега-3*</a:t>
            </a:r>
            <a:endParaRPr dirty="0">
              <a:solidFill>
                <a:srgbClr val="3FAAC1"/>
              </a:solidFill>
            </a:endParaRPr>
          </a:p>
        </p:txBody>
      </p:sp>
      <p:sp>
        <p:nvSpPr>
          <p:cNvPr id="7" name="Google Shape;130;p19"/>
          <p:cNvSpPr txBox="1"/>
          <p:nvPr/>
        </p:nvSpPr>
        <p:spPr>
          <a:xfrm>
            <a:off x="559085" y="2239001"/>
            <a:ext cx="2238300" cy="167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 </a:t>
            </a:r>
            <a:endParaRPr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200"/>
            </a:pPr>
            <a:r>
              <a:rPr lang="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очень низкий </a:t>
            </a:r>
            <a:endParaRPr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1200"/>
            </a:pPr>
            <a:r>
              <a:rPr lang="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низкий </a:t>
            </a:r>
            <a:endParaRPr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C232"/>
              </a:buClr>
              <a:buSzPts val="1200"/>
            </a:pPr>
            <a:r>
              <a:rPr lang="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умеренный </a:t>
            </a:r>
            <a:endParaRPr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0"/>
            </a:pPr>
            <a:r>
              <a:rPr lang="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высокий </a:t>
            </a:r>
            <a:endParaRPr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  <a:p>
            <a:pPr marL="1524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0"/>
            </a:pPr>
            <a:r>
              <a:rPr lang="ru" dirty="0">
                <a:solidFill>
                  <a:srgbClr val="595959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</a:rPr>
              <a:t>нет данных</a:t>
            </a:r>
            <a:endParaRPr dirty="0">
              <a:solidFill>
                <a:srgbClr val="595959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32805" y="2606011"/>
            <a:ext cx="199182" cy="199182"/>
          </a:xfrm>
          <a:prstGeom prst="ellipse">
            <a:avLst/>
          </a:prstGeom>
          <a:solidFill>
            <a:srgbClr val="FF57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32805" y="2850225"/>
            <a:ext cx="199182" cy="199182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2805" y="3094439"/>
            <a:ext cx="199182" cy="199182"/>
          </a:xfrm>
          <a:prstGeom prst="ellipse">
            <a:avLst/>
          </a:prstGeom>
          <a:solidFill>
            <a:srgbClr val="FFFF0B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32805" y="3338653"/>
            <a:ext cx="199182" cy="199182"/>
          </a:xfrm>
          <a:prstGeom prst="ellipse">
            <a:avLst/>
          </a:prstGeom>
          <a:solidFill>
            <a:srgbClr val="00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432805" y="3582867"/>
            <a:ext cx="199182" cy="199182"/>
          </a:xfrm>
          <a:prstGeom prst="ellipse">
            <a:avLst/>
          </a:prstGeom>
          <a:solidFill>
            <a:srgbClr val="F9FFFF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pic>
        <p:nvPicPr>
          <p:cNvPr id="13" name="image10.png" descr="image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0" y="4782446"/>
            <a:ext cx="812800" cy="203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henry-ravenscroft-85AnCOZhhJA-unsplash.jpg" descr="henry-ravenscroft-85AnCOZhhJA-unsplash.jpg"/>
          <p:cNvPicPr>
            <a:picLocks noChangeAspect="1"/>
          </p:cNvPicPr>
          <p:nvPr/>
        </p:nvPicPr>
        <p:blipFill>
          <a:blip r:embed="rId3"/>
          <a:srcRect l="5592" t="854" r="6801" b="887"/>
          <a:stretch>
            <a:fillRect/>
          </a:stretch>
        </p:blipFill>
        <p:spPr>
          <a:xfrm>
            <a:off x="-36514" y="-56271"/>
            <a:ext cx="9242429" cy="525604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 t="2870" r="40094" b="45475"/>
          <a:stretch/>
        </p:blipFill>
        <p:spPr>
          <a:xfrm>
            <a:off x="-100208" y="-100207"/>
            <a:ext cx="9344416" cy="5343914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Прямоугольник 16"/>
          <p:cNvSpPr/>
          <p:nvPr/>
        </p:nvSpPr>
        <p:spPr>
          <a:xfrm>
            <a:off x="-150284" y="-128012"/>
            <a:ext cx="9362960" cy="5399524"/>
          </a:xfrm>
          <a:prstGeom prst="rect">
            <a:avLst/>
          </a:prstGeom>
          <a:solidFill>
            <a:schemeClr val="tx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3" name="Google Shape;65;p15"/>
          <p:cNvSpPr txBox="1"/>
          <p:nvPr/>
        </p:nvSpPr>
        <p:spPr>
          <a:xfrm>
            <a:off x="-150284" y="2306806"/>
            <a:ext cx="2752358" cy="959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 algn="ctr"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ru-RU" dirty="0">
                <a:latin typeface="Gilroy" panose="00000500000000000000" pitchFamily="2" charset="-52"/>
              </a:rPr>
              <a:t>дефициту внимания </a:t>
            </a:r>
            <a:br>
              <a:rPr lang="ru-RU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и </a:t>
            </a:r>
            <a:r>
              <a:rPr lang="ru-RU" dirty="0" err="1">
                <a:latin typeface="Gilroy" panose="00000500000000000000" pitchFamily="2" charset="-52"/>
              </a:rPr>
              <a:t>гиперактивности</a:t>
            </a:r>
            <a:endParaRPr dirty="0">
              <a:latin typeface="Gilroy" panose="00000500000000000000" pitchFamily="2" charset="-52"/>
            </a:endParaRPr>
          </a:p>
        </p:txBody>
      </p:sp>
      <p:sp>
        <p:nvSpPr>
          <p:cNvPr id="354" name="Google Shape;65;p15"/>
          <p:cNvSpPr txBox="1"/>
          <p:nvPr/>
        </p:nvSpPr>
        <p:spPr>
          <a:xfrm>
            <a:off x="1861305" y="3891940"/>
            <a:ext cx="2892657" cy="892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 algn="ctr"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ru-RU" dirty="0">
                <a:latin typeface="Gilroy" panose="00000500000000000000" pitchFamily="2" charset="-52"/>
              </a:rPr>
              <a:t>ухудшению </a:t>
            </a:r>
          </a:p>
          <a:p>
            <a:r>
              <a:rPr lang="ru-RU" dirty="0">
                <a:latin typeface="Gilroy" panose="00000500000000000000" pitchFamily="2" charset="-52"/>
              </a:rPr>
              <a:t>интеллектуальных способностей</a:t>
            </a:r>
            <a:endParaRPr dirty="0">
              <a:latin typeface="Gilroy" panose="00000500000000000000" pitchFamily="2" charset="-52"/>
            </a:endParaRPr>
          </a:p>
        </p:txBody>
      </p:sp>
      <p:sp>
        <p:nvSpPr>
          <p:cNvPr id="355" name="Google Shape;65;p15"/>
          <p:cNvSpPr txBox="1"/>
          <p:nvPr/>
        </p:nvSpPr>
        <p:spPr>
          <a:xfrm rot="21321">
            <a:off x="1968477" y="2318597"/>
            <a:ext cx="2685770" cy="977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algn="ctr"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latin typeface="Gilroy" panose="00000500000000000000" pitchFamily="2" charset="-52"/>
              </a:rPr>
              <a:t>ослаблению </a:t>
            </a:r>
            <a:br>
              <a:rPr lang="ru-RU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иммунитета</a:t>
            </a:r>
            <a:endParaRPr dirty="0">
              <a:latin typeface="Gilroy" panose="00000500000000000000" pitchFamily="2" charset="-52"/>
            </a:endParaRPr>
          </a:p>
        </p:txBody>
      </p:sp>
      <p:sp>
        <p:nvSpPr>
          <p:cNvPr id="356" name="Google Shape;65;p15"/>
          <p:cNvSpPr txBox="1"/>
          <p:nvPr/>
        </p:nvSpPr>
        <p:spPr>
          <a:xfrm>
            <a:off x="145656" y="3892766"/>
            <a:ext cx="2160477" cy="1400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algn="ctr" defTabSz="859536"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latin typeface="Gilroy" panose="00000500000000000000" pitchFamily="2" charset="-52"/>
              </a:rPr>
              <a:t>проблемам со зрением </a:t>
            </a:r>
            <a:br>
              <a:rPr lang="ru-RU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и появлению сухости глаз</a:t>
            </a:r>
            <a:endParaRPr dirty="0">
              <a:latin typeface="Gilroy" panose="00000500000000000000" pitchFamily="2" charset="-52"/>
            </a:endParaRPr>
          </a:p>
        </p:txBody>
      </p:sp>
      <p:pic>
        <p:nvPicPr>
          <p:cNvPr id="357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Изображение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15" y="3165639"/>
            <a:ext cx="698503" cy="6920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Изображение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15" y="1536800"/>
            <a:ext cx="698496" cy="69849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Google Shape;65;p15"/>
          <p:cNvSpPr txBox="1"/>
          <p:nvPr/>
        </p:nvSpPr>
        <p:spPr>
          <a:xfrm>
            <a:off x="310845" y="319124"/>
            <a:ext cx="6969185" cy="1290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80000"/>
              </a:lnSpc>
              <a:defRPr sz="2800" b="1">
                <a:solidFill>
                  <a:srgbClr val="FFEFDD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ru-RU" dirty="0">
                <a:solidFill>
                  <a:srgbClr val="FFFF9B"/>
                </a:solidFill>
              </a:rPr>
              <a:t>Нехватка ДГК омега-3 </a:t>
            </a:r>
            <a:br>
              <a:rPr lang="en-US" dirty="0">
                <a:solidFill>
                  <a:srgbClr val="FFFF9B"/>
                </a:solidFill>
              </a:rPr>
            </a:br>
            <a:r>
              <a:rPr lang="ru-RU" dirty="0">
                <a:solidFill>
                  <a:srgbClr val="FFFF9B"/>
                </a:solidFill>
              </a:rPr>
              <a:t>у детей приводит к:</a:t>
            </a:r>
            <a:endParaRPr dirty="0">
              <a:solidFill>
                <a:srgbClr val="FFFF9B"/>
              </a:solidFill>
            </a:endParaRPr>
          </a:p>
        </p:txBody>
      </p:sp>
      <p:pic>
        <p:nvPicPr>
          <p:cNvPr id="362" name="Изображение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44" y="1536800"/>
            <a:ext cx="698503" cy="698503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Google Shape;65;p15"/>
          <p:cNvSpPr txBox="1"/>
          <p:nvPr/>
        </p:nvSpPr>
        <p:spPr>
          <a:xfrm rot="21321">
            <a:off x="4346289" y="2316001"/>
            <a:ext cx="1680668" cy="977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algn="ctr"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>
                <a:latin typeface="Gilroy" panose="00000500000000000000" pitchFamily="2" charset="-52"/>
              </a:rPr>
              <a:t>развитию аллергии</a:t>
            </a:r>
            <a:endParaRPr dirty="0">
              <a:latin typeface="Gilroy" panose="00000500000000000000" pitchFamily="2" charset="-52"/>
            </a:endParaRPr>
          </a:p>
        </p:txBody>
      </p:sp>
      <p:pic>
        <p:nvPicPr>
          <p:cNvPr id="15" name="Изображение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582" y="1536800"/>
            <a:ext cx="698496" cy="6984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Изображение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45" y="3165639"/>
            <a:ext cx="698503" cy="6985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83123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andreas-kretschmer-a1n7gfd-Dkw-unsplash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" t="7501" r="3235" b="-1031"/>
          <a:stretch/>
        </p:blipFill>
        <p:spPr>
          <a:xfrm flipH="1">
            <a:off x="5514153" y="-62630"/>
            <a:ext cx="3658422" cy="5324890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Google Shape;65;p15"/>
          <p:cNvSpPr txBox="1">
            <a:spLocks noGrp="1"/>
          </p:cNvSpPr>
          <p:nvPr>
            <p:ph type="ctrTitle"/>
          </p:nvPr>
        </p:nvSpPr>
        <p:spPr>
          <a:xfrm>
            <a:off x="310845" y="319125"/>
            <a:ext cx="5156207" cy="1130301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algn="l">
              <a:lnSpc>
                <a:spcPct val="90000"/>
              </a:lnSpc>
              <a:defRPr sz="2800" b="1">
                <a:solidFill>
                  <a:srgbClr val="CB3E6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>
                <a:solidFill>
                  <a:srgbClr val="3FAAC1"/>
                </a:solidFill>
              </a:rPr>
              <a:t>«То не хочу, это не буду»: почему ребенок может получать недостаточно ДГК омега-3 </a:t>
            </a:r>
            <a:br>
              <a:rPr lang="ru-RU" dirty="0">
                <a:solidFill>
                  <a:srgbClr val="3FAAC1"/>
                </a:solidFill>
              </a:rPr>
            </a:br>
            <a:r>
              <a:rPr lang="ru-RU" dirty="0">
                <a:solidFill>
                  <a:srgbClr val="3FAAC1"/>
                </a:solidFill>
              </a:rPr>
              <a:t>из пищи</a:t>
            </a:r>
            <a:endParaRPr dirty="0">
              <a:solidFill>
                <a:srgbClr val="3FAAC1"/>
              </a:solidFill>
            </a:endParaRPr>
          </a:p>
        </p:txBody>
      </p:sp>
      <p:sp>
        <p:nvSpPr>
          <p:cNvPr id="300" name="Google Shape;65;p15"/>
          <p:cNvSpPr txBox="1"/>
          <p:nvPr/>
        </p:nvSpPr>
        <p:spPr>
          <a:xfrm>
            <a:off x="310845" y="1887685"/>
            <a:ext cx="4411468" cy="2619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20000"/>
              </a:lnSpc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dirty="0" err="1">
                <a:latin typeface="Gilroy" panose="00000500000000000000" pitchFamily="2" charset="-52"/>
              </a:rPr>
              <a:t>Фастфуд</a:t>
            </a:r>
            <a:r>
              <a:rPr lang="ru-RU" dirty="0">
                <a:latin typeface="Gilroy" panose="00000500000000000000" pitchFamily="2" charset="-52"/>
              </a:rPr>
              <a:t>, чипсы, конфеты — многие дети </a:t>
            </a:r>
            <a:br>
              <a:rPr lang="ru-RU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с удовольствием едят 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простые углеводы </a:t>
            </a:r>
            <a:br>
              <a:rPr lang="ru-RU" dirty="0">
                <a:latin typeface="Gilroy" panose="00000500000000000000" pitchFamily="2" charset="-52"/>
              </a:rPr>
            </a:br>
            <a:r>
              <a:rPr lang="ru-RU" dirty="0">
                <a:latin typeface="Gilroy" panose="00000500000000000000" pitchFamily="2" charset="-52"/>
              </a:rPr>
              <a:t>и «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вредные жиры</a:t>
            </a:r>
            <a:r>
              <a:rPr lang="ru-RU" dirty="0">
                <a:latin typeface="Gilroy" panose="00000500000000000000" pitchFamily="2" charset="-52"/>
              </a:rPr>
              <a:t>», но неохотно пробуют полезные продукты. Чтобы поддерживать необходимый уровень ДГК омега-3, нужно регулярно давать ребенку </a:t>
            </a:r>
            <a:r>
              <a:rPr lang="ru-RU" dirty="0">
                <a:solidFill>
                  <a:srgbClr val="FF9413"/>
                </a:solidFill>
                <a:latin typeface="Gilroy Bold" panose="00000800000000000000" pitchFamily="2" charset="-52"/>
              </a:rPr>
              <a:t>жирную морскую рыбу</a:t>
            </a:r>
            <a:r>
              <a:rPr lang="ru-RU" dirty="0">
                <a:latin typeface="Gilroy" panose="00000500000000000000" pitchFamily="2" charset="-52"/>
              </a:rPr>
              <a:t>* и растительные масла. Однако накормить малоежку такими</a:t>
            </a:r>
            <a:r>
              <a:rPr lang="en-US" dirty="0">
                <a:latin typeface="Gilroy" panose="00000500000000000000" pitchFamily="2" charset="-52"/>
              </a:rPr>
              <a:t> </a:t>
            </a:r>
            <a:r>
              <a:rPr lang="ru-RU" dirty="0">
                <a:latin typeface="Gilroy" panose="00000500000000000000" pitchFamily="2" charset="-52"/>
              </a:rPr>
              <a:t>«непривлекательными» блюдами — непростая задача.</a:t>
            </a:r>
            <a:endParaRPr dirty="0">
              <a:latin typeface="Gilroy" panose="00000500000000000000" pitchFamily="2" charset="-52"/>
            </a:endParaRPr>
          </a:p>
        </p:txBody>
      </p:sp>
      <p:pic>
        <p:nvPicPr>
          <p:cNvPr id="30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532"/>
            <a:ext cx="812800" cy="203777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Google Shape;65;p15"/>
          <p:cNvSpPr txBox="1"/>
          <p:nvPr/>
        </p:nvSpPr>
        <p:spPr>
          <a:xfrm>
            <a:off x="310845" y="4505552"/>
            <a:ext cx="3790436" cy="5539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 anchor="b">
            <a:spAutoFit/>
          </a:bodyPr>
          <a:lstStyle/>
          <a:p>
            <a:pPr lvl="0"/>
            <a:r>
              <a:rPr lang="ru-RU" sz="12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*</a:t>
            </a:r>
            <a:r>
              <a:rPr lang="ru-RU" sz="1200" u="sng" dirty="0" err="1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Food</a:t>
            </a:r>
            <a:r>
              <a:rPr lang="ru-RU" sz="12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 </a:t>
            </a:r>
            <a:r>
              <a:rPr lang="ru-RU" sz="1200" u="sng" dirty="0" err="1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and</a:t>
            </a:r>
            <a:r>
              <a:rPr lang="ru-RU" sz="12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 </a:t>
            </a:r>
            <a:r>
              <a:rPr lang="ru-RU" sz="1200" u="sng" dirty="0" err="1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Drug</a:t>
            </a:r>
            <a:r>
              <a:rPr lang="ru-RU" sz="12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 </a:t>
            </a:r>
            <a:r>
              <a:rPr lang="ru-RU" sz="1200" u="sng" dirty="0" err="1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Administration</a:t>
            </a:r>
            <a:r>
              <a:rPr lang="ru-RU" sz="1200" u="sng" dirty="0">
                <a:solidFill>
                  <a:schemeClr val="hlink"/>
                </a:solidFill>
                <a:latin typeface="Gilroy" panose="00000500000000000000" pitchFamily="2" charset="-52"/>
                <a:ea typeface="Times New Roman"/>
                <a:cs typeface="Times New Roman"/>
                <a:sym typeface="Times New Roman"/>
                <a:hlinkClick r:id="rId5"/>
              </a:rPr>
              <a:t> (FDA) рекомендует детям есть рыбу 2 раза в неделю</a:t>
            </a:r>
            <a:endParaRPr lang="ru-RU" sz="1200" dirty="0">
              <a:solidFill>
                <a:schemeClr val="dk1"/>
              </a:solidFill>
              <a:latin typeface="Gilroy" panose="00000500000000000000" pitchFamily="2" charset="-52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972106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4966</TotalTime>
  <Words>2033</Words>
  <Application>Microsoft Macintosh PowerPoint</Application>
  <PresentationFormat>Экран (16:9)</PresentationFormat>
  <Paragraphs>250</Paragraphs>
  <Slides>32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Gilroy</vt:lpstr>
      <vt:lpstr>Gilroy Black</vt:lpstr>
      <vt:lpstr>Gilroy Bold</vt:lpstr>
      <vt:lpstr>Gilroy Italic</vt:lpstr>
      <vt:lpstr>Gilroy Regular</vt:lpstr>
      <vt:lpstr>Times New Roman</vt:lpstr>
      <vt:lpstr>Simple Light</vt:lpstr>
      <vt:lpstr>На все случаи детства </vt:lpstr>
      <vt:lpstr>Презентация PowerPoint</vt:lpstr>
      <vt:lpstr>Презентация PowerPoint</vt:lpstr>
      <vt:lpstr>«Кирпичики» здоровья:  что мы знаем про ПНЖК  омега-3</vt:lpstr>
      <vt:lpstr>Презентация PowerPoint</vt:lpstr>
      <vt:lpstr>Исследования подтверждают,  что ДГК омега-3 способствует*:</vt:lpstr>
      <vt:lpstr>Презентация PowerPoint</vt:lpstr>
      <vt:lpstr>Презентация PowerPoint</vt:lpstr>
      <vt:lpstr>«То не хочу, это не буду»: почему ребенок может получать недостаточно ДГК омега-3  из пищи</vt:lpstr>
      <vt:lpstr>Современный рацион ≠ сбалансированный источник ДГК омега-3</vt:lpstr>
      <vt:lpstr>Современный рацион ≠ сбалансированный источник ДГК омега-3</vt:lpstr>
      <vt:lpstr>Современный рацион ≠ сбалансированный источник ДГК омега-3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Всего 1 пастилка  DHA+D3 Smart Chews  в день во время еды —  и ваш непоседа готов изучать мир с энтузиазмом </vt:lpstr>
      <vt:lpstr>DHA+D3 Smart Chews: </vt:lpstr>
      <vt:lpstr>DHA+D3 Smart Chews</vt:lpstr>
      <vt:lpstr>Идеален для родителей, которые заботятся  о здоровом и счастливом будущем ребенка</vt:lpstr>
      <vt:lpstr>DHA+D3 Smart Chews</vt:lpstr>
      <vt:lpstr>DHA+D3 Smart Chews</vt:lpstr>
      <vt:lpstr>Презентация PowerPoint</vt:lpstr>
      <vt:lpstr>На все случаи детства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Ekaterina.Zhuravel</dc:creator>
  <cp:lastModifiedBy>Microsoft Office User</cp:lastModifiedBy>
  <cp:revision>137</cp:revision>
  <dcterms:modified xsi:type="dcterms:W3CDTF">2023-06-26T08:18:23Z</dcterms:modified>
</cp:coreProperties>
</file>