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9" r:id="rId4"/>
    <p:sldId id="258" r:id="rId5"/>
    <p:sldId id="267" r:id="rId6"/>
    <p:sldId id="261" r:id="rId7"/>
    <p:sldId id="266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85B6"/>
    <a:srgbClr val="01B7CB"/>
    <a:srgbClr val="01AFD7"/>
    <a:srgbClr val="01ABD7"/>
    <a:srgbClr val="01CFCA"/>
    <a:srgbClr val="66FF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96" autoAdjust="0"/>
    <p:restoredTop sz="69829" autoAdjust="0"/>
  </p:normalViewPr>
  <p:slideViewPr>
    <p:cSldViewPr>
      <p:cViewPr varScale="1">
        <p:scale>
          <a:sx n="77" d="100"/>
          <a:sy n="77" d="100"/>
        </p:scale>
        <p:origin x="243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A08EE1-104B-4ED8-ACD1-D710F3811F19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B56F2F-45FD-4260-B3BD-8DFA0BB13F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832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 вам это знакомо?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Дискомфорт в животе </a:t>
            </a:r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(вылет рисунка по щелчку)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Вздутие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Урчание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 в разных отделах живота.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Запор / понос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Тошнота и / или рвота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Снижение аппетита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Неожиданные аллергические проявления на казалось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бы привычные продукты и явления </a:t>
            </a:r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(вылет рисунка по щелчку)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Крапивница;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Насморк;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Чихание;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Кожный зуд.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как следствие – общее недомогание, вызванное отравлением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организма токсичными веществами </a:t>
            </a:r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(вылет рисунка по щелчку)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Нарушение сна;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Слабость;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Утомляемость;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Головные боли при нормальном артериальном давлении;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Снижение аппетита;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Температура при дисбактериозе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может повышаться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 38 градусов.</a:t>
            </a:r>
          </a:p>
          <a:p>
            <a:pPr lvl="0"/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56F2F-45FD-4260-B3BD-8DFA0BB13F1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439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 различным медицинским данным, с симптомами дисбактериоза (</a:t>
            </a:r>
            <a:r>
              <a:rPr lang="ru-RU" dirty="0" smtClean="0"/>
              <a:t>дисбаланс микробной флоры)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сталкиваются 80–90 % населения нашей планеты независимо от возраста.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Нарушение состава полезной микрофлоры кишечника взрослых и детей – дисбактериоз – происходит под влиянием самых разных факторов: искусственное вскармливание, снижение иммунитета, неправильное питание, стрессы, прием антибиотиков, хронические заболевания ЖКТ, инфекционные заболевания кишечника.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 так как кишечник играет немаловажную роль в организме (переваривает пищу, вырабатывает и усваивает витамины и минералы, стимулирует иммунитет, влияет на обмен веществ), то и любые нарушения с его стороны очень пагубно отражаются на жизнедеятельности организма в целом. </a:t>
            </a:r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56F2F-45FD-4260-B3BD-8DFA0BB13F1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6973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«Вилкой и ложкой мы роем себе могилу» — писал в американский диетолог, специалист по долголетию Поль Брэгг.</a:t>
            </a:r>
          </a:p>
          <a:p>
            <a:r>
              <a:rPr lang="ru-RU" dirty="0" smtClean="0"/>
              <a:t>Согласно данным исследователей,</a:t>
            </a:r>
            <a:r>
              <a:rPr lang="ru-RU" baseline="0" dirty="0" smtClean="0"/>
              <a:t> именно радикально изменившийся характер питания современных людей, особенно жителей мегаполиса, является основной причиной дисбактериоза.</a:t>
            </a:r>
          </a:p>
          <a:p>
            <a:endParaRPr lang="ru-RU" baseline="0" dirty="0" smtClean="0"/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 постоянно спешим и редко уделяем питанию должное внимание. Перекусили булочкой, бутербродом или супом из пакета и побежали дальше.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нашем питании много жиров и углеводов и крайне мало растительной клетчатки, которая так нужна для восстановления и поддержания здоровой микрофлоры кишечника.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56F2F-45FD-4260-B3BD-8DFA0BB13F1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782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Интересен тот факт, что генетически мы являемся собирателями и охотниками, и нашему генотипу соответствует больше растительный рацион, обогащенный пищевыми волокнами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пребиотиками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Известно, что древний человек ежедневно съедал около 200 г (!) различных пищевых волокон, в том числе до 50 г инулина (</a:t>
            </a:r>
            <a:r>
              <a:rPr lang="ru-RU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пребиотик</a:t>
            </a:r>
            <a:r>
              <a:rPr lang="ru-RU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является наилучшей питательной средой для полезных лакто- и </a:t>
            </a:r>
            <a:r>
              <a:rPr lang="ru-RU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бифидобактерий</a:t>
            </a:r>
            <a:r>
              <a:rPr lang="ru-RU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кишечнике).</a:t>
            </a:r>
            <a:br>
              <a:rPr lang="ru-RU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ru-RU" sz="120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 статистике в большинстве развитых стран ежедневное потребление пищевых волокон составляет менее 20 г, а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пребиотиков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не превышает 2–4 г!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56F2F-45FD-4260-B3BD-8DFA0BB13F1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6604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 создание здоровой микрофлоры в нашем кишечнике отвечают следующие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компоненты: </a:t>
            </a: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Пробиотики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это живые микроорганизмы, которые составляют основу микрофлоры организма, поддерживают оптимальное соотношение полезных бактерий и подавляют рост патогенных бактерий в ЖКТ, улучшают функции организма. Наиболее активные и полезные из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пробиотиков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бифидобактерии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лонгум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лактобактерии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ацидофилус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Бифидобактерии (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Bifidobacterium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longum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наиболее многочисленная группа полезных бактерий микрофлоры кишечника. В микрофлоре грудных детей их количество достигает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80–90 %. Эти бактерии препятствуют росту и размножению вредных патогенных и условно-патогенных бактерий в ЖКТ, защищая организм от кишечных инфекций и развития брожения в кишечнике. Вместе с другими полезными микроорганизмами они принимают активное участие в пищеварении, ускоряя расщепление белков и углеводов и улучшая усвоение питательных веществ, вырабатывают собственные ферменты для качественного переваривания пищи.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Бифидобактерии активно участвуют в синтезе многих витаминов – К, гр. В, включая В</a:t>
            </a:r>
            <a:r>
              <a:rPr lang="ru-RU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В</a:t>
            </a:r>
            <a:r>
              <a:rPr lang="ru-RU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незаменимых аминокислот, способствуют лучшему усвоению кальция и витамина D. Эти бактерии активно вырабатывают молочную кислоту, которая также подавляет патогенную флору ЖКТ. Благодаря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бифидобактериям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организме уменьшаются аллергические реакции, укрепляется иммунитет, начинает нормально работать пищеварительная система.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Лактобактерии (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Lactobacillus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acidophilus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отличие от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бифидобактерий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обитают во всех отделах ЖКТ. Само название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Lactobacillus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переводится с латыни как </a:t>
            </a: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«бактерия, обитающая в молоке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». На самом деле,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лактобактерии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 молочным продуктам не имеют никакого отношения. Наоборот, эти микроорганизмы специально добавляют в сыры, кефиры, йогурты и простокваши, чтобы получились хорошие молочные и кисломолочные продукты.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Прежде всего,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лактобактерии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крайне нужны для нормальной жизнедеятельности не менее важных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бифидобактерий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Многие эксперименты доказали, что при полном отсутствии или значительном недостатке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лактобактерий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кишечнике рано или поздно заметно снижалось количество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бифидобактерий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 же, как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бифидобактерии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лактобактерии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уничтожают патогенную флору и следят за балансом полезной. Они эффективно справляются с опасной бактерией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хеликобактер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пилори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виновной в появлении гастрита и язвы желудка,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кандидой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стрептококками и стафилококками.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Одной из важнейших задач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лактобактерий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является участие в формировании иммунной системы. С одной стороны, они прикрепляются к эпителию тонкого кишечника, усиливая его барьерные функции и защиту. С другой – участвуют в образовании иммунных клеток, благодаря чему повышают сопротивляемость организма разным неблагоприятным факторам (респираторные инфекции) и поддерживают здоровый иммунитет.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Оба вида полезных микроорганизмов (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бифидо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лактобактерии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способствуют усилению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детоксикационных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свойств организма, уменьшая последствия отравлений лекарствами, некачественной пищей, метеоризм, тяжесть в желудке, тошноту.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Пребиотики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растительная клетчатка, или по-другому нерастворимые пищевые волокна (содержатся в большинстве растений), благотворно влияющие на микрофлору организма. Впервые термин «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пребиотики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(1995) придумал профессор пищевой микробиологии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Глен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Гибсон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(Университет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Рединга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Англия). Он дал следующее определение: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пребиотики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это не перевариваемые пищевые компоненты, улучшающие здоровье за счет избирательной стимуляции роста или активности одного или нескольких видов полезных бактерий в толстой кишке. Позже доктор M. B.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Roberfroid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(2007) определил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пребиотики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как избирательно перевариваемые кишечными микроорганизмами ингредиенты пищи, меняющие состав и активность микрофлоры, способствуя улучшению самочувствия.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56F2F-45FD-4260-B3BD-8DFA0BB13F1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294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 у вас: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метеоризм;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вздутие живота;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нерегулярный стул (запор, диарея или то и другое);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 испытываете дискомфорт после применения антибиотиков;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вас аллергии, дерматиты;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 страдаете хроническими заболеваниями ЖКТ;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вас пищевое отравление или кишечная инфекция;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вас нарушен обмен веществ;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 рацион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несбалансирован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(обеднен витаминами, минералами, клетчаткой).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Что делать? Как защитить микрофлору кишечника и обеспечить</a:t>
            </a:r>
            <a:r>
              <a:rPr lang="ru-RU" baseline="0" dirty="0" smtClean="0"/>
              <a:t> всеми необходимыми микроорганизмами в сбалансированной дозе?</a:t>
            </a:r>
          </a:p>
          <a:p>
            <a:pPr lvl="0"/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56F2F-45FD-4260-B3BD-8DFA0BB13F1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341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aseline="0" dirty="0" smtClean="0"/>
              <a:t>Компания </a:t>
            </a:r>
            <a:r>
              <a:rPr lang="en-US" baseline="0" dirty="0" smtClean="0"/>
              <a:t>Coral Club </a:t>
            </a:r>
            <a:r>
              <a:rPr lang="ru-RU" baseline="0" dirty="0" smtClean="0"/>
              <a:t>предлагает отличное решение: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«Супер-Флора»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высокоэффективный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синбиотик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представляющий сбалансированную комбинацию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пробиотиков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Bifidobacterium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longum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Lactobacillus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acidophilus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пребиотиков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(инулин), которые обеспечивают результативное оздоровление микрофлоры кишечника. Соотношение лакто-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бифидобактерий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соответствует особенностям пищеварительной системы, а наличие инулина значительно повышает эффективность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пробиотиков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и, главное, способствует росту собственной микрофлоры.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«Супер-Флора» – последнее достижение в решении проблемы дисбактериоза. Это продукт, произведенный из высококачественного сырья по самой современной технологии при соблюдении требований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GMP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отраслевых стандартов качества.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56F2F-45FD-4260-B3BD-8DFA0BB13F1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5144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«Супер-Флора»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от </a:t>
            </a:r>
            <a:r>
              <a:rPr lang="en-US" baseline="0" dirty="0" smtClean="0"/>
              <a:t>Coral Club</a:t>
            </a:r>
            <a:r>
              <a:rPr lang="ru-RU" baseline="0" dirty="0" smtClean="0"/>
              <a:t>: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Восстанавливает здоровую микрофлору кишечника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sz="1200" b="1" i="1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Предупреждает развитие дисбактериоза, метеоризма, тяжести в желудке</a:t>
            </a:r>
            <a:endParaRPr lang="ru-RU" sz="1200" b="1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Улучшает обмен веществ и пищеварение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sz="1200" b="1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Способствует усвоению полезных и питательных веществ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Способствует росту собственной здоровой микрофлоры кишечника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sz="1200" b="1" i="1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Полезен при пищевых отравлениях или аллергии, кишечных инфекциях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sz="1200" b="1" i="1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56F2F-45FD-4260-B3BD-8DFA0BB13F1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504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2C-63C8-4CBE-B4C1-B2B5D9F02402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193A6-CB34-4F1C-B4C1-1E879E3528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811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2C-63C8-4CBE-B4C1-B2B5D9F02402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193A6-CB34-4F1C-B4C1-1E879E3528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394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2C-63C8-4CBE-B4C1-B2B5D9F02402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193A6-CB34-4F1C-B4C1-1E879E3528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387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2C-63C8-4CBE-B4C1-B2B5D9F02402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193A6-CB34-4F1C-B4C1-1E879E3528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723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2C-63C8-4CBE-B4C1-B2B5D9F02402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193A6-CB34-4F1C-B4C1-1E879E3528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069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2C-63C8-4CBE-B4C1-B2B5D9F02402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193A6-CB34-4F1C-B4C1-1E879E3528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292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2C-63C8-4CBE-B4C1-B2B5D9F02402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193A6-CB34-4F1C-B4C1-1E879E3528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570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2C-63C8-4CBE-B4C1-B2B5D9F02402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193A6-CB34-4F1C-B4C1-1E879E3528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360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2C-63C8-4CBE-B4C1-B2B5D9F02402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193A6-CB34-4F1C-B4C1-1E879E3528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87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2C-63C8-4CBE-B4C1-B2B5D9F02402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193A6-CB34-4F1C-B4C1-1E879E3528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563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2C-63C8-4CBE-B4C1-B2B5D9F02402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193A6-CB34-4F1C-B4C1-1E879E3528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420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9132C-63C8-4CBE-B4C1-B2B5D9F02402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193A6-CB34-4F1C-B4C1-1E879E3528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065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 descr="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899592" y="2564904"/>
            <a:ext cx="7416824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000" dirty="0" smtClean="0">
                <a:solidFill>
                  <a:schemeClr val="bg1"/>
                </a:solidFill>
                <a:latin typeface="Arial"/>
                <a:cs typeface="Arial"/>
              </a:rPr>
              <a:t>Super-Flora</a:t>
            </a:r>
            <a:endParaRPr lang="ru-RU" sz="9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27584" y="4005064"/>
            <a:ext cx="748883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 smtClean="0">
                <a:solidFill>
                  <a:schemeClr val="bg1"/>
                </a:solidFill>
                <a:latin typeface="Arial"/>
                <a:cs typeface="Arial"/>
              </a:rPr>
              <a:t>Здоровая микрофлора кишечника</a:t>
            </a:r>
            <a:endParaRPr lang="ru-RU" sz="3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6" name="Изображение 5" descr="cci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885860"/>
            <a:ext cx="1512168" cy="1032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18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SUPERFLORA_PRODUC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9162289" cy="6858000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346646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Клубное преимущество</a:t>
            </a:r>
            <a:endParaRPr lang="ru-RU" dirty="0">
              <a:solidFill>
                <a:schemeClr val="bg1"/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4067944" y="2996952"/>
            <a:ext cx="3096344" cy="1026298"/>
            <a:chOff x="7451812" y="2203703"/>
            <a:chExt cx="3096344" cy="1026298"/>
          </a:xfrm>
        </p:grpSpPr>
        <p:pic>
          <p:nvPicPr>
            <p:cNvPr id="15" name="Изображение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51812" y="2203703"/>
              <a:ext cx="2808312" cy="1026298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7739844" y="2239124"/>
              <a:ext cx="280831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200" dirty="0" smtClean="0">
                  <a:solidFill>
                    <a:schemeClr val="bg1">
                      <a:lumMod val="85000"/>
                    </a:schemeClr>
                  </a:solidFill>
                  <a:latin typeface="Arial"/>
                  <a:cs typeface="Arial"/>
                </a:rPr>
                <a:t>КЛУБНАЯ ЦЕНА</a:t>
              </a:r>
              <a:endParaRPr lang="en-US"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739844" y="2598003"/>
              <a:ext cx="2376264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000" dirty="0" smtClean="0">
                  <a:solidFill>
                    <a:schemeClr val="bg1">
                      <a:lumMod val="95000"/>
                    </a:schemeClr>
                  </a:solidFill>
                </a:rPr>
                <a:t>1 100</a:t>
              </a:r>
              <a:r>
                <a:rPr lang="en-US" sz="3000" dirty="0" smtClean="0">
                  <a:solidFill>
                    <a:schemeClr val="bg1">
                      <a:lumMod val="95000"/>
                    </a:schemeClr>
                  </a:solidFill>
                </a:rPr>
                <a:t> </a:t>
              </a:r>
              <a:r>
                <a:rPr lang="ru-RU" sz="3000" dirty="0" smtClean="0">
                  <a:solidFill>
                    <a:schemeClr val="bg1">
                      <a:lumMod val="95000"/>
                    </a:schemeClr>
                  </a:solidFill>
                </a:rPr>
                <a:t>рублей</a:t>
              </a: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4283460" y="1683965"/>
            <a:ext cx="3168352" cy="1191037"/>
            <a:chOff x="4283968" y="3175228"/>
            <a:chExt cx="3168352" cy="1191037"/>
          </a:xfrm>
        </p:grpSpPr>
        <p:sp>
          <p:nvSpPr>
            <p:cNvPr id="11" name="TextBox 10"/>
            <p:cNvSpPr txBox="1"/>
            <p:nvPr/>
          </p:nvSpPr>
          <p:spPr>
            <a:xfrm>
              <a:off x="4283968" y="3175228"/>
              <a:ext cx="316835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200" dirty="0" smtClean="0">
                  <a:solidFill>
                    <a:schemeClr val="bg1">
                      <a:lumMod val="85000"/>
                    </a:schemeClr>
                  </a:solidFill>
                  <a:latin typeface="Arial"/>
                  <a:cs typeface="Arial"/>
                </a:rPr>
                <a:t>РОЗНИЧНАЯ ЦЕНА</a:t>
              </a:r>
              <a:endParaRPr lang="en-US"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283968" y="3535268"/>
              <a:ext cx="26642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000" dirty="0" smtClean="0">
                  <a:solidFill>
                    <a:schemeClr val="bg1">
                      <a:lumMod val="95000"/>
                    </a:schemeClr>
                  </a:solidFill>
                </a:rPr>
                <a:t>1 375</a:t>
              </a:r>
              <a:r>
                <a:rPr lang="en-US" sz="3000" dirty="0" smtClean="0">
                  <a:solidFill>
                    <a:schemeClr val="bg1">
                      <a:lumMod val="95000"/>
                    </a:schemeClr>
                  </a:solidFill>
                </a:rPr>
                <a:t> </a:t>
              </a:r>
              <a:r>
                <a:rPr lang="ru-RU" sz="3000" dirty="0" smtClean="0">
                  <a:solidFill>
                    <a:schemeClr val="bg1">
                      <a:lumMod val="95000"/>
                    </a:schemeClr>
                  </a:solidFill>
                </a:rPr>
                <a:t>рублей</a:t>
              </a:r>
            </a:p>
            <a:p>
              <a:pPr algn="ctr"/>
              <a:endParaRPr lang="ru-RU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355976" y="4437112"/>
            <a:ext cx="25922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БАЛЛЫ</a:t>
            </a:r>
            <a:endParaRPr lang="en-US" sz="2200" dirty="0" smtClean="0">
              <a:solidFill>
                <a:schemeClr val="bg1">
                  <a:lumMod val="8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55976" y="4795991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>
                <a:solidFill>
                  <a:schemeClr val="bg1">
                    <a:lumMod val="95000"/>
                  </a:schemeClr>
                </a:solidFill>
              </a:rPr>
              <a:t>13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159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899592" y="2348880"/>
            <a:ext cx="7416824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000" dirty="0" smtClean="0">
                <a:solidFill>
                  <a:srgbClr val="01B7CB"/>
                </a:solidFill>
                <a:latin typeface="Arial"/>
                <a:cs typeface="Arial"/>
              </a:rPr>
              <a:t>Super-Flora</a:t>
            </a:r>
            <a:endParaRPr lang="ru-RU" sz="9000" dirty="0">
              <a:solidFill>
                <a:srgbClr val="01B7CB"/>
              </a:solidFill>
              <a:latin typeface="Arial"/>
              <a:cs typeface="Arial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27584" y="3717032"/>
            <a:ext cx="748883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 smtClean="0">
                <a:solidFill>
                  <a:srgbClr val="01B7CB"/>
                </a:solidFill>
                <a:latin typeface="Arial"/>
                <a:cs typeface="Arial"/>
              </a:rPr>
              <a:t>Здоровая микрофлора кишечника</a:t>
            </a:r>
            <a:endParaRPr lang="ru-RU" sz="3000" dirty="0">
              <a:solidFill>
                <a:srgbClr val="01B7CB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31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F7F7F"/>
                </a:solidFill>
                <a:latin typeface="Arial"/>
                <a:cs typeface="Arial"/>
              </a:rPr>
              <a:t>Вам это знакомо?</a:t>
            </a:r>
            <a:endParaRPr lang="ru-RU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4261152"/>
            <a:ext cx="244827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/>
              <a:t> </a:t>
            </a:r>
            <a:r>
              <a:rPr lang="ru-RU" sz="1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Насморк</a:t>
            </a:r>
          </a:p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/>
              <a:t> </a:t>
            </a:r>
            <a:r>
              <a:rPr lang="ru-RU" sz="1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Чихание</a:t>
            </a:r>
          </a:p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/>
              <a:t> </a:t>
            </a:r>
            <a:r>
              <a:rPr lang="ru-RU" sz="1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Зуд</a:t>
            </a:r>
            <a:endParaRPr lang="en-US" sz="1700" dirty="0" smtClean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/>
              <a:t> </a:t>
            </a:r>
            <a:r>
              <a:rPr lang="ru-RU" sz="1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Кожные проявления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59832" y="4261152"/>
            <a:ext cx="302433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>
                <a:solidFill>
                  <a:srgbClr val="01B7CB"/>
                </a:solidFill>
              </a:rPr>
              <a:t> </a:t>
            </a:r>
            <a:r>
              <a:rPr lang="ru-RU" sz="1700" dirty="0" smtClean="0">
                <a:solidFill>
                  <a:srgbClr val="7F7F7F"/>
                </a:solidFill>
                <a:latin typeface="Arial"/>
                <a:cs typeface="Arial"/>
              </a:rPr>
              <a:t>Нарушение сна</a:t>
            </a:r>
          </a:p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>
                <a:solidFill>
                  <a:srgbClr val="01B7CB"/>
                </a:solidFill>
              </a:rPr>
              <a:t> </a:t>
            </a:r>
            <a:r>
              <a:rPr lang="ru-RU" sz="1700" dirty="0" smtClean="0">
                <a:solidFill>
                  <a:srgbClr val="7F7F7F"/>
                </a:solidFill>
                <a:latin typeface="Arial"/>
                <a:cs typeface="Arial"/>
              </a:rPr>
              <a:t>Слабость</a:t>
            </a:r>
          </a:p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>
                <a:solidFill>
                  <a:srgbClr val="01B7CB"/>
                </a:solidFill>
              </a:rPr>
              <a:t> </a:t>
            </a:r>
            <a:r>
              <a:rPr lang="ru-RU" sz="1700" dirty="0" smtClean="0">
                <a:solidFill>
                  <a:srgbClr val="7F7F7F"/>
                </a:solidFill>
                <a:latin typeface="Arial"/>
                <a:cs typeface="Arial"/>
              </a:rPr>
              <a:t>Быстрая утомляемость</a:t>
            </a:r>
          </a:p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>
                <a:solidFill>
                  <a:srgbClr val="01B7CB"/>
                </a:solidFill>
              </a:rPr>
              <a:t> </a:t>
            </a:r>
            <a:r>
              <a:rPr lang="ru-RU" sz="1700" dirty="0" smtClean="0">
                <a:solidFill>
                  <a:srgbClr val="7F7F7F"/>
                </a:solidFill>
                <a:latin typeface="Arial"/>
                <a:cs typeface="Arial"/>
              </a:rPr>
              <a:t>Головная боль</a:t>
            </a:r>
          </a:p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>
                <a:solidFill>
                  <a:srgbClr val="01B7CB"/>
                </a:solidFill>
              </a:rPr>
              <a:t> </a:t>
            </a:r>
            <a:r>
              <a:rPr lang="ru-RU" sz="1700" dirty="0" smtClean="0">
                <a:solidFill>
                  <a:srgbClr val="7F7F7F"/>
                </a:solidFill>
                <a:latin typeface="Arial"/>
                <a:cs typeface="Arial"/>
              </a:rPr>
              <a:t>Повышенная температура</a:t>
            </a:r>
            <a:endParaRPr lang="ru-RU" sz="1700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72200" y="4215279"/>
            <a:ext cx="259228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>
                <a:solidFill>
                  <a:srgbClr val="01B7CB"/>
                </a:solidFill>
              </a:rPr>
              <a:t> </a:t>
            </a:r>
            <a:r>
              <a:rPr lang="ru-RU" sz="1700" dirty="0" smtClean="0">
                <a:solidFill>
                  <a:srgbClr val="7F7F7F"/>
                </a:solidFill>
                <a:latin typeface="Arial"/>
                <a:cs typeface="Arial"/>
              </a:rPr>
              <a:t>Вздутие</a:t>
            </a:r>
          </a:p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>
                <a:solidFill>
                  <a:srgbClr val="01B7CB"/>
                </a:solidFill>
              </a:rPr>
              <a:t> </a:t>
            </a:r>
            <a:r>
              <a:rPr lang="ru-RU" sz="1700" dirty="0" smtClean="0">
                <a:solidFill>
                  <a:srgbClr val="7F7F7F"/>
                </a:solidFill>
                <a:latin typeface="Arial"/>
                <a:cs typeface="Arial"/>
              </a:rPr>
              <a:t>Урчание</a:t>
            </a:r>
          </a:p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>
                <a:solidFill>
                  <a:srgbClr val="01B7CB"/>
                </a:solidFill>
              </a:rPr>
              <a:t> </a:t>
            </a:r>
            <a:r>
              <a:rPr lang="ru-RU" sz="1700" dirty="0" smtClean="0">
                <a:solidFill>
                  <a:srgbClr val="7F7F7F"/>
                </a:solidFill>
                <a:latin typeface="Arial"/>
                <a:cs typeface="Arial"/>
              </a:rPr>
              <a:t>Боль</a:t>
            </a:r>
          </a:p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>
                <a:solidFill>
                  <a:srgbClr val="01B7CB"/>
                </a:solidFill>
              </a:rPr>
              <a:t> </a:t>
            </a:r>
            <a:r>
              <a:rPr lang="ru-RU" sz="1700" dirty="0" smtClean="0">
                <a:solidFill>
                  <a:srgbClr val="7F7F7F"/>
                </a:solidFill>
                <a:latin typeface="Arial"/>
                <a:cs typeface="Arial"/>
              </a:rPr>
              <a:t>Запор / понос</a:t>
            </a:r>
          </a:p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>
                <a:solidFill>
                  <a:srgbClr val="01B7CB"/>
                </a:solidFill>
              </a:rPr>
              <a:t> </a:t>
            </a:r>
            <a:r>
              <a:rPr lang="ru-RU" sz="1700" dirty="0" smtClean="0">
                <a:solidFill>
                  <a:srgbClr val="7F7F7F"/>
                </a:solidFill>
                <a:latin typeface="Arial"/>
                <a:cs typeface="Arial"/>
              </a:rPr>
              <a:t>Тошнота</a:t>
            </a:r>
          </a:p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>
                <a:solidFill>
                  <a:srgbClr val="01B7CB"/>
                </a:solidFill>
              </a:rPr>
              <a:t> </a:t>
            </a:r>
            <a:r>
              <a:rPr lang="ru-RU" sz="1700" dirty="0" smtClean="0">
                <a:solidFill>
                  <a:srgbClr val="7F7F7F"/>
                </a:solidFill>
                <a:latin typeface="Arial"/>
                <a:cs typeface="Arial"/>
              </a:rPr>
              <a:t>Снижение аппетита</a:t>
            </a:r>
            <a:endParaRPr lang="ru-RU" sz="1700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pic>
        <p:nvPicPr>
          <p:cNvPr id="10" name="Изображение 9" descr="ico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708313"/>
            <a:ext cx="2232249" cy="2232249"/>
          </a:xfrm>
          <a:prstGeom prst="rect">
            <a:avLst/>
          </a:prstGeom>
        </p:spPr>
      </p:pic>
      <p:pic>
        <p:nvPicPr>
          <p:cNvPr id="11" name="Изображение 10" descr="ico3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490" y="1708314"/>
            <a:ext cx="2232248" cy="2232248"/>
          </a:xfrm>
          <a:prstGeom prst="rect">
            <a:avLst/>
          </a:prstGeom>
        </p:spPr>
      </p:pic>
      <p:pic>
        <p:nvPicPr>
          <p:cNvPr id="12" name="Изображение 11" descr="Untitled-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00808"/>
            <a:ext cx="2232248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97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dysbiosis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4851"/>
            <a:ext cx="9144000" cy="518647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64" y="202630"/>
            <a:ext cx="8229600" cy="850106"/>
          </a:xfrm>
        </p:spPr>
        <p:txBody>
          <a:bodyPr/>
          <a:lstStyle/>
          <a:p>
            <a:r>
              <a:rPr lang="ru-RU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Дисбактериоз</a:t>
            </a:r>
            <a:endParaRPr lang="ru-RU" sz="40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95536" y="2060848"/>
            <a:ext cx="2952328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500" dirty="0" smtClean="0">
                <a:solidFill>
                  <a:srgbClr val="01B7CB"/>
                </a:solidFill>
                <a:latin typeface="Arial"/>
                <a:cs typeface="Arial"/>
              </a:rPr>
              <a:t>80-90%</a:t>
            </a:r>
            <a:endParaRPr lang="ru-RU" sz="5500" dirty="0">
              <a:solidFill>
                <a:srgbClr val="01B7CB"/>
              </a:solidFill>
              <a:latin typeface="Arial"/>
              <a:cs typeface="Arial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924944"/>
            <a:ext cx="2952328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НАСЕЛЕНИЯ ПЛАНЕТЫ </a:t>
            </a:r>
          </a:p>
          <a:p>
            <a:pPr algn="l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СТАЛКИВАЮТСЯ </a:t>
            </a:r>
          </a:p>
          <a:p>
            <a:pPr algn="l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С СИМПТОМАМИ </a:t>
            </a:r>
          </a:p>
          <a:p>
            <a:pPr algn="l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ДИСБАКТЕРИОЗА</a:t>
            </a: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397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fastfoo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4851"/>
            <a:ext cx="9144000" cy="518647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7544" y="1988840"/>
            <a:ext cx="3672408" cy="1872208"/>
          </a:xfrm>
          <a:prstGeom prst="rect">
            <a:avLst/>
          </a:prstGeom>
          <a:solidFill>
            <a:srgbClr val="FFFFFF">
              <a:alpha val="89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И его причины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55576" y="2204864"/>
            <a:ext cx="3168352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ХАРАКТЕР ПИТАНИЯ ЗАЧАСТУЮ НЕ ОТВЕЧАЕТ ПОТРЕБНОСТЯМ ОРГАНИЗМА</a:t>
            </a:r>
          </a:p>
        </p:txBody>
      </p:sp>
    </p:spTree>
    <p:extLst>
      <p:ext uri="{BB962C8B-B14F-4D97-AF65-F5344CB8AC3E}">
        <p14:creationId xmlns:p14="http://schemas.microsoft.com/office/powerpoint/2010/main" val="236903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Изображение 35" descr="veggy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6752"/>
            <a:ext cx="9144000" cy="5186477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5004048" y="2276872"/>
            <a:ext cx="3456384" cy="2304256"/>
          </a:xfrm>
          <a:prstGeom prst="rect">
            <a:avLst/>
          </a:prstGeom>
          <a:solidFill>
            <a:srgbClr val="FFFFFF">
              <a:alpha val="86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2276872"/>
            <a:ext cx="3456384" cy="2304256"/>
          </a:xfrm>
          <a:prstGeom prst="rect">
            <a:avLst/>
          </a:prstGeom>
          <a:solidFill>
            <a:srgbClr val="FFFFFF">
              <a:alpha val="86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Интересный факт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187624" y="2844552"/>
            <a:ext cx="1800200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200г</a:t>
            </a:r>
            <a:endParaRPr lang="ru-RU" sz="45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55776" y="3060576"/>
            <a:ext cx="172819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ПИЩЕВЫХ</a:t>
            </a:r>
          </a:p>
          <a:p>
            <a:pPr algn="l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ВОЛОКОН</a:t>
            </a: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187624" y="3564632"/>
            <a:ext cx="122413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50г</a:t>
            </a:r>
            <a:endParaRPr lang="ru-RU" sz="45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2627784" y="3852664"/>
            <a:ext cx="144016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ИНУЛИНА</a:t>
            </a:r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1259632" y="2420888"/>
            <a:ext cx="208823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РАНЬШЕ</a:t>
            </a: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5364088" y="2844552"/>
            <a:ext cx="1800200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500" dirty="0" smtClean="0">
                <a:solidFill>
                  <a:srgbClr val="01B7CB"/>
                </a:solidFill>
                <a:latin typeface="Arial"/>
                <a:cs typeface="Arial"/>
              </a:rPr>
              <a:t>20г</a:t>
            </a:r>
            <a:endParaRPr lang="ru-RU" sz="4500" dirty="0">
              <a:solidFill>
                <a:srgbClr val="01B7CB"/>
              </a:solidFill>
              <a:latin typeface="Arial"/>
              <a:cs typeface="Arial"/>
            </a:endParaRPr>
          </a:p>
        </p:txBody>
      </p:sp>
      <p:sp>
        <p:nvSpPr>
          <p:cNvPr id="30" name="Заголовок 1"/>
          <p:cNvSpPr txBox="1">
            <a:spLocks/>
          </p:cNvSpPr>
          <p:nvPr/>
        </p:nvSpPr>
        <p:spPr>
          <a:xfrm>
            <a:off x="6732240" y="3060576"/>
            <a:ext cx="172819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ПИЩЕВЫХ</a:t>
            </a:r>
          </a:p>
          <a:p>
            <a:pPr algn="l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ВОЛОКОН</a:t>
            </a:r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5364088" y="3564632"/>
            <a:ext cx="122413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500" dirty="0" smtClean="0">
                <a:solidFill>
                  <a:srgbClr val="01B7CB"/>
                </a:solidFill>
                <a:latin typeface="Arial"/>
                <a:cs typeface="Arial"/>
              </a:rPr>
              <a:t>2-4г</a:t>
            </a:r>
            <a:endParaRPr lang="ru-RU" sz="4500" dirty="0">
              <a:solidFill>
                <a:srgbClr val="01B7CB"/>
              </a:solidFill>
              <a:latin typeface="Arial"/>
              <a:cs typeface="Arial"/>
            </a:endParaRP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6804248" y="3852664"/>
            <a:ext cx="144016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ИНУЛИНА</a:t>
            </a:r>
          </a:p>
        </p:txBody>
      </p:sp>
      <p:sp>
        <p:nvSpPr>
          <p:cNvPr id="33" name="Заголовок 1"/>
          <p:cNvSpPr txBox="1">
            <a:spLocks/>
          </p:cNvSpPr>
          <p:nvPr/>
        </p:nvSpPr>
        <p:spPr>
          <a:xfrm>
            <a:off x="5436096" y="2420888"/>
            <a:ext cx="208823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СЕЙЧАС</a:t>
            </a:r>
          </a:p>
        </p:txBody>
      </p:sp>
    </p:spTree>
    <p:extLst>
      <p:ext uri="{BB962C8B-B14F-4D97-AF65-F5344CB8AC3E}">
        <p14:creationId xmlns:p14="http://schemas.microsoft.com/office/powerpoint/2010/main" val="310508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Graphics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860120"/>
            <a:ext cx="7272808" cy="36789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9180512" cy="648072"/>
          </a:xfrm>
        </p:spPr>
        <p:txBody>
          <a:bodyPr>
            <a:noAutofit/>
          </a:bodyPr>
          <a:lstStyle/>
          <a:p>
            <a:r>
              <a:rPr lang="ru-RU" sz="3900" dirty="0" smtClean="0">
                <a:solidFill>
                  <a:srgbClr val="7F7F7F"/>
                </a:solidFill>
                <a:latin typeface="Arial"/>
                <a:cs typeface="Arial"/>
              </a:rPr>
              <a:t>Компоненты здоровой микрофлоры</a:t>
            </a:r>
            <a:endParaRPr lang="ru-RU" sz="3900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115616" y="3356992"/>
            <a:ext cx="331236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500" dirty="0" smtClean="0">
                <a:solidFill>
                  <a:srgbClr val="0185B6"/>
                </a:solidFill>
                <a:latin typeface="Arial"/>
                <a:cs typeface="Arial"/>
              </a:rPr>
              <a:t>ПРОБИОТИКИ</a:t>
            </a:r>
            <a:endParaRPr lang="ru-RU" sz="2500" dirty="0">
              <a:solidFill>
                <a:srgbClr val="0185B6"/>
              </a:solidFill>
              <a:latin typeface="Arial"/>
              <a:cs typeface="Arial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788024" y="3356992"/>
            <a:ext cx="3456384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500" dirty="0" smtClean="0">
                <a:solidFill>
                  <a:srgbClr val="0185B6"/>
                </a:solidFill>
                <a:latin typeface="Arial"/>
                <a:cs typeface="Arial"/>
              </a:rPr>
              <a:t>ПРЕБИОТИКИ</a:t>
            </a:r>
            <a:endParaRPr lang="ru-RU" sz="2500" dirty="0">
              <a:solidFill>
                <a:srgbClr val="0185B6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843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67544" y="4289986"/>
            <a:ext cx="3672408" cy="20913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1B7CB"/>
                </a:solidFill>
              </a:rPr>
              <a:t>•</a:t>
            </a:r>
            <a:r>
              <a:rPr lang="en-US" dirty="0" smtClean="0">
                <a:solidFill>
                  <a:srgbClr val="01B7CB"/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метеоризм, вздутие живота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endParaRPr lang="ru-RU" dirty="0" smtClean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1B7CB"/>
                </a:solidFill>
              </a:rPr>
              <a:t>•</a:t>
            </a:r>
            <a:r>
              <a:rPr lang="en-US" dirty="0" smtClean="0">
                <a:solidFill>
                  <a:srgbClr val="01B7CB"/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нерегулярный стул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endParaRPr lang="ru-RU" dirty="0" smtClean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1B7CB"/>
                </a:solidFill>
              </a:rPr>
              <a:t>•</a:t>
            </a:r>
            <a:r>
              <a:rPr lang="en-US" dirty="0" smtClean="0">
                <a:solidFill>
                  <a:srgbClr val="01B7CB"/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хронические заболевания ЖКТ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endParaRPr lang="ru-RU" dirty="0" smtClean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1B7CB"/>
                </a:solidFill>
              </a:rPr>
              <a:t>•</a:t>
            </a:r>
            <a:r>
              <a:rPr lang="en-US" dirty="0" smtClean="0">
                <a:solidFill>
                  <a:srgbClr val="01B7CB"/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пищевое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отравление </a:t>
            </a: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или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кишечная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инфекция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572000" y="4289986"/>
            <a:ext cx="4464496" cy="20913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1B7CB"/>
                </a:solidFill>
              </a:rPr>
              <a:t>•</a:t>
            </a:r>
            <a:r>
              <a:rPr lang="en-US" dirty="0" smtClean="0">
                <a:solidFill>
                  <a:srgbClr val="01B7CB"/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аллергии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,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дерматиты</a:t>
            </a: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1B7CB"/>
                </a:solidFill>
              </a:rPr>
              <a:t>•</a:t>
            </a:r>
            <a:r>
              <a:rPr lang="en-US" dirty="0" smtClean="0">
                <a:solidFill>
                  <a:srgbClr val="01B7CB"/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нарушение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обмена веществ 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1B7CB"/>
                </a:solidFill>
              </a:rPr>
              <a:t>•</a:t>
            </a:r>
            <a:r>
              <a:rPr lang="en-US" dirty="0" smtClean="0">
                <a:solidFill>
                  <a:srgbClr val="01B7CB"/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не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сбалансированный рацион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питания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1B7CB"/>
                </a:solidFill>
              </a:rPr>
              <a:t>•</a:t>
            </a:r>
            <a:r>
              <a:rPr lang="en-US" dirty="0" smtClean="0">
                <a:solidFill>
                  <a:srgbClr val="01B7CB"/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дискомфорт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после применения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      антибиотиков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9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6912768" cy="648072"/>
          </a:xfrm>
        </p:spPr>
        <p:txBody>
          <a:bodyPr>
            <a:noAutofit/>
          </a:bodyPr>
          <a:lstStyle/>
          <a:p>
            <a:r>
              <a:rPr lang="ru-RU" sz="3900" dirty="0" smtClean="0">
                <a:solidFill>
                  <a:srgbClr val="7F7F7F"/>
                </a:solidFill>
                <a:latin typeface="Arial"/>
                <a:cs typeface="Arial"/>
              </a:rPr>
              <a:t>Если у вас</a:t>
            </a:r>
            <a:endParaRPr lang="ru-RU" sz="3900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pic>
        <p:nvPicPr>
          <p:cNvPr id="2" name="Изображение 1" descr="Man-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68760"/>
            <a:ext cx="2820306" cy="2820306"/>
          </a:xfrm>
          <a:prstGeom prst="rect">
            <a:avLst/>
          </a:prstGeom>
        </p:spPr>
      </p:pic>
      <p:pic>
        <p:nvPicPr>
          <p:cNvPr id="4" name="Изображение 3" descr="man-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268760"/>
            <a:ext cx="2808312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444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SUPERFLORA_PPT_cover cop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4" y="-27385"/>
            <a:ext cx="9289034" cy="6952869"/>
          </a:xfrm>
          <a:prstGeom prst="rect">
            <a:avLst/>
          </a:prstGeom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7509520" cy="994122"/>
          </a:xfrm>
        </p:spPr>
        <p:txBody>
          <a:bodyPr>
            <a:noAutofit/>
          </a:bodyPr>
          <a:lstStyle/>
          <a:p>
            <a:r>
              <a:rPr lang="en-US" sz="5000" dirty="0" smtClean="0">
                <a:solidFill>
                  <a:schemeClr val="bg1"/>
                </a:solidFill>
                <a:latin typeface="Arial"/>
                <a:cs typeface="Arial"/>
              </a:rPr>
              <a:t>Super-Flora</a:t>
            </a:r>
            <a:endParaRPr lang="ru-RU" sz="50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979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 descr="Super Flora_100cc_1_43x8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96752"/>
            <a:ext cx="3096344" cy="5237176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4139952" y="1869378"/>
            <a:ext cx="4464496" cy="3863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700" dirty="0" smtClean="0">
                <a:solidFill>
                  <a:srgbClr val="595959"/>
                </a:solidFill>
                <a:latin typeface="Arial"/>
                <a:cs typeface="Arial"/>
              </a:rPr>
              <a:t>Восстанавливает </a:t>
            </a:r>
            <a:r>
              <a:rPr lang="ru-RU" sz="1700" dirty="0">
                <a:solidFill>
                  <a:srgbClr val="595959"/>
                </a:solidFill>
                <a:latin typeface="Arial"/>
                <a:cs typeface="Arial"/>
              </a:rPr>
              <a:t>здоровую микрофлору кишечника </a:t>
            </a:r>
            <a:endParaRPr lang="ru-RU" sz="1700" dirty="0" smtClean="0">
              <a:solidFill>
                <a:srgbClr val="595959"/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endParaRPr lang="ru-RU" sz="1700" dirty="0">
              <a:solidFill>
                <a:srgbClr val="595959"/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-RU" sz="1700" dirty="0" smtClean="0">
                <a:solidFill>
                  <a:srgbClr val="595959"/>
                </a:solidFill>
                <a:latin typeface="Arial"/>
                <a:cs typeface="Arial"/>
              </a:rPr>
              <a:t>Предупреждает </a:t>
            </a:r>
            <a:r>
              <a:rPr lang="ru-RU" sz="1700" dirty="0">
                <a:solidFill>
                  <a:srgbClr val="595959"/>
                </a:solidFill>
                <a:latin typeface="Arial"/>
                <a:cs typeface="Arial"/>
              </a:rPr>
              <a:t>развитие дисбактериоза, метеоризма, тяжести в </a:t>
            </a:r>
            <a:r>
              <a:rPr lang="ru-RU" sz="1700" dirty="0" smtClean="0">
                <a:solidFill>
                  <a:srgbClr val="595959"/>
                </a:solidFill>
                <a:latin typeface="Arial"/>
                <a:cs typeface="Arial"/>
              </a:rPr>
              <a:t>желудке</a:t>
            </a:r>
          </a:p>
          <a:p>
            <a:pPr>
              <a:lnSpc>
                <a:spcPct val="90000"/>
              </a:lnSpc>
            </a:pPr>
            <a:endParaRPr lang="ru-RU" sz="1700" dirty="0">
              <a:solidFill>
                <a:srgbClr val="595959"/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-RU" sz="1700" dirty="0" smtClean="0">
                <a:solidFill>
                  <a:srgbClr val="595959"/>
                </a:solidFill>
                <a:latin typeface="Arial"/>
                <a:cs typeface="Arial"/>
              </a:rPr>
              <a:t>Улучшает </a:t>
            </a:r>
            <a:r>
              <a:rPr lang="ru-RU" sz="1700" dirty="0">
                <a:solidFill>
                  <a:srgbClr val="595959"/>
                </a:solidFill>
                <a:latin typeface="Arial"/>
                <a:cs typeface="Arial"/>
              </a:rPr>
              <a:t>обмен веществ и пищеварение </a:t>
            </a:r>
            <a:endParaRPr lang="ru-RU" sz="1700" dirty="0" smtClean="0">
              <a:solidFill>
                <a:srgbClr val="595959"/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endParaRPr lang="ru-RU" sz="1700" dirty="0">
              <a:solidFill>
                <a:srgbClr val="595959"/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-RU" sz="1700" dirty="0" smtClean="0">
                <a:solidFill>
                  <a:srgbClr val="595959"/>
                </a:solidFill>
                <a:latin typeface="Arial"/>
                <a:cs typeface="Arial"/>
              </a:rPr>
              <a:t>Способствует </a:t>
            </a:r>
            <a:r>
              <a:rPr lang="ru-RU" sz="1700" dirty="0">
                <a:solidFill>
                  <a:srgbClr val="595959"/>
                </a:solidFill>
                <a:latin typeface="Arial"/>
                <a:cs typeface="Arial"/>
              </a:rPr>
              <a:t>усвоению полезных </a:t>
            </a:r>
            <a:endParaRPr lang="ru-RU" sz="1700" dirty="0" smtClean="0">
              <a:solidFill>
                <a:srgbClr val="595959"/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-RU" sz="1700" dirty="0" smtClean="0">
                <a:solidFill>
                  <a:srgbClr val="595959"/>
                </a:solidFill>
                <a:latin typeface="Arial"/>
                <a:cs typeface="Arial"/>
              </a:rPr>
              <a:t>и </a:t>
            </a:r>
            <a:r>
              <a:rPr lang="ru-RU" sz="1700" dirty="0">
                <a:solidFill>
                  <a:srgbClr val="595959"/>
                </a:solidFill>
                <a:latin typeface="Arial"/>
                <a:cs typeface="Arial"/>
              </a:rPr>
              <a:t>питательных </a:t>
            </a:r>
            <a:r>
              <a:rPr lang="ru-RU" sz="1700" dirty="0" smtClean="0">
                <a:solidFill>
                  <a:srgbClr val="595959"/>
                </a:solidFill>
                <a:latin typeface="Arial"/>
                <a:cs typeface="Arial"/>
              </a:rPr>
              <a:t>веществ</a:t>
            </a:r>
          </a:p>
          <a:p>
            <a:pPr>
              <a:lnSpc>
                <a:spcPct val="90000"/>
              </a:lnSpc>
            </a:pPr>
            <a:endParaRPr lang="ru-RU" sz="1700" dirty="0">
              <a:solidFill>
                <a:srgbClr val="595959"/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-RU" sz="1700" dirty="0" smtClean="0">
                <a:solidFill>
                  <a:srgbClr val="595959"/>
                </a:solidFill>
                <a:latin typeface="Arial"/>
                <a:cs typeface="Arial"/>
              </a:rPr>
              <a:t>Способствует </a:t>
            </a:r>
            <a:r>
              <a:rPr lang="ru-RU" sz="1700" dirty="0">
                <a:solidFill>
                  <a:srgbClr val="595959"/>
                </a:solidFill>
                <a:latin typeface="Arial"/>
                <a:cs typeface="Arial"/>
              </a:rPr>
              <a:t>росту собственной здоровой микрофлоры кишечника </a:t>
            </a:r>
            <a:endParaRPr lang="ru-RU" sz="1700" dirty="0" smtClean="0">
              <a:solidFill>
                <a:srgbClr val="595959"/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endParaRPr lang="ru-RU" sz="1700" dirty="0">
              <a:solidFill>
                <a:srgbClr val="595959"/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-RU" sz="1700" dirty="0" smtClean="0">
                <a:solidFill>
                  <a:srgbClr val="595959"/>
                </a:solidFill>
                <a:latin typeface="Arial"/>
                <a:cs typeface="Arial"/>
              </a:rPr>
              <a:t>Полезен </a:t>
            </a:r>
            <a:r>
              <a:rPr lang="ru-RU" sz="1700" dirty="0">
                <a:solidFill>
                  <a:srgbClr val="595959"/>
                </a:solidFill>
                <a:latin typeface="Arial"/>
                <a:cs typeface="Arial"/>
              </a:rPr>
              <a:t>при пищевых отравлениях или аллергии, кишечных инфекциях </a:t>
            </a: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920" y="1941386"/>
            <a:ext cx="216024" cy="216024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920" y="2661466"/>
            <a:ext cx="216024" cy="216024"/>
          </a:xfrm>
          <a:prstGeom prst="rect">
            <a:avLst/>
          </a:prstGeom>
        </p:spPr>
      </p:pic>
      <p:pic>
        <p:nvPicPr>
          <p:cNvPr id="29" name="Изображение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920" y="3309538"/>
            <a:ext cx="216024" cy="216024"/>
          </a:xfrm>
          <a:prstGeom prst="rect">
            <a:avLst/>
          </a:prstGeom>
        </p:spPr>
      </p:pic>
      <p:pic>
        <p:nvPicPr>
          <p:cNvPr id="30" name="Изображение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920" y="3741586"/>
            <a:ext cx="216024" cy="216024"/>
          </a:xfrm>
          <a:prstGeom prst="rect">
            <a:avLst/>
          </a:prstGeom>
        </p:spPr>
      </p:pic>
      <p:pic>
        <p:nvPicPr>
          <p:cNvPr id="32" name="Изображение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920" y="4504482"/>
            <a:ext cx="216024" cy="216024"/>
          </a:xfrm>
          <a:prstGeom prst="rect">
            <a:avLst/>
          </a:prstGeom>
        </p:spPr>
      </p:pic>
      <p:pic>
        <p:nvPicPr>
          <p:cNvPr id="33" name="Изображение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920" y="5253754"/>
            <a:ext cx="216024" cy="216024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Полезно и своевременно</a:t>
            </a:r>
            <a:endParaRPr lang="ru-RU" sz="40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221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727</Words>
  <Application>Microsoft Office PowerPoint</Application>
  <PresentationFormat>Экран (4:3)</PresentationFormat>
  <Paragraphs>171</Paragraphs>
  <Slides>11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Презентация PowerPoint</vt:lpstr>
      <vt:lpstr>Вам это знакомо?</vt:lpstr>
      <vt:lpstr>Дисбактериоз</vt:lpstr>
      <vt:lpstr>И его причины</vt:lpstr>
      <vt:lpstr>Интересный факт</vt:lpstr>
      <vt:lpstr>Компоненты здоровой микрофлоры</vt:lpstr>
      <vt:lpstr>Если у вас</vt:lpstr>
      <vt:lpstr>Super-Flora</vt:lpstr>
      <vt:lpstr>Полезно и своевременно</vt:lpstr>
      <vt:lpstr>Клубное преимущество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Супер-Флора  Super Flora</dc:title>
  <dc:creator>Ольга Костина</dc:creator>
  <cp:lastModifiedBy>Костина Ольга</cp:lastModifiedBy>
  <cp:revision>63</cp:revision>
  <dcterms:created xsi:type="dcterms:W3CDTF">2016-03-21T08:32:59Z</dcterms:created>
  <dcterms:modified xsi:type="dcterms:W3CDTF">2018-12-27T12:50:11Z</dcterms:modified>
</cp:coreProperties>
</file>