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9144000" cy="51435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jp1nLH+sA/OvpRXduqUKoD0cpR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p10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11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1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13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3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4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1" name="Google Shape;241;p15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5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" name="Google Shape;260;p16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6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5" name="Google Shape;275;p17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7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1" name="Google Shape;301;p18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8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Google Shape;314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Google Shape;324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1" name="Google Shape;331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Google Shape;104;p6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6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7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8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9:notes"/>
          <p:cNvSpPr txBox="1"/>
          <p:nvPr>
            <p:ph idx="1"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sz="1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9:notes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311708" y="744573"/>
            <a:ext cx="8520601" cy="2052604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311698" y="2834125"/>
            <a:ext cx="8520604" cy="7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Arial"/>
              <a:buNone/>
              <a:defRPr sz="2800"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" name="Google Shape;12;p23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_NUMBER">
  <p:cSld name="BIG_NUMB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2"/>
          <p:cNvSpPr txBox="1"/>
          <p:nvPr>
            <p:ph hasCustomPrompt="1" type="title"/>
          </p:nvPr>
        </p:nvSpPr>
        <p:spPr>
          <a:xfrm>
            <a:off x="311698" y="1106125"/>
            <a:ext cx="8520604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4" name="Google Shape;44;p32"/>
          <p:cNvSpPr txBox="1"/>
          <p:nvPr>
            <p:ph idx="1" type="body"/>
          </p:nvPr>
        </p:nvSpPr>
        <p:spPr>
          <a:xfrm>
            <a:off x="311698" y="3152225"/>
            <a:ext cx="8520604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42900" lvl="0" marL="4572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5" name="Google Shape;45;p32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3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5"/>
          <p:cNvSpPr txBox="1"/>
          <p:nvPr>
            <p:ph type="title"/>
          </p:nvPr>
        </p:nvSpPr>
        <p:spPr>
          <a:xfrm>
            <a:off x="311698" y="445025"/>
            <a:ext cx="8520604" cy="5727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" type="body"/>
          </p:nvPr>
        </p:nvSpPr>
        <p:spPr>
          <a:xfrm>
            <a:off x="311698" y="1152475"/>
            <a:ext cx="8520604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42900" lvl="0" marL="457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7" name="Google Shape;17;p25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6"/>
          <p:cNvSpPr txBox="1"/>
          <p:nvPr>
            <p:ph type="title"/>
          </p:nvPr>
        </p:nvSpPr>
        <p:spPr>
          <a:xfrm>
            <a:off x="311698" y="445025"/>
            <a:ext cx="8520604" cy="5727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" type="body"/>
          </p:nvPr>
        </p:nvSpPr>
        <p:spPr>
          <a:xfrm>
            <a:off x="311698" y="1152475"/>
            <a:ext cx="3999904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17500" lvl="0" marL="457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2" type="body"/>
          </p:nvPr>
        </p:nvSpPr>
        <p:spPr>
          <a:xfrm>
            <a:off x="4832396" y="1152475"/>
            <a:ext cx="3999906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42900" lvl="0" marL="457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311698" y="445025"/>
            <a:ext cx="8520604" cy="5727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_COLUMN_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/>
          <p:nvPr>
            <p:ph type="title"/>
          </p:nvPr>
        </p:nvSpPr>
        <p:spPr>
          <a:xfrm>
            <a:off x="311698" y="555600"/>
            <a:ext cx="2808004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311698" y="1389598"/>
            <a:ext cx="2808004" cy="31794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04800" lvl="0" marL="457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POINT">
  <p:cSld name="MAIN_POI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9"/>
          <p:cNvSpPr txBox="1"/>
          <p:nvPr>
            <p:ph type="title"/>
          </p:nvPr>
        </p:nvSpPr>
        <p:spPr>
          <a:xfrm>
            <a:off x="490250" y="450148"/>
            <a:ext cx="6367801" cy="4090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29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/>
          <p:nvPr/>
        </p:nvSpPr>
        <p:spPr>
          <a:xfrm>
            <a:off x="4572000" y="-128"/>
            <a:ext cx="4572000" cy="514350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30"/>
          <p:cNvSpPr txBox="1"/>
          <p:nvPr>
            <p:ph type="title"/>
          </p:nvPr>
        </p:nvSpPr>
        <p:spPr>
          <a:xfrm>
            <a:off x="265500" y="1233175"/>
            <a:ext cx="4045199" cy="1482301"/>
          </a:xfrm>
          <a:prstGeom prst="rect">
            <a:avLst/>
          </a:prstGeom>
          <a:noFill/>
          <a:ln>
            <a:noFill/>
          </a:ln>
        </p:spPr>
        <p:txBody>
          <a:bodyPr anchorCtr="0" anchor="b" bIns="91400" lIns="91400" spcFirstLastPara="1" rIns="91400" wrap="square" tIns="914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" type="body"/>
          </p:nvPr>
        </p:nvSpPr>
        <p:spPr>
          <a:xfrm>
            <a:off x="265500" y="2803075"/>
            <a:ext cx="4045199" cy="12351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Arial"/>
              <a:buNone/>
              <a:defRPr sz="2100"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7" name="Google Shape;37;p30"/>
          <p:cNvSpPr txBox="1"/>
          <p:nvPr>
            <p:ph idx="2" type="body"/>
          </p:nvPr>
        </p:nvSpPr>
        <p:spPr>
          <a:xfrm>
            <a:off x="4939500" y="724070"/>
            <a:ext cx="3837000" cy="3695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-342900" lvl="0" marL="457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" name="Google Shape;38;p30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_ONLY">
  <p:cSld name="CAPTION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 txBox="1"/>
          <p:nvPr>
            <p:ph idx="1" type="body"/>
          </p:nvPr>
        </p:nvSpPr>
        <p:spPr>
          <a:xfrm>
            <a:off x="311698" y="4230575"/>
            <a:ext cx="5998804" cy="605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None/>
              <a:defRPr/>
            </a:lvl1pPr>
          </a:lstStyle>
          <a:p/>
        </p:txBody>
      </p:sp>
      <p:sp>
        <p:nvSpPr>
          <p:cNvPr id="41" name="Google Shape;41;p31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311698" y="445025"/>
            <a:ext cx="8520604" cy="5727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311698" y="1152475"/>
            <a:ext cx="8520604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42900" lvl="0" marL="4572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2" type="sldNum"/>
          </p:nvPr>
        </p:nvSpPr>
        <p:spPr>
          <a:xfrm>
            <a:off x="8704967" y="4705096"/>
            <a:ext cx="316193" cy="309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Relationship Id="rId4" Type="http://schemas.openxmlformats.org/officeDocument/2006/relationships/image" Target="../media/image1.png"/><Relationship Id="rId5" Type="http://schemas.openxmlformats.org/officeDocument/2006/relationships/image" Target="../media/image25.png"/><Relationship Id="rId6" Type="http://schemas.openxmlformats.org/officeDocument/2006/relationships/image" Target="../media/image21.png"/><Relationship Id="rId7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39.png"/><Relationship Id="rId5" Type="http://schemas.openxmlformats.org/officeDocument/2006/relationships/image" Target="../media/image35.png"/><Relationship Id="rId6" Type="http://schemas.openxmlformats.org/officeDocument/2006/relationships/image" Target="../media/image40.png"/><Relationship Id="rId7" Type="http://schemas.openxmlformats.org/officeDocument/2006/relationships/image" Target="../media/image29.pn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jp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jpg"/><Relationship Id="rId4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jpg"/><Relationship Id="rId4" Type="http://schemas.openxmlformats.org/officeDocument/2006/relationships/image" Target="../media/image25.png"/><Relationship Id="rId5" Type="http://schemas.openxmlformats.org/officeDocument/2006/relationships/image" Target="../media/image21.png"/><Relationship Id="rId6" Type="http://schemas.openxmlformats.org/officeDocument/2006/relationships/image" Target="../media/image9.png"/><Relationship Id="rId7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jpg"/><Relationship Id="rId4" Type="http://schemas.openxmlformats.org/officeDocument/2006/relationships/image" Target="../media/image1.png"/><Relationship Id="rId5" Type="http://schemas.openxmlformats.org/officeDocument/2006/relationships/image" Target="../media/image25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Relationship Id="rId7" Type="http://schemas.openxmlformats.org/officeDocument/2006/relationships/image" Target="../media/image28.png"/><Relationship Id="rId8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25.png"/><Relationship Id="rId6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27.jpg"/><Relationship Id="rId5" Type="http://schemas.openxmlformats.org/officeDocument/2006/relationships/image" Target="../media/image13.jpg"/><Relationship Id="rId6" Type="http://schemas.openxmlformats.org/officeDocument/2006/relationships/image" Target="../media/image26.jpg"/><Relationship Id="rId7" Type="http://schemas.openxmlformats.org/officeDocument/2006/relationships/image" Target="../media/image22.jp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F0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"/>
          <p:cNvSpPr/>
          <p:nvPr/>
        </p:nvSpPr>
        <p:spPr>
          <a:xfrm>
            <a:off x="580799" y="2211700"/>
            <a:ext cx="52848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 Plus</a:t>
            </a:r>
            <a:endParaRPr b="0" i="0" sz="4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"/>
          <p:cNvSpPr txBox="1"/>
          <p:nvPr/>
        </p:nvSpPr>
        <p:spPr>
          <a:xfrm>
            <a:off x="611547" y="2827850"/>
            <a:ext cx="444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Desata el poder de las profundidades marinas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591" y="495188"/>
            <a:ext cx="1046349" cy="1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3088635" y="476504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71474"/>
            <a:ext cx="9144000" cy="551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0"/>
          <p:cNvSpPr/>
          <p:nvPr/>
        </p:nvSpPr>
        <p:spPr>
          <a:xfrm>
            <a:off x="407194" y="259556"/>
            <a:ext cx="4380859" cy="9001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 Plus </a:t>
            </a:r>
            <a:r>
              <a:rPr lang="ru-RU" sz="2700">
                <a:solidFill>
                  <a:srgbClr val="3F3F3F"/>
                </a:solidFill>
              </a:rPr>
              <a:t>e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ru-RU" sz="2700">
                <a:solidFill>
                  <a:srgbClr val="3F3F3F"/>
                </a:solidFill>
              </a:rPr>
              <a:t>i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deal </a:t>
            </a:r>
            <a:r>
              <a:rPr lang="ru-RU" sz="2700">
                <a:solidFill>
                  <a:srgbClr val="3F3F3F"/>
                </a:solidFill>
              </a:rPr>
              <a:t>para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0"/>
          <p:cNvSpPr txBox="1"/>
          <p:nvPr/>
        </p:nvSpPr>
        <p:spPr>
          <a:xfrm>
            <a:off x="407194" y="1464469"/>
            <a:ext cx="4550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FAB303"/>
                </a:solidFill>
              </a:rPr>
              <a:t>Favorecer el funcionamiento del sistema inmunológico</a:t>
            </a:r>
            <a:br>
              <a:rPr b="0" i="0" lang="ru-RU" sz="14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en personas que enfrentan situaciones de estrés, cambios asociados con la vejez o cambios estacionales que puedan afectar las defensas naturales del organismo.</a:t>
            </a:r>
            <a:b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FAB303"/>
                </a:solidFill>
              </a:rPr>
              <a:t>Cuidar de la salud cardiovascular</a:t>
            </a:r>
            <a:br>
              <a:rPr b="0" i="0" lang="ru-RU" sz="14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pues factores externos y elecciones de estilo de vida influyen sobre el desarrollo de enfermedades cardiovasculares.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1259835" y="43891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183" name="Google Shape;18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24891" y="7488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1"/>
          <p:cNvSpPr/>
          <p:nvPr/>
        </p:nvSpPr>
        <p:spPr>
          <a:xfrm>
            <a:off x="576350" y="1695075"/>
            <a:ext cx="38262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27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Benefi</a:t>
            </a:r>
            <a:r>
              <a:rPr lang="ru-RU" sz="2700">
                <a:solidFill>
                  <a:srgbClr val="262626"/>
                </a:solidFill>
              </a:rPr>
              <a:t>cios</a:t>
            </a:r>
            <a:r>
              <a:rPr b="0" i="0" lang="ru-RU" sz="27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00">
                <a:solidFill>
                  <a:srgbClr val="262626"/>
                </a:solidFill>
              </a:rPr>
              <a:t>de </a:t>
            </a:r>
            <a:r>
              <a:rPr b="0" i="0" lang="ru-RU" sz="27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Shark Liver Oil Plus: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1"/>
          <p:cNvSpPr txBox="1"/>
          <p:nvPr/>
        </p:nvSpPr>
        <p:spPr>
          <a:xfrm>
            <a:off x="1080409" y="2626990"/>
            <a:ext cx="37797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Brinda un robusto apoyo al sistema inmunológico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Favorece la recuperación del organismo de diversas enfermedades y episodios de estrés.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Protege las células del estrés oxidativo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>
                <a:solidFill>
                  <a:srgbClr val="262626"/>
                </a:solidFill>
              </a:rPr>
              <a:t>manteniendo un estado general de bienestar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353" y="3856806"/>
            <a:ext cx="422176" cy="42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5967" y="2649447"/>
            <a:ext cx="362948" cy="36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6353" y="3236876"/>
            <a:ext cx="326218" cy="32621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1"/>
          <p:cNvSpPr txBox="1"/>
          <p:nvPr/>
        </p:nvSpPr>
        <p:spPr>
          <a:xfrm>
            <a:off x="3088635" y="46177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196" name="Google Shape;19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96666" y="48393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2"/>
          <p:cNvSpPr/>
          <p:nvPr/>
        </p:nvSpPr>
        <p:spPr>
          <a:xfrm>
            <a:off x="611549" y="1537674"/>
            <a:ext cx="35634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 Plus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2"/>
          <p:cNvSpPr txBox="1"/>
          <p:nvPr/>
        </p:nvSpPr>
        <p:spPr>
          <a:xfrm>
            <a:off x="611550" y="2094900"/>
            <a:ext cx="38871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Desata el poder de las profundidades marinas</a:t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Aceite de hígado de tiburón - enriquecido con escualeno y vitamina E para potenciar sus efectos benéficos sobre la salud. 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2"/>
          <p:cNvSpPr txBox="1"/>
          <p:nvPr/>
        </p:nvSpPr>
        <p:spPr>
          <a:xfrm>
            <a:off x="3088635" y="47701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05" name="Google Shape;20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3516" y="48393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3" y="90"/>
            <a:ext cx="9148296" cy="51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3"/>
          <p:cNvSpPr/>
          <p:nvPr/>
        </p:nvSpPr>
        <p:spPr>
          <a:xfrm>
            <a:off x="591725" y="208739"/>
            <a:ext cx="79605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903">
                <a:solidFill>
                  <a:srgbClr val="3F3F3F"/>
                </a:solidFill>
              </a:rPr>
              <a:t>Shark Liver Oil Plus</a:t>
            </a:r>
            <a:br>
              <a:rPr lang="ru-RU" sz="2903">
                <a:solidFill>
                  <a:srgbClr val="3F3F3F"/>
                </a:solidFill>
              </a:rPr>
            </a:br>
            <a:r>
              <a:rPr lang="ru-RU" sz="2903">
                <a:solidFill>
                  <a:srgbClr val="3F3F3F"/>
                </a:solidFill>
              </a:rPr>
              <a:t>Contenido de ingredientes activos</a:t>
            </a:r>
            <a:endParaRPr b="0" i="0" sz="2903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903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903"/>
              <a:buFont typeface="Arial"/>
              <a:buNone/>
            </a:pPr>
            <a:r>
              <a:t/>
            </a:r>
            <a:endParaRPr b="0" i="0" sz="2903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3"/>
          <p:cNvSpPr txBox="1"/>
          <p:nvPr/>
        </p:nvSpPr>
        <p:spPr>
          <a:xfrm>
            <a:off x="6889403" y="1917201"/>
            <a:ext cx="15711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3F3F3F"/>
                </a:solidFill>
              </a:rPr>
              <a:t>Libre de OMG 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3"/>
          <p:cNvSpPr txBox="1"/>
          <p:nvPr/>
        </p:nvSpPr>
        <p:spPr>
          <a:xfrm>
            <a:off x="6889403" y="2377423"/>
            <a:ext cx="15669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3F3F3F"/>
                </a:solidFill>
              </a:rPr>
              <a:t>Libre de gluten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3"/>
          <p:cNvSpPr txBox="1"/>
          <p:nvPr/>
        </p:nvSpPr>
        <p:spPr>
          <a:xfrm>
            <a:off x="6889403" y="3438931"/>
            <a:ext cx="15711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3F3F3F"/>
                </a:solidFill>
              </a:rPr>
              <a:t>Apto para pescetarianos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3"/>
          <p:cNvSpPr txBox="1"/>
          <p:nvPr/>
        </p:nvSpPr>
        <p:spPr>
          <a:xfrm>
            <a:off x="591736" y="2102252"/>
            <a:ext cx="2214300" cy="10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rgbClr val="C29D01"/>
              </a:buClr>
              <a:buSzPts val="1089"/>
              <a:buFont typeface="Arial"/>
              <a:buNone/>
            </a:pPr>
            <a:r>
              <a:rPr b="0" i="0" lang="ru-RU" sz="1089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320 mg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3F3F3F"/>
                </a:solidFill>
              </a:rPr>
              <a:t>incluyendo ácido </a:t>
            </a:r>
            <a:r>
              <a:rPr b="0" i="0" lang="ru-RU" sz="1089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docosahexaenoico</a:t>
            </a:r>
            <a:r>
              <a:rPr lang="ru-RU" sz="1089">
                <a:solidFill>
                  <a:srgbClr val="3F3F3F"/>
                </a:solidFill>
              </a:rPr>
              <a:t> </a:t>
            </a:r>
            <a:r>
              <a:rPr b="0" i="0" lang="ru-RU" sz="1089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(DHA)  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C29D01"/>
                </a:solidFill>
              </a:rPr>
              <a:t>al menos </a:t>
            </a:r>
            <a:r>
              <a:rPr b="0" i="0" lang="ru-RU" sz="1089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165 mg</a:t>
            </a:r>
            <a:endParaRPr b="0" i="0" sz="1089" u="none" cap="none" strike="noStrike">
              <a:solidFill>
                <a:srgbClr val="C29D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rgbClr val="C29D01"/>
              </a:buClr>
              <a:buSzPts val="1089"/>
              <a:buFont typeface="Arial"/>
              <a:buNone/>
            </a:pPr>
            <a:r>
              <a:t/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3"/>
          <p:cNvSpPr txBox="1"/>
          <p:nvPr/>
        </p:nvSpPr>
        <p:spPr>
          <a:xfrm>
            <a:off x="1234931" y="3726830"/>
            <a:ext cx="1571100" cy="172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rgbClr val="C29D01"/>
              </a:buClr>
              <a:buSzPts val="1089"/>
              <a:buFont typeface="Arial"/>
              <a:buNone/>
            </a:pPr>
            <a:r>
              <a:rPr b="0" i="0" lang="ru-RU" sz="1089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3.35 mg</a:t>
            </a:r>
            <a:endParaRPr b="0" i="0" sz="1089" u="none" cap="none" strike="noStrike">
              <a:solidFill>
                <a:srgbClr val="C29D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4208" y="3405115"/>
            <a:ext cx="344875" cy="34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44208" y="1817956"/>
            <a:ext cx="287038" cy="287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44208" y="2273090"/>
            <a:ext cx="279171" cy="27917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3"/>
          <p:cNvSpPr/>
          <p:nvPr/>
        </p:nvSpPr>
        <p:spPr>
          <a:xfrm>
            <a:off x="933910" y="4392536"/>
            <a:ext cx="7276181" cy="195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70">
                <a:solidFill>
                  <a:srgbClr val="262626"/>
                </a:solidFill>
              </a:rPr>
              <a:t>en una cápsula</a:t>
            </a:r>
            <a:endParaRPr b="0" i="0" sz="127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7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70"/>
              <a:buFont typeface="Arial"/>
              <a:buNone/>
            </a:pPr>
            <a:r>
              <a:t/>
            </a:r>
            <a:endParaRPr b="0" i="0" sz="127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3"/>
          <p:cNvSpPr txBox="1"/>
          <p:nvPr/>
        </p:nvSpPr>
        <p:spPr>
          <a:xfrm>
            <a:off x="229325" y="1458500"/>
            <a:ext cx="2686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>
                <a:solidFill>
                  <a:srgbClr val="3F3F3F"/>
                </a:solidFill>
              </a:rPr>
              <a:t>Aceite de hígado de tiburón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3"/>
          <p:cNvSpPr txBox="1"/>
          <p:nvPr/>
        </p:nvSpPr>
        <p:spPr>
          <a:xfrm>
            <a:off x="1506933" y="3360901"/>
            <a:ext cx="139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Vitamina E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3"/>
          <p:cNvSpPr txBox="1"/>
          <p:nvPr/>
        </p:nvSpPr>
        <p:spPr>
          <a:xfrm>
            <a:off x="1251217" y="3212146"/>
            <a:ext cx="1571100" cy="1726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rgbClr val="C29D01"/>
              </a:buClr>
              <a:buSzPts val="1089"/>
              <a:buFont typeface="Arial"/>
              <a:buNone/>
            </a:pPr>
            <a:r>
              <a:rPr b="0" i="0" lang="ru-RU" sz="1089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275 mg</a:t>
            </a:r>
            <a:endParaRPr b="0" i="0" sz="1089" u="none" cap="none" strike="noStrike">
              <a:solidFill>
                <a:srgbClr val="C29D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3"/>
          <p:cNvSpPr txBox="1"/>
          <p:nvPr/>
        </p:nvSpPr>
        <p:spPr>
          <a:xfrm>
            <a:off x="1523219" y="2846217"/>
            <a:ext cx="139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>
                <a:solidFill>
                  <a:srgbClr val="3F3F3F"/>
                </a:solidFill>
              </a:rPr>
              <a:t>Escualeno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3"/>
          <p:cNvSpPr txBox="1"/>
          <p:nvPr/>
        </p:nvSpPr>
        <p:spPr>
          <a:xfrm>
            <a:off x="6889403" y="2837645"/>
            <a:ext cx="15711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84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89">
                <a:solidFill>
                  <a:srgbClr val="3F3F3F"/>
                </a:solidFill>
              </a:rPr>
              <a:t>Cápsulas de gelatina de pescado</a:t>
            </a:r>
            <a:endParaRPr b="0" i="0" sz="1089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44208" y="2850148"/>
            <a:ext cx="287038" cy="28703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3"/>
          <p:cNvSpPr txBox="1"/>
          <p:nvPr/>
        </p:nvSpPr>
        <p:spPr>
          <a:xfrm>
            <a:off x="3393435" y="47701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29" name="Google Shape;229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50466" y="48393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3387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4"/>
          <p:cNvSpPr txBox="1"/>
          <p:nvPr/>
        </p:nvSpPr>
        <p:spPr>
          <a:xfrm>
            <a:off x="576350" y="2721000"/>
            <a:ext cx="37554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Shark Liver Oil Plus </a:t>
            </a:r>
            <a:r>
              <a:rPr lang="ru-RU">
                <a:solidFill>
                  <a:srgbClr val="262626"/>
                </a:solidFill>
              </a:rPr>
              <a:t>ahora incluye </a:t>
            </a:r>
            <a:r>
              <a:rPr b="1" lang="ru-RU">
                <a:solidFill>
                  <a:srgbClr val="262626"/>
                </a:solidFill>
              </a:rPr>
              <a:t>escualeno adicional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>
                <a:solidFill>
                  <a:srgbClr val="262626"/>
                </a:solidFill>
              </a:rPr>
              <a:t>amplificando las propiedades antioxidantes del producto.</a:t>
            </a:r>
            <a:b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Este refuerzo ofrece una mayor protección contra los radicales libres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>
                <a:solidFill>
                  <a:srgbClr val="262626"/>
                </a:solidFill>
              </a:rPr>
              <a:t>y acelera los procesos de desintoxicación del organismo. 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3088635" y="47701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38" name="Google Shape;23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8166" y="9706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5"/>
          <p:cNvSpPr/>
          <p:nvPr/>
        </p:nvSpPr>
        <p:spPr>
          <a:xfrm>
            <a:off x="576350" y="631600"/>
            <a:ext cx="79704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Efectos clínicamente </a:t>
            </a:r>
            <a:r>
              <a:rPr lang="ru-RU" sz="2700">
                <a:solidFill>
                  <a:srgbClr val="3F3F3F"/>
                </a:solidFill>
              </a:rPr>
              <a:t>comprobados</a:t>
            </a:r>
            <a:r>
              <a:rPr lang="ru-RU" sz="2700">
                <a:solidFill>
                  <a:srgbClr val="3F3F3F"/>
                </a:solidFill>
              </a:rPr>
              <a:t> del uso de aceite de hígado de tiburón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5"/>
          <p:cNvSpPr txBox="1"/>
          <p:nvPr/>
        </p:nvSpPr>
        <p:spPr>
          <a:xfrm>
            <a:off x="576350" y="1565375"/>
            <a:ext cx="8273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En un estudio </a:t>
            </a:r>
            <a:r>
              <a:rPr lang="ru-RU">
                <a:solidFill>
                  <a:srgbClr val="3F3F3F"/>
                </a:solidFill>
              </a:rPr>
              <a:t>médico</a:t>
            </a:r>
            <a:r>
              <a:rPr lang="ru-RU">
                <a:solidFill>
                  <a:srgbClr val="3F3F3F"/>
                </a:solidFill>
              </a:rPr>
              <a:t> exhaustivo, pacientes con una rigidez arterial ligeramente elevada experimentaron una reducción significativa </a:t>
            </a:r>
            <a:r>
              <a:rPr lang="ru-RU">
                <a:solidFill>
                  <a:srgbClr val="3F3F3F"/>
                </a:solidFill>
              </a:rPr>
              <a:t>en la </a:t>
            </a:r>
            <a:r>
              <a:rPr b="1" lang="ru-RU">
                <a:solidFill>
                  <a:srgbClr val="3F3F3F"/>
                </a:solidFill>
              </a:rPr>
              <a:t>rigidez de las paredes vasculares</a:t>
            </a:r>
            <a:r>
              <a:rPr b="1" lang="ru-RU">
                <a:solidFill>
                  <a:srgbClr val="3F3F3F"/>
                </a:solidFill>
              </a:rPr>
              <a:t> </a:t>
            </a:r>
            <a:r>
              <a:rPr lang="ru-RU">
                <a:solidFill>
                  <a:srgbClr val="3F3F3F"/>
                </a:solidFill>
              </a:rPr>
              <a:t>después de tomar aceite de hígado de tiburón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[10]</a:t>
            </a:r>
            <a:endParaRPr/>
          </a:p>
        </p:txBody>
      </p:sp>
      <p:sp>
        <p:nvSpPr>
          <p:cNvPr id="247" name="Google Shape;247;p15"/>
          <p:cNvSpPr txBox="1"/>
          <p:nvPr/>
        </p:nvSpPr>
        <p:spPr>
          <a:xfrm>
            <a:off x="6404458" y="3283446"/>
            <a:ext cx="1728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ru-RU" sz="900">
                <a:solidFill>
                  <a:srgbClr val="3F3F3F"/>
                </a:solidFill>
              </a:rPr>
              <a:t>úmero de individuos</a:t>
            </a: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 41</a:t>
            </a:r>
            <a:endParaRPr b="0" i="0" sz="9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Participantes: </a:t>
            </a:r>
            <a:r>
              <a:rPr lang="ru-RU" sz="900">
                <a:solidFill>
                  <a:srgbClr val="3F3F3F"/>
                </a:solidFill>
              </a:rPr>
              <a:t>hombres de entre </a:t>
            </a: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lang="ru-RU" sz="900">
                <a:solidFill>
                  <a:srgbClr val="3F3F3F"/>
                </a:solidFill>
              </a:rPr>
              <a:t> y </a:t>
            </a: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69 </a:t>
            </a:r>
            <a:r>
              <a:rPr lang="ru-RU" sz="900">
                <a:solidFill>
                  <a:srgbClr val="3F3F3F"/>
                </a:solidFill>
              </a:rPr>
              <a:t>años </a:t>
            </a:r>
            <a:endParaRPr sz="900"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900">
                <a:solidFill>
                  <a:srgbClr val="3F3F3F"/>
                </a:solidFill>
              </a:rPr>
              <a:t>Curso de administración</a:t>
            </a: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 8 </a:t>
            </a:r>
            <a:r>
              <a:rPr lang="ru-RU" sz="900">
                <a:solidFill>
                  <a:srgbClr val="3F3F3F"/>
                </a:solidFill>
              </a:rPr>
              <a:t>semanas</a:t>
            </a:r>
            <a:r>
              <a:rPr b="0" i="0" lang="ru-RU" sz="9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250 mg </a:t>
            </a:r>
            <a:r>
              <a:rPr lang="ru-RU" sz="900">
                <a:solidFill>
                  <a:srgbClr val="3F3F3F"/>
                </a:solidFill>
              </a:rPr>
              <a:t>diarios</a:t>
            </a:r>
            <a:endParaRPr b="0" i="0" sz="9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5"/>
          <p:cNvSpPr txBox="1"/>
          <p:nvPr/>
        </p:nvSpPr>
        <p:spPr>
          <a:xfrm>
            <a:off x="611560" y="4299942"/>
            <a:ext cx="7848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ru-RU" sz="1100">
                <a:solidFill>
                  <a:srgbClr val="A5A5A5"/>
                </a:solidFill>
              </a:rPr>
              <a:t>Esta condición</a:t>
            </a: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100">
                <a:solidFill>
                  <a:srgbClr val="A5A5A5"/>
                </a:solidFill>
              </a:rPr>
              <a:t>caracterizada por paredes vasculares menos elásticas, puede conducir a problemas cardiovasculares serios</a:t>
            </a: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5"/>
          <p:cNvSpPr txBox="1"/>
          <p:nvPr/>
        </p:nvSpPr>
        <p:spPr>
          <a:xfrm>
            <a:off x="578004" y="2402473"/>
            <a:ext cx="7848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A5A5A5"/>
                </a:solidFill>
              </a:rPr>
              <a:t>Cambios del índice </a:t>
            </a: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CAVI </a:t>
            </a:r>
            <a:r>
              <a:rPr lang="ru-RU" sz="1100">
                <a:solidFill>
                  <a:srgbClr val="A5A5A5"/>
                </a:solidFill>
              </a:rPr>
              <a:t>en el grupo de estudio y el grupo placebo</a:t>
            </a:r>
            <a:endParaRPr b="0" i="0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5"/>
          <p:cNvSpPr txBox="1"/>
          <p:nvPr/>
        </p:nvSpPr>
        <p:spPr>
          <a:xfrm>
            <a:off x="683540" y="2836189"/>
            <a:ext cx="866291" cy="276999"/>
          </a:xfrm>
          <a:prstGeom prst="rect">
            <a:avLst/>
          </a:prstGeom>
          <a:solidFill>
            <a:srgbClr val="FFB9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Placebo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5"/>
          <p:cNvSpPr txBox="1"/>
          <p:nvPr/>
        </p:nvSpPr>
        <p:spPr>
          <a:xfrm>
            <a:off x="2798652" y="2762275"/>
            <a:ext cx="742200" cy="200100"/>
          </a:xfrm>
          <a:prstGeom prst="rect">
            <a:avLst/>
          </a:prstGeom>
          <a:solidFill>
            <a:srgbClr val="FFB9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/>
              <a:t>semana </a:t>
            </a:r>
            <a:r>
              <a:rPr b="0" i="0" lang="ru-RU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5"/>
          <p:cNvSpPr txBox="1"/>
          <p:nvPr/>
        </p:nvSpPr>
        <p:spPr>
          <a:xfrm>
            <a:off x="5500072" y="2745275"/>
            <a:ext cx="742200" cy="20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/>
              <a:t>Semana </a:t>
            </a:r>
            <a:r>
              <a:rPr b="0" i="0" lang="ru-RU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5"/>
          <p:cNvSpPr txBox="1"/>
          <p:nvPr/>
        </p:nvSpPr>
        <p:spPr>
          <a:xfrm>
            <a:off x="1501600" y="3529750"/>
            <a:ext cx="866400" cy="200100"/>
          </a:xfrm>
          <a:prstGeom prst="rect">
            <a:avLst/>
          </a:prstGeom>
          <a:solidFill>
            <a:srgbClr val="FFB9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/>
              <a:t>semana </a:t>
            </a:r>
            <a:r>
              <a:rPr b="0" i="0" lang="ru-RU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5"/>
          <p:cNvSpPr txBox="1"/>
          <p:nvPr/>
        </p:nvSpPr>
        <p:spPr>
          <a:xfrm>
            <a:off x="5500071" y="3507350"/>
            <a:ext cx="866400" cy="20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/>
              <a:t>Semana </a:t>
            </a:r>
            <a:r>
              <a:rPr b="0" i="0" lang="ru-RU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 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5"/>
          <p:cNvSpPr txBox="1"/>
          <p:nvPr/>
        </p:nvSpPr>
        <p:spPr>
          <a:xfrm>
            <a:off x="683550" y="3491175"/>
            <a:ext cx="1172400" cy="461700"/>
          </a:xfrm>
          <a:prstGeom prst="rect">
            <a:avLst/>
          </a:prstGeom>
          <a:solidFill>
            <a:srgbClr val="FFB9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/>
              <a:t>Aceite de tiburón</a:t>
            </a:r>
            <a:endParaRPr sz="1200"/>
          </a:p>
        </p:txBody>
      </p:sp>
      <p:sp>
        <p:nvSpPr>
          <p:cNvPr id="256" name="Google Shape;256;p15"/>
          <p:cNvSpPr txBox="1"/>
          <p:nvPr/>
        </p:nvSpPr>
        <p:spPr>
          <a:xfrm>
            <a:off x="3088635" y="47701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57" name="Google Shape;25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39691" y="10781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6"/>
          <p:cNvSpPr/>
          <p:nvPr/>
        </p:nvSpPr>
        <p:spPr>
          <a:xfrm>
            <a:off x="578375" y="307750"/>
            <a:ext cx="85125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Efectos clínicamente comprobados del uso de aceite de hígado de tiburón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6"/>
          <p:cNvSpPr txBox="1"/>
          <p:nvPr/>
        </p:nvSpPr>
        <p:spPr>
          <a:xfrm>
            <a:off x="578378" y="1211254"/>
            <a:ext cx="7660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Un ensayo clínico abierto observó un notable aumento de los niveles de anticuerpos entre personas mayores que tomaron </a:t>
            </a:r>
            <a:r>
              <a:rPr b="1" lang="ru-RU">
                <a:solidFill>
                  <a:srgbClr val="3F3F3F"/>
                </a:solidFill>
              </a:rPr>
              <a:t>aceite de hígado de tiburón</a:t>
            </a:r>
            <a:r>
              <a:rPr lang="ru-RU">
                <a:solidFill>
                  <a:srgbClr val="3F3F3F"/>
                </a:solidFill>
              </a:rPr>
              <a:t>, lo que sugiere un efecto de refuerzo inmunitario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.[11]</a:t>
            </a:r>
            <a:endParaRPr/>
          </a:p>
        </p:txBody>
      </p:sp>
      <p:sp>
        <p:nvSpPr>
          <p:cNvPr id="266" name="Google Shape;266;p16"/>
          <p:cNvSpPr txBox="1"/>
          <p:nvPr/>
        </p:nvSpPr>
        <p:spPr>
          <a:xfrm>
            <a:off x="578004" y="2114441"/>
            <a:ext cx="7848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A5A5A5"/>
                </a:solidFill>
              </a:rPr>
              <a:t>Curso de administración</a:t>
            </a: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: 4 </a:t>
            </a:r>
            <a:r>
              <a:rPr lang="ru-RU" sz="1100">
                <a:solidFill>
                  <a:srgbClr val="A5A5A5"/>
                </a:solidFill>
              </a:rPr>
              <a:t>semanas,</a:t>
            </a:r>
            <a:r>
              <a:rPr b="0" i="0" lang="ru-RU" sz="11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1000 mg </a:t>
            </a:r>
            <a:r>
              <a:rPr lang="ru-RU" sz="1100">
                <a:solidFill>
                  <a:srgbClr val="A5A5A5"/>
                </a:solidFill>
              </a:rPr>
              <a:t>diarios</a:t>
            </a:r>
            <a:endParaRPr b="0" i="0" sz="11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484187" y="2571750"/>
            <a:ext cx="7848900" cy="26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/>
              <a:t>Nivel de inmunoglobulina </a:t>
            </a:r>
            <a:r>
              <a:rPr b="0" i="0" lang="ru-R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	                               </a:t>
            </a:r>
            <a:r>
              <a:rPr lang="ru-RU" sz="1100">
                <a:solidFill>
                  <a:schemeClr val="dk1"/>
                </a:solidFill>
              </a:rPr>
              <a:t>Nivel de inmunoglobulina </a:t>
            </a:r>
            <a:r>
              <a:rPr b="0" i="0" lang="ru-R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		        </a:t>
            </a:r>
            <a:r>
              <a:rPr lang="ru-RU" sz="1100">
                <a:solidFill>
                  <a:schemeClr val="dk1"/>
                </a:solidFill>
              </a:rPr>
              <a:t>Nivel de inmunoglobulina </a:t>
            </a:r>
            <a:r>
              <a:rPr b="0" i="0" lang="ru-RU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268" name="Google Shape;268;p16"/>
          <p:cNvSpPr txBox="1"/>
          <p:nvPr/>
        </p:nvSpPr>
        <p:spPr>
          <a:xfrm>
            <a:off x="727700" y="4108325"/>
            <a:ext cx="8053800" cy="18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/>
              <a:t>Antes de la operación  </a:t>
            </a:r>
            <a:r>
              <a:rPr b="0" i="0" lang="ru-RU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r>
              <a:rPr lang="ru-RU" sz="600"/>
              <a:t>Después de la operación</a:t>
            </a:r>
            <a:r>
              <a:rPr b="0" i="0" lang="ru-RU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</a:t>
            </a:r>
            <a:r>
              <a:rPr lang="ru-RU" sz="600"/>
              <a:t>             </a:t>
            </a:r>
            <a:r>
              <a:rPr b="0" i="0" lang="ru-RU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600"/>
              <a:t>Antes de la operación</a:t>
            </a:r>
            <a:r>
              <a:rPr b="0" i="0" lang="ru-RU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r>
              <a:rPr lang="ru-RU" sz="600"/>
              <a:t>Después de la operación</a:t>
            </a:r>
            <a:r>
              <a:rPr b="0" i="0" lang="ru-RU" sz="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            </a:t>
            </a:r>
            <a:r>
              <a:rPr lang="ru-RU" sz="600">
                <a:solidFill>
                  <a:schemeClr val="dk1"/>
                </a:solidFill>
              </a:rPr>
              <a:t>Antes de la operación             Después de la operación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3924450" y="4495775"/>
            <a:ext cx="1306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Aceite de hígado de tiburón</a:t>
            </a:r>
            <a:endParaRPr sz="1200"/>
          </a:p>
        </p:txBody>
      </p:sp>
      <p:sp>
        <p:nvSpPr>
          <p:cNvPr id="270" name="Google Shape;270;p16"/>
          <p:cNvSpPr txBox="1"/>
          <p:nvPr/>
        </p:nvSpPr>
        <p:spPr>
          <a:xfrm>
            <a:off x="5510233" y="4487189"/>
            <a:ext cx="1557900" cy="21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Grupo de control</a:t>
            </a:r>
            <a:endParaRPr sz="800"/>
          </a:p>
        </p:txBody>
      </p:sp>
      <p:sp>
        <p:nvSpPr>
          <p:cNvPr id="271" name="Google Shape;271;p16"/>
          <p:cNvSpPr txBox="1"/>
          <p:nvPr/>
        </p:nvSpPr>
        <p:spPr>
          <a:xfrm>
            <a:off x="6584310" y="4702595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72" name="Google Shape;27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141" y="483446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854" y="-4500"/>
            <a:ext cx="9152000" cy="51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7"/>
          <p:cNvSpPr/>
          <p:nvPr/>
        </p:nvSpPr>
        <p:spPr>
          <a:xfrm>
            <a:off x="576353" y="631597"/>
            <a:ext cx="7559248" cy="747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¿Puedo usar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00">
                <a:solidFill>
                  <a:srgbClr val="3F3F3F"/>
                </a:solidFill>
              </a:rPr>
              <a:t>S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hark </a:t>
            </a:r>
            <a:r>
              <a:rPr lang="ru-RU" sz="2700">
                <a:solidFill>
                  <a:srgbClr val="3F3F3F"/>
                </a:solidFill>
              </a:rPr>
              <a:t>L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iver </a:t>
            </a:r>
            <a:r>
              <a:rPr lang="ru-RU" sz="2700">
                <a:solidFill>
                  <a:srgbClr val="3F3F3F"/>
                </a:solidFill>
              </a:rPr>
              <a:t>O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lang="ru-RU" sz="2700">
                <a:solidFill>
                  <a:srgbClr val="3F3F3F"/>
                </a:solidFill>
              </a:rPr>
              <a:t>como sustituto del aceite de pescado?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7"/>
          <p:cNvSpPr txBox="1"/>
          <p:nvPr/>
        </p:nvSpPr>
        <p:spPr>
          <a:xfrm>
            <a:off x="576353" y="3910866"/>
            <a:ext cx="7956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ru-RU" sz="23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b="1" lang="ru-RU" sz="1100">
                <a:solidFill>
                  <a:srgbClr val="3F3F3F"/>
                </a:solidFill>
              </a:rPr>
              <a:t>. Sin embargo</a:t>
            </a:r>
            <a:r>
              <a:rPr b="1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100">
                <a:solidFill>
                  <a:srgbClr val="3F3F3F"/>
                </a:solidFill>
              </a:rPr>
              <a:t>la combinación de estos productos puede aumentar los beneficios para el organismo.</a:t>
            </a:r>
            <a:endParaRPr b="0" i="0" sz="11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3F3F3F"/>
                </a:solidFill>
              </a:rPr>
              <a:t>El aceite de hígado de tiburón no aporta las mismas cantidades de PUFA </a:t>
            </a:r>
            <a:r>
              <a:rPr b="0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omega-3 </a:t>
            </a:r>
            <a:r>
              <a:rPr lang="ru-RU" sz="1100">
                <a:solidFill>
                  <a:srgbClr val="3F3F3F"/>
                </a:solidFill>
              </a:rPr>
              <a:t>que el aceite de pescado</a:t>
            </a:r>
            <a:r>
              <a:rPr b="0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ru-RU" sz="1100">
                <a:solidFill>
                  <a:srgbClr val="3F3F3F"/>
                </a:solidFill>
              </a:rPr>
              <a:t>No obstante</a:t>
            </a:r>
            <a:r>
              <a:rPr b="0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100">
                <a:solidFill>
                  <a:srgbClr val="3F3F3F"/>
                </a:solidFill>
              </a:rPr>
              <a:t>posee concentraciones más altas de otras sustancias beneficiosas, como el escualeno y los alquilgliceroles.</a:t>
            </a:r>
            <a:endParaRPr b="0" i="0" sz="11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>
            <a:off x="494951" y="1635646"/>
            <a:ext cx="1772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 txBox="1"/>
          <p:nvPr/>
        </p:nvSpPr>
        <p:spPr>
          <a:xfrm>
            <a:off x="494950" y="3219825"/>
            <a:ext cx="222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Aceite de pescado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7"/>
          <p:cNvSpPr txBox="1"/>
          <p:nvPr/>
        </p:nvSpPr>
        <p:spPr>
          <a:xfrm>
            <a:off x="246750" y="2495200"/>
            <a:ext cx="934500" cy="21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alquilgliceroles</a:t>
            </a:r>
            <a:endParaRPr/>
          </a:p>
        </p:txBody>
      </p:sp>
      <p:sp>
        <p:nvSpPr>
          <p:cNvPr id="284" name="Google Shape;284;p17"/>
          <p:cNvSpPr txBox="1"/>
          <p:nvPr/>
        </p:nvSpPr>
        <p:spPr>
          <a:xfrm>
            <a:off x="1055050" y="2484525"/>
            <a:ext cx="652500" cy="21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escualeno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7"/>
          <p:cNvSpPr txBox="1"/>
          <p:nvPr/>
        </p:nvSpPr>
        <p:spPr>
          <a:xfrm>
            <a:off x="1614541" y="2484527"/>
            <a:ext cx="797100" cy="21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escualamina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7"/>
          <p:cNvSpPr txBox="1"/>
          <p:nvPr/>
        </p:nvSpPr>
        <p:spPr>
          <a:xfrm>
            <a:off x="2351803" y="2477166"/>
            <a:ext cx="418800" cy="21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 E 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7"/>
          <p:cNvSpPr txBox="1"/>
          <p:nvPr/>
        </p:nvSpPr>
        <p:spPr>
          <a:xfrm>
            <a:off x="2718407" y="2480631"/>
            <a:ext cx="705693" cy="2154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 B6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7"/>
          <p:cNvSpPr txBox="1"/>
          <p:nvPr/>
        </p:nvSpPr>
        <p:spPr>
          <a:xfrm>
            <a:off x="3268658" y="2469845"/>
            <a:ext cx="705693" cy="2154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Biotina 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7"/>
          <p:cNvSpPr txBox="1"/>
          <p:nvPr/>
        </p:nvSpPr>
        <p:spPr>
          <a:xfrm>
            <a:off x="3830077" y="2477802"/>
            <a:ext cx="561980" cy="2154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 A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7"/>
          <p:cNvSpPr txBox="1"/>
          <p:nvPr/>
        </p:nvSpPr>
        <p:spPr>
          <a:xfrm>
            <a:off x="4371538" y="2484503"/>
            <a:ext cx="506165" cy="2154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 D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7"/>
          <p:cNvSpPr txBox="1"/>
          <p:nvPr/>
        </p:nvSpPr>
        <p:spPr>
          <a:xfrm>
            <a:off x="4831346" y="2409675"/>
            <a:ext cx="65259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PUFA Omega-3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7"/>
          <p:cNvSpPr txBox="1"/>
          <p:nvPr/>
        </p:nvSpPr>
        <p:spPr>
          <a:xfrm>
            <a:off x="5474451" y="2424500"/>
            <a:ext cx="591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ácido araquidónico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7"/>
          <p:cNvSpPr txBox="1"/>
          <p:nvPr/>
        </p:nvSpPr>
        <p:spPr>
          <a:xfrm>
            <a:off x="6147160" y="2449057"/>
            <a:ext cx="5619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ácido linoleico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7"/>
          <p:cNvSpPr txBox="1"/>
          <p:nvPr/>
        </p:nvSpPr>
        <p:spPr>
          <a:xfrm>
            <a:off x="6661914" y="2419000"/>
            <a:ext cx="6525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ácido linolénico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7"/>
          <p:cNvSpPr txBox="1"/>
          <p:nvPr/>
        </p:nvSpPr>
        <p:spPr>
          <a:xfrm>
            <a:off x="7224650" y="2402150"/>
            <a:ext cx="8448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grasas monoinsaturadas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7"/>
          <p:cNvSpPr txBox="1"/>
          <p:nvPr/>
        </p:nvSpPr>
        <p:spPr>
          <a:xfrm>
            <a:off x="8068002" y="2372055"/>
            <a:ext cx="591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/>
              <a:t>grasas insaturadas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7"/>
          <p:cNvSpPr txBox="1"/>
          <p:nvPr/>
        </p:nvSpPr>
        <p:spPr>
          <a:xfrm>
            <a:off x="3088635" y="470916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298" name="Google Shape;29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39716" y="10781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6782" y="192021"/>
            <a:ext cx="7427218" cy="495147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8"/>
          <p:cNvSpPr/>
          <p:nvPr/>
        </p:nvSpPr>
        <p:spPr>
          <a:xfrm>
            <a:off x="576353" y="2211710"/>
            <a:ext cx="3995647" cy="747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 Plus </a:t>
            </a:r>
            <a:r>
              <a:rPr lang="ru-RU" sz="2700">
                <a:solidFill>
                  <a:srgbClr val="3F3F3F"/>
                </a:solidFill>
              </a:rPr>
              <a:t>contribuye a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1038650" y="3262025"/>
            <a:ext cx="3995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Fortalecer el sistema inmunológico</a:t>
            </a:r>
            <a:endParaRPr b="0" i="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Favorecer los procesos naturales de recuperación durante períodos de enfermedad o estrés. </a:t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Mantener niveles saludables de colesterol </a:t>
            </a:r>
            <a:endParaRPr b="0" i="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353" y="3147814"/>
            <a:ext cx="362948" cy="36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6353" y="3723878"/>
            <a:ext cx="326218" cy="326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830" y="4251405"/>
            <a:ext cx="326218" cy="32621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8"/>
          <p:cNvSpPr txBox="1"/>
          <p:nvPr/>
        </p:nvSpPr>
        <p:spPr>
          <a:xfrm>
            <a:off x="3088635" y="468884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311" name="Google Shape;311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71991" y="970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9"/>
          <p:cNvSpPr/>
          <p:nvPr/>
        </p:nvSpPr>
        <p:spPr>
          <a:xfrm>
            <a:off x="576353" y="1779662"/>
            <a:ext cx="3707615" cy="37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00"/>
              <a:buFont typeface="Arial"/>
              <a:buNone/>
            </a:pPr>
            <a:r>
              <a:rPr b="0" i="0" lang="ru-RU" sz="27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Shark Liver Oil Plus</a:t>
            </a:r>
            <a:endParaRPr b="0" i="0" sz="27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9"/>
          <p:cNvSpPr txBox="1"/>
          <p:nvPr/>
        </p:nvSpPr>
        <p:spPr>
          <a:xfrm>
            <a:off x="576348" y="2284875"/>
            <a:ext cx="2378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Puntos de bonificación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Precio de Club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Precio de venta al público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9"/>
          <p:cNvSpPr/>
          <p:nvPr/>
        </p:nvSpPr>
        <p:spPr>
          <a:xfrm>
            <a:off x="611560" y="556106"/>
            <a:ext cx="309671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Código 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2172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9"/>
          <p:cNvSpPr txBox="1"/>
          <p:nvPr/>
        </p:nvSpPr>
        <p:spPr>
          <a:xfrm>
            <a:off x="2754523" y="2284875"/>
            <a:ext cx="215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>
              <a:solidFill>
                <a:srgbClr val="262626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$20.00</a:t>
            </a:r>
            <a:endParaRPr>
              <a:solidFill>
                <a:srgbClr val="262626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$25.00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1216" y="48316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8" y="2381"/>
            <a:ext cx="9143533" cy="514323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/>
          <p:nvPr/>
        </p:nvSpPr>
        <p:spPr>
          <a:xfrm>
            <a:off x="576352" y="3582764"/>
            <a:ext cx="3347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Cuando pensamos en tiburones, nos vienen a la mente imágenes de </a:t>
            </a:r>
            <a:r>
              <a:rPr lang="ru-RU">
                <a:solidFill>
                  <a:srgbClr val="3F3F3F"/>
                </a:solidFill>
              </a:rPr>
              <a:t>predadores</a:t>
            </a:r>
            <a:r>
              <a:rPr lang="ru-RU">
                <a:solidFill>
                  <a:srgbClr val="3F3F3F"/>
                </a:solidFill>
              </a:rPr>
              <a:t> implacables. Sin embargo, rara vez prestamos atención al </a:t>
            </a:r>
            <a:r>
              <a:rPr b="1" lang="ru-RU">
                <a:solidFill>
                  <a:srgbClr val="3F3F3F"/>
                </a:solidFill>
              </a:rPr>
              <a:t>notable sistema inmunológico </a:t>
            </a:r>
            <a:r>
              <a:rPr lang="ru-RU">
                <a:solidFill>
                  <a:srgbClr val="3F3F3F"/>
                </a:solidFill>
              </a:rPr>
              <a:t>que estos animales poseen.</a:t>
            </a:r>
            <a:endParaRPr b="1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467544" y="731480"/>
            <a:ext cx="165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Los tiburones que viven a una profundidad de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576352" y="1187506"/>
            <a:ext cx="303968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AB303"/>
              </a:buClr>
              <a:buSzPts val="4000"/>
              <a:buFont typeface="Ultra"/>
              <a:buNone/>
            </a:pPr>
            <a:r>
              <a:rPr b="0" i="0" lang="ru-RU" sz="40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  <a:t>656 </a:t>
            </a:r>
            <a:r>
              <a:rPr lang="ru-RU" sz="4000">
                <a:solidFill>
                  <a:srgbClr val="FAB303"/>
                </a:solidFill>
              </a:rPr>
              <a:t>pies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AB303"/>
              </a:buClr>
              <a:buSzPts val="4000"/>
              <a:buFont typeface="Ultra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474978" y="1797462"/>
            <a:ext cx="165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gozan de una salud excepcional.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3616" y="7551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"/>
          <p:cNvSpPr/>
          <p:nvPr/>
        </p:nvSpPr>
        <p:spPr>
          <a:xfrm>
            <a:off x="611188" y="555526"/>
            <a:ext cx="2012089" cy="37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Bibliografía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0"/>
          <p:cNvSpPr txBox="1"/>
          <p:nvPr/>
        </p:nvSpPr>
        <p:spPr>
          <a:xfrm>
            <a:off x="539180" y="1131590"/>
            <a:ext cx="7921200" cy="3631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Squalene as a precursor of cholesterol in liver // ResearchGate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https://www.researchgate.net/publication/10481357_Squalene_as_a_precursor_of_cholesterol_in_liver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(DATE OF APPLICATION: 15.01.2024)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Current Insights Into the Biological Action of Squalene // ResearchGate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https://www.researchgate.net/publication/325654280_Current_Insights_Into_the_Biological_Action_of_Squalene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15.01.2024)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Squalene: More than a Step toward Sterols // PubMed URL: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https://pubmed.ncbi.nlm.nih.gov/32748847/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15.01.2024)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 of squalene on tissue defense system in isoproterenol-induced myocardial infarction in rats // PubMed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https://pubmed.ncbi.nlm.nih.gov/15225664/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15.01.2024)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Squalene: A natural triterpene for use in disease management and therapy // PubMed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https://pubmed.ncbi.nlm.nih.gov/19804806/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15.01.2024)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AutoNum type="arabicPeriod"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Biological action and clinical application of shark liver oil // ResearchGate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https://www.researchgate.net/publication/6911715_Biological_action_and_clinical_application_of_shark_liver_oil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15.01.2024)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5891" y="483166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"/>
          <p:cNvSpPr txBox="1"/>
          <p:nvPr/>
        </p:nvSpPr>
        <p:spPr>
          <a:xfrm>
            <a:off x="539180" y="501516"/>
            <a:ext cx="79212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Interdependence of Anti-Inflammatory and Antioxidant Properties of Squalene–Implication for Cardiovascular Health // MDPI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https://www.mdpi.com/2075-1729/11/2/103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15.01.2024)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 An Update on the Therapeutic Role of Alkylglycerols // PubMed URL: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https://www.ncbi.nlm.nih.gov/pmc/articles/PMC2953404/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15.01.2024)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9. Multiple beneficial health effects of natural alkylglycerols from shark liver oil // PubMed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https://pubmed.ncbi.nlm.nih.gov/20714431/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15.01.2024)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10. Vascular effects and safety of supplementation with shark liver oil in middle-aged and elderly males // PubMed Central URL: </a:t>
            </a:r>
            <a:r>
              <a:rPr b="0" i="0" lang="ru-RU" sz="1000" u="none" cap="none" strike="noStrike">
                <a:solidFill>
                  <a:srgbClr val="C29D01"/>
                </a:solidFill>
                <a:latin typeface="Arial"/>
                <a:ea typeface="Arial"/>
                <a:cs typeface="Arial"/>
                <a:sym typeface="Arial"/>
              </a:rPr>
              <a:t>https://www.ncbi.nlm.nih.gov/pmc/articles/PMC4508980/ </a:t>
            </a:r>
            <a:b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ru-RU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OF APPLICATION: </a:t>
            </a: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15.01.2024)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11. Palmieri B., Pennelli A., Di Cerbo A. Jurassic surgery and immunity enhancement by alkyglycerols of shark liver oil //Lipids in Health and Disease. – 2014. – Т. 13. – С. 1-5.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9691" y="482088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 txBox="1"/>
          <p:nvPr/>
        </p:nvSpPr>
        <p:spPr>
          <a:xfrm>
            <a:off x="538327" y="1510333"/>
            <a:ext cx="33477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El hígado de un tiburón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Puede constituir hasta un </a:t>
            </a:r>
            <a:r>
              <a:rPr b="1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25% </a:t>
            </a:r>
            <a:r>
              <a:rPr b="1" lang="ru-RU">
                <a:solidFill>
                  <a:srgbClr val="3F3F3F"/>
                </a:solidFill>
              </a:rPr>
              <a:t>de su peso corporal total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>
                <a:solidFill>
                  <a:srgbClr val="3F3F3F"/>
                </a:solidFill>
              </a:rPr>
              <a:t>mucho más que cualquier otro animal.</a:t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F3F3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Es rico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>
                <a:solidFill>
                  <a:srgbClr val="3F3F3F"/>
                </a:solidFill>
              </a:rPr>
              <a:t>en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ru-RU">
                <a:solidFill>
                  <a:srgbClr val="3F3F3F"/>
                </a:solidFill>
              </a:rPr>
              <a:t>sustancias grasas</a:t>
            </a:r>
            <a:r>
              <a:rPr lang="ru-RU">
                <a:solidFill>
                  <a:srgbClr val="3F3F3F"/>
                </a:solidFill>
              </a:rPr>
              <a:t>. Esto da flotabilidad al tiburón y hace que su hígado sea especialmente valioso. 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538325" y="247924"/>
            <a:ext cx="7494300" cy="12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Se considera que el robusto sistema inmunológico de los tiburones de aguas profundas está ligado a su función hepática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538327" y="4000490"/>
            <a:ext cx="1118936" cy="300952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2"/>
                </a:solidFill>
              </a:rPr>
              <a:t>escualeno</a:t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1733476" y="3986025"/>
            <a:ext cx="1367100" cy="300900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2"/>
                </a:solidFill>
              </a:rPr>
              <a:t>escualamina</a:t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3152520" y="3997638"/>
            <a:ext cx="1977189" cy="300952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vitaminas A, D</a:t>
            </a:r>
            <a:r>
              <a:rPr lang="ru-RU">
                <a:solidFill>
                  <a:schemeClr val="lt2"/>
                </a:solidFill>
              </a:rPr>
              <a:t> y</a:t>
            </a:r>
            <a:r>
              <a:rPr b="0" i="0" lang="ru-RU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E</a:t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5258046" y="3979681"/>
            <a:ext cx="1664369" cy="300952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2"/>
                </a:solidFill>
              </a:rPr>
              <a:t> </a:t>
            </a:r>
            <a:r>
              <a:rPr lang="ru-RU">
                <a:solidFill>
                  <a:schemeClr val="lt2"/>
                </a:solidFill>
              </a:rPr>
              <a:t>PUFA </a:t>
            </a:r>
            <a:r>
              <a:rPr b="0" i="0" lang="ru-RU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Omega 3 </a:t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7050752" y="3979681"/>
            <a:ext cx="1664369" cy="300952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2"/>
                </a:solidFill>
              </a:rPr>
              <a:t>  alquilgliceroles</a:t>
            </a:r>
            <a:endParaRPr/>
          </a:p>
        </p:txBody>
      </p:sp>
      <p:pic>
        <p:nvPicPr>
          <p:cNvPr id="81" name="Google Shape;8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16" y="479936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 txBox="1"/>
          <p:nvPr/>
        </p:nvSpPr>
        <p:spPr>
          <a:xfrm>
            <a:off x="576350" y="4011900"/>
            <a:ext cx="35955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3F3F3F"/>
                </a:solidFill>
              </a:rPr>
              <a:t>Desde comienzos del siglo XX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>
                <a:solidFill>
                  <a:srgbClr val="3F3F3F"/>
                </a:solidFill>
              </a:rPr>
              <a:t>los científicos han investigado exhaustivamente la </a:t>
            </a:r>
            <a:r>
              <a:rPr b="1" lang="ru-RU">
                <a:solidFill>
                  <a:srgbClr val="3F3F3F"/>
                </a:solidFill>
              </a:rPr>
              <a:t>composición de esta clase de lípidos</a:t>
            </a:r>
            <a:r>
              <a:rPr lang="ru-RU">
                <a:solidFill>
                  <a:srgbClr val="3F3F3F"/>
                </a:solidFill>
              </a:rPr>
              <a:t> y su potencial terapéutico</a:t>
            </a:r>
            <a:r>
              <a:rPr b="0" i="0" lang="ru-RU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509562" y="538103"/>
            <a:ext cx="34143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3F3F3F"/>
                </a:solidFill>
              </a:rPr>
              <a:t>Durante siglos</a:t>
            </a:r>
            <a:r>
              <a:rPr b="0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100">
                <a:solidFill>
                  <a:srgbClr val="3F3F3F"/>
                </a:solidFill>
              </a:rPr>
              <a:t>los habitantes de las costas de Noruega y Suecia han empleado el aceite de hígado de tiburón como remedio natural para tratar herida</a:t>
            </a:r>
            <a:r>
              <a:rPr b="0" i="0" lang="ru-RU" sz="11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ru-RU" sz="1100">
                <a:solidFill>
                  <a:srgbClr val="3F3F3F"/>
                </a:solidFill>
              </a:rPr>
              <a:t> y mantener la salud de los sistemas respiratorio y digestivo.</a:t>
            </a:r>
            <a:endParaRPr b="0" i="0" sz="11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07441" y="12933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5"/>
          <p:cNvSpPr txBox="1"/>
          <p:nvPr/>
        </p:nvSpPr>
        <p:spPr>
          <a:xfrm>
            <a:off x="576351" y="3003798"/>
            <a:ext cx="39957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se produce naturalmente en el hígado humano y participa en el metabolismo de los lípidos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ru-RU">
                <a:solidFill>
                  <a:srgbClr val="262626"/>
                </a:solidFill>
              </a:rPr>
              <a:t>Forma parte de la barrera cutánea, ayudando a mitigar el daño ambiental, regular el equilibrio graso e hidratar y suavizar la piel. 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576353" y="2139702"/>
            <a:ext cx="4283679" cy="37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Escualeno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 txBox="1"/>
          <p:nvPr/>
        </p:nvSpPr>
        <p:spPr>
          <a:xfrm>
            <a:off x="504056" y="2499742"/>
            <a:ext cx="4572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>
                <a:solidFill>
                  <a:srgbClr val="262626"/>
                </a:solidFill>
              </a:rPr>
              <a:t>proviene del </a:t>
            </a:r>
            <a:r>
              <a:rPr b="1" lang="ru-RU">
                <a:solidFill>
                  <a:srgbClr val="262626"/>
                </a:solidFill>
              </a:rPr>
              <a:t>latín</a:t>
            </a:r>
            <a:r>
              <a:rPr b="1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"squalus"</a:t>
            </a:r>
            <a:r>
              <a:rPr b="1" lang="ru-RU">
                <a:solidFill>
                  <a:srgbClr val="262626"/>
                </a:solidFill>
              </a:rPr>
              <a:t>, tiburón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 txBox="1"/>
          <p:nvPr/>
        </p:nvSpPr>
        <p:spPr>
          <a:xfrm>
            <a:off x="3361201" y="4612107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101" name="Google Shape;10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1991" y="485318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6512" y="-20538"/>
            <a:ext cx="9180514" cy="516403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6"/>
          <p:cNvSpPr/>
          <p:nvPr/>
        </p:nvSpPr>
        <p:spPr>
          <a:xfrm>
            <a:off x="576353" y="325075"/>
            <a:ext cx="4211700" cy="1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rgbClr val="FAB303"/>
                </a:solidFill>
              </a:rPr>
              <a:t>Además</a:t>
            </a:r>
            <a:r>
              <a:rPr b="0" i="0" lang="ru-RU" sz="24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2400">
                <a:solidFill>
                  <a:srgbClr val="FAB303"/>
                </a:solidFill>
              </a:rPr>
              <a:t>el escualeno e</a:t>
            </a:r>
            <a:r>
              <a:rPr b="0" i="0" lang="ru-RU" sz="24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ru-RU" sz="2400">
                <a:solidFill>
                  <a:srgbClr val="FAB303"/>
                </a:solidFill>
              </a:rPr>
              <a:t>conocido por sus propiedades antioxidantes</a:t>
            </a:r>
            <a:r>
              <a:rPr b="0" i="0" lang="ru-RU" sz="2400" u="none" cap="none" strike="noStrike">
                <a:solidFill>
                  <a:srgbClr val="FAB30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7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"/>
          <p:cNvSpPr txBox="1"/>
          <p:nvPr/>
        </p:nvSpPr>
        <p:spPr>
          <a:xfrm>
            <a:off x="539552" y="1589221"/>
            <a:ext cx="396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Al contrarrestar los efectos dañinos de los radicales libres:</a:t>
            </a:r>
            <a:r>
              <a:rPr b="0" i="0" lang="ru-RU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[3]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552" y="3549651"/>
            <a:ext cx="422176" cy="42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 txBox="1"/>
          <p:nvPr/>
        </p:nvSpPr>
        <p:spPr>
          <a:xfrm>
            <a:off x="1008000" y="2203325"/>
            <a:ext cx="35295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favorece la salud del corazón y previene el daño causado por los radicales libres;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[4]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262626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puede llegar a regular los niveles de colesterol, </a:t>
            </a:r>
            <a:r>
              <a:rPr lang="ru-RU" sz="1100">
                <a:solidFill>
                  <a:srgbClr val="262626"/>
                </a:solidFill>
              </a:rPr>
              <a:t>de acuerdo a algunos estudios;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[5]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posiblemente</a:t>
            </a:r>
            <a:r>
              <a:rPr lang="ru-RU" sz="1100">
                <a:solidFill>
                  <a:srgbClr val="262626"/>
                </a:solidFill>
              </a:rPr>
              <a:t> mejore el transporte de oxígeno a las células, aumentando los niveles de energía y vitalidad; 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[6]</a:t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Promueve la salud del sistema inmunológico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[7]</a:t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8780" y="4216642"/>
            <a:ext cx="362948" cy="36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9166" y="2882822"/>
            <a:ext cx="362948" cy="36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8780" y="2262296"/>
            <a:ext cx="362948" cy="3629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 txBox="1"/>
          <p:nvPr/>
        </p:nvSpPr>
        <p:spPr>
          <a:xfrm>
            <a:off x="1308054" y="4658277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262626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rgbClr val="262626"/>
              </a:solidFill>
            </a:endParaRPr>
          </a:p>
        </p:txBody>
      </p:sp>
      <p:pic>
        <p:nvPicPr>
          <p:cNvPr id="116" name="Google Shape;116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61216" y="9526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7"/>
          <p:cNvSpPr/>
          <p:nvPr/>
        </p:nvSpPr>
        <p:spPr>
          <a:xfrm>
            <a:off x="576353" y="843558"/>
            <a:ext cx="4211671" cy="37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262626"/>
                </a:solidFill>
              </a:rPr>
              <a:t>Alquilgliceroles</a:t>
            </a:r>
            <a:endParaRPr b="0" i="0" sz="27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7"/>
          <p:cNvSpPr txBox="1"/>
          <p:nvPr/>
        </p:nvSpPr>
        <p:spPr>
          <a:xfrm>
            <a:off x="576353" y="1419622"/>
            <a:ext cx="471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son componentes esenciales para promover la función inmunológica a lo largo de toda la vida. Se encuentran en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7"/>
          <p:cNvSpPr txBox="1"/>
          <p:nvPr/>
        </p:nvSpPr>
        <p:spPr>
          <a:xfrm>
            <a:off x="467549" y="3380875"/>
            <a:ext cx="2124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100">
                <a:solidFill>
                  <a:srgbClr val="262626"/>
                </a:solidFill>
              </a:rPr>
              <a:t>Leche materna</a:t>
            </a:r>
            <a: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1100">
                <a:solidFill>
                  <a:srgbClr val="262626"/>
                </a:solidFill>
              </a:rPr>
              <a:t>una rica fuente de alquilgliceroles y otras sustancias beneficiosas.</a:t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2690750" y="1966125"/>
            <a:ext cx="1921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2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Adultos: </a:t>
            </a:r>
            <a:r>
              <a:rPr lang="ru-RU" sz="1200">
                <a:solidFill>
                  <a:srgbClr val="262626"/>
                </a:solidFill>
              </a:rPr>
              <a:t>mantiene la salud del sistema inmunológico </a:t>
            </a:r>
            <a:endParaRPr b="0" i="0" sz="12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2545075" y="3361275"/>
            <a:ext cx="2124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100">
                <a:solidFill>
                  <a:srgbClr val="262626"/>
                </a:solidFill>
              </a:rPr>
              <a:t>Médula ósea</a:t>
            </a:r>
            <a: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1100">
                <a:solidFill>
                  <a:srgbClr val="262626"/>
                </a:solidFill>
              </a:rPr>
              <a:t>es esencial para la producción y el desarrollo de células inmunitarias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100">
                <a:solidFill>
                  <a:srgbClr val="262626"/>
                </a:solidFill>
              </a:rPr>
              <a:t>por lo que desempeña un rol fundamental en la regulación de las defensas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4688700" y="3343025"/>
            <a:ext cx="1733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100">
                <a:solidFill>
                  <a:srgbClr val="262626"/>
                </a:solidFill>
              </a:rPr>
              <a:t>Bazo</a:t>
            </a:r>
            <a: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1100">
                <a:solidFill>
                  <a:srgbClr val="262626"/>
                </a:solidFill>
              </a:rPr>
              <a:t>promueve la función inmune y filtra la sangre, removiendo así elementos indeseados.</a:t>
            </a:r>
            <a:endParaRPr/>
          </a:p>
        </p:txBody>
      </p:sp>
      <p:sp>
        <p:nvSpPr>
          <p:cNvPr id="129" name="Google Shape;129;p7"/>
          <p:cNvSpPr txBox="1"/>
          <p:nvPr/>
        </p:nvSpPr>
        <p:spPr>
          <a:xfrm>
            <a:off x="6329364" y="3287029"/>
            <a:ext cx="28197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100">
                <a:solidFill>
                  <a:srgbClr val="262626"/>
                </a:solidFill>
              </a:rPr>
              <a:t>Hígado</a:t>
            </a:r>
            <a: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ru-RU" sz="1100">
                <a:solidFill>
                  <a:srgbClr val="262626"/>
                </a:solidFill>
              </a:rPr>
              <a:t>desempeña un rol multifacético en la función inmune</a:t>
            </a:r>
            <a: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b="1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ru-RU" sz="1100" u="none" cap="none" strike="noStrike">
                <a:solidFill>
                  <a:srgbClr val="262626"/>
                </a:solidFill>
              </a:rPr>
              <a:t>- </a:t>
            </a:r>
            <a:r>
              <a:rPr lang="ru-RU" sz="1100">
                <a:solidFill>
                  <a:srgbClr val="262626"/>
                </a:solidFill>
              </a:rPr>
              <a:t>Filtra la sangre y remueve gérmenes y toxinas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ru-RU" sz="1100">
                <a:solidFill>
                  <a:srgbClr val="262626"/>
                </a:solidFill>
              </a:rPr>
              <a:t>Produce proteínas inmunológicas.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ru-RU" sz="1100">
                <a:solidFill>
                  <a:srgbClr val="262626"/>
                </a:solidFill>
              </a:rPr>
              <a:t>Regula la respuesta inmunológica para garantizar una salud óptima.</a:t>
            </a:r>
            <a:endParaRPr/>
          </a:p>
        </p:txBody>
      </p:sp>
      <p:sp>
        <p:nvSpPr>
          <p:cNvPr id="130" name="Google Shape;130;p7"/>
          <p:cNvSpPr txBox="1"/>
          <p:nvPr/>
        </p:nvSpPr>
        <p:spPr>
          <a:xfrm>
            <a:off x="467550" y="1969725"/>
            <a:ext cx="20517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>
                <a:solidFill>
                  <a:srgbClr val="262626"/>
                </a:solidFill>
              </a:rPr>
              <a:t>Recién nacidos</a:t>
            </a:r>
            <a:r>
              <a:rPr b="0" i="0" lang="ru-RU" sz="12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1200">
                <a:solidFill>
                  <a:srgbClr val="262626"/>
                </a:solidFill>
              </a:rPr>
              <a:t>ofrece respaldo temprano al sistema inmunológico del bebé</a:t>
            </a:r>
            <a:endParaRPr b="0" i="0" sz="12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0232" y="2730104"/>
            <a:ext cx="411510" cy="411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6352" y="2849749"/>
            <a:ext cx="482094" cy="482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35456" y="2900262"/>
            <a:ext cx="381068" cy="381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88024" y="2730103"/>
            <a:ext cx="411511" cy="41151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3088635" y="4730345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136" name="Google Shape;13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28966" y="86288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8"/>
          <p:cNvSpPr/>
          <p:nvPr/>
        </p:nvSpPr>
        <p:spPr>
          <a:xfrm>
            <a:off x="576349" y="904975"/>
            <a:ext cx="31086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FAB303"/>
                </a:solidFill>
              </a:rPr>
              <a:t>Alquilgliceroles</a:t>
            </a:r>
            <a:endParaRPr b="0" i="0" sz="27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AB303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FAB3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576353" y="1485222"/>
            <a:ext cx="3779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rgbClr val="262626"/>
                </a:solidFill>
              </a:rPr>
              <a:t>benefician al organismo ayudando a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b="0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968915" y="1983174"/>
            <a:ext cx="3387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mantener la salud del sistema inmunológico 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[8][9]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262626"/>
                </a:solidFill>
              </a:rPr>
              <a:t>formar las membranas de las células presentes en la sangre y la médula ósea</a:t>
            </a:r>
            <a:r>
              <a:rPr b="0" i="0" lang="ru-RU" sz="11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[8]</a:t>
            </a:r>
            <a:endParaRPr/>
          </a:p>
        </p:txBody>
      </p:sp>
      <p:pic>
        <p:nvPicPr>
          <p:cNvPr id="146" name="Google Shape;14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4493" y="2579812"/>
            <a:ext cx="422176" cy="42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4493" y="2059940"/>
            <a:ext cx="362948" cy="36294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8"/>
          <p:cNvSpPr txBox="1"/>
          <p:nvPr/>
        </p:nvSpPr>
        <p:spPr>
          <a:xfrm>
            <a:off x="564876" y="3307525"/>
            <a:ext cx="4069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>
                <a:solidFill>
                  <a:srgbClr val="262626"/>
                </a:solidFill>
              </a:rPr>
              <a:t>El aceite de hígado de tiburón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>
                <a:solidFill>
                  <a:srgbClr val="262626"/>
                </a:solidFill>
              </a:rPr>
              <a:t>es una de las </a:t>
            </a:r>
            <a:r>
              <a:rPr lang="ru-RU">
                <a:solidFill>
                  <a:srgbClr val="262626"/>
                </a:solidFill>
              </a:rPr>
              <a:t>más ricas </a:t>
            </a:r>
            <a:r>
              <a:rPr lang="ru-RU">
                <a:solidFill>
                  <a:srgbClr val="262626"/>
                </a:solidFill>
              </a:rPr>
              <a:t>fuentes naturales de alquilgliceroles</a:t>
            </a:r>
            <a:r>
              <a:rPr b="0" i="0" lang="ru-RU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8"/>
          <p:cNvSpPr txBox="1"/>
          <p:nvPr/>
        </p:nvSpPr>
        <p:spPr>
          <a:xfrm>
            <a:off x="1412235" y="4236720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262626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rgbClr val="262626"/>
              </a:solidFill>
            </a:endParaRPr>
          </a:p>
        </p:txBody>
      </p:sp>
      <p:pic>
        <p:nvPicPr>
          <p:cNvPr id="150" name="Google Shape;15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61216" y="10781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88687">
            <a:off x="3570819" y="3377822"/>
            <a:ext cx="791041" cy="583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9"/>
          <p:cNvSpPr txBox="1"/>
          <p:nvPr/>
        </p:nvSpPr>
        <p:spPr>
          <a:xfrm>
            <a:off x="611560" y="2427734"/>
            <a:ext cx="226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Conocida por sus propiedades antibacterianas, antivirales y antimicrobianas. Brinda soporte al sistema inmunológico.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"/>
          <p:cNvSpPr txBox="1"/>
          <p:nvPr/>
        </p:nvSpPr>
        <p:spPr>
          <a:xfrm>
            <a:off x="6377500" y="2427725"/>
            <a:ext cx="2262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Potente </a:t>
            </a:r>
            <a:r>
              <a:rPr b="0" i="0" lang="ru-RU" sz="1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antioxidante </a:t>
            </a:r>
            <a:r>
              <a:rPr lang="ru-RU" sz="1000">
                <a:solidFill>
                  <a:srgbClr val="3F3F3F"/>
                </a:solidFill>
              </a:rPr>
              <a:t>capaz de promover el funcionamiento del sistema inmunológico y la salud de la piel.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3533724" y="2427734"/>
            <a:ext cx="2262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Es esencial para la visión, el crecimiento y la salud de piel y las membranas mucosas.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9"/>
          <p:cNvSpPr txBox="1"/>
          <p:nvPr/>
        </p:nvSpPr>
        <p:spPr>
          <a:xfrm>
            <a:off x="528598" y="2140283"/>
            <a:ext cx="2289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Escualamina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9"/>
          <p:cNvSpPr txBox="1"/>
          <p:nvPr/>
        </p:nvSpPr>
        <p:spPr>
          <a:xfrm>
            <a:off x="3419872" y="2139702"/>
            <a:ext cx="1296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Vitamina 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9"/>
          <p:cNvSpPr txBox="1"/>
          <p:nvPr/>
        </p:nvSpPr>
        <p:spPr>
          <a:xfrm>
            <a:off x="6300192" y="2140283"/>
            <a:ext cx="1940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Vitamina 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9"/>
          <p:cNvSpPr/>
          <p:nvPr/>
        </p:nvSpPr>
        <p:spPr>
          <a:xfrm>
            <a:off x="576353" y="627534"/>
            <a:ext cx="8172111" cy="747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700">
                <a:solidFill>
                  <a:srgbClr val="3F3F3F"/>
                </a:solidFill>
              </a:rPr>
              <a:t>Ingredientes clave de </a:t>
            </a:r>
            <a:r>
              <a:rPr b="0" i="0" lang="ru-RU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Shark Liver Oil Plus:</a:t>
            </a:r>
            <a:endParaRPr b="0" i="0" sz="27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9"/>
          <p:cNvSpPr txBox="1"/>
          <p:nvPr/>
        </p:nvSpPr>
        <p:spPr>
          <a:xfrm>
            <a:off x="611560" y="4188445"/>
            <a:ext cx="226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Aumenta la absorción del calcio y el fósforo, nutrientes fundamentales para mantener la salud ósea y el sistema inmunológico.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9"/>
          <p:cNvSpPr txBox="1"/>
          <p:nvPr/>
        </p:nvSpPr>
        <p:spPr>
          <a:xfrm>
            <a:off x="3533724" y="4188445"/>
            <a:ext cx="226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>
                <a:solidFill>
                  <a:srgbClr val="3F3F3F"/>
                </a:solidFill>
              </a:rPr>
              <a:t>Crucial para la salud cardíaca y  </a:t>
            </a:r>
            <a:r>
              <a:rPr lang="ru-RU" sz="1000">
                <a:solidFill>
                  <a:srgbClr val="3F3F3F"/>
                </a:solidFill>
              </a:rPr>
              <a:t>cerebrovascular</a:t>
            </a:r>
            <a:r>
              <a:rPr lang="ru-RU" sz="1000">
                <a:solidFill>
                  <a:srgbClr val="3F3F3F"/>
                </a:solidFill>
              </a:rPr>
              <a:t>.</a:t>
            </a:r>
            <a:endParaRPr b="0" i="0" sz="10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9"/>
          <p:cNvSpPr txBox="1"/>
          <p:nvPr/>
        </p:nvSpPr>
        <p:spPr>
          <a:xfrm>
            <a:off x="528598" y="3900994"/>
            <a:ext cx="2289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Vitamina 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3419872" y="3900413"/>
            <a:ext cx="1296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-RU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Omega-3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60" y="3424095"/>
            <a:ext cx="437548" cy="44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1880" y="1635646"/>
            <a:ext cx="481303" cy="481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1164" y="1646570"/>
            <a:ext cx="510025" cy="51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9810" y="1670404"/>
            <a:ext cx="469298" cy="46929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9"/>
          <p:cNvSpPr txBox="1"/>
          <p:nvPr/>
        </p:nvSpPr>
        <p:spPr>
          <a:xfrm>
            <a:off x="6297860" y="4208795"/>
            <a:ext cx="2421600" cy="323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500">
                <a:solidFill>
                  <a:srgbClr val="585858"/>
                </a:solidFill>
              </a:rPr>
              <a:t>Estas declaraciones no han sido evaluadas por la Administración de Medicamentos y Alimentos. Este producto no está destinado a diagnosticar, tratar, curar o prevenir ninguna enfermedad.</a:t>
            </a:r>
            <a:endParaRPr sz="500">
              <a:solidFill>
                <a:schemeClr val="dk2"/>
              </a:solidFill>
            </a:endParaRPr>
          </a:p>
        </p:txBody>
      </p:sp>
      <p:pic>
        <p:nvPicPr>
          <p:cNvPr id="173" name="Google Shape;173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71991" y="107813"/>
            <a:ext cx="1046349" cy="1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Dr. Cheryl Reifer</dc:creator>
</cp:coreProperties>
</file>