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895" r:id="rId2"/>
    <p:sldId id="896" r:id="rId3"/>
    <p:sldId id="939" r:id="rId4"/>
    <p:sldId id="940" r:id="rId5"/>
    <p:sldId id="942" r:id="rId6"/>
    <p:sldId id="944" r:id="rId7"/>
    <p:sldId id="930" r:id="rId8"/>
    <p:sldId id="943" r:id="rId9"/>
    <p:sldId id="937" r:id="rId10"/>
    <p:sldId id="948" r:id="rId11"/>
    <p:sldId id="950" r:id="rId12"/>
    <p:sldId id="949" r:id="rId13"/>
    <p:sldId id="902" r:id="rId14"/>
    <p:sldId id="905" r:id="rId15"/>
    <p:sldId id="951" r:id="rId16"/>
    <p:sldId id="952" r:id="rId17"/>
    <p:sldId id="920" r:id="rId18"/>
    <p:sldId id="925" r:id="rId19"/>
    <p:sldId id="955" r:id="rId2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aleway Light" panose="020B0604020202020204" charset="-52"/>
      <p:regular r:id="rId27"/>
    </p:embeddedFont>
    <p:embeddedFont>
      <p:font typeface="Raleway" panose="020B0604020202020204" charset="0"/>
      <p:regular r:id="rId28"/>
      <p:bold r:id="rId29"/>
      <p:italic r:id="rId30"/>
      <p:boldItalic r:id="rId31"/>
    </p:embeddedFont>
    <p:embeddedFont>
      <p:font typeface="Roboto Light" panose="020B0604020202020204" charset="0"/>
      <p:regular r:id="rId32"/>
      <p:italic r:id="rId33"/>
    </p:embeddedFont>
    <p:embeddedFont>
      <p:font typeface="Calibri Light" panose="020F0302020204030204" pitchFamily="34" charset="0"/>
      <p:regular r:id="rId34"/>
      <p:italic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8000"/>
    <a:srgbClr val="58B46A"/>
    <a:srgbClr val="FFCC00"/>
    <a:srgbClr val="F2C504"/>
    <a:srgbClr val="CFA803"/>
    <a:srgbClr val="FFFF99"/>
    <a:srgbClr val="EF1156"/>
    <a:srgbClr val="FCD0D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61295" autoAdjust="0"/>
  </p:normalViewPr>
  <p:slideViewPr>
    <p:cSldViewPr snapToGrid="0" snapToObjects="1">
      <p:cViewPr varScale="1">
        <p:scale>
          <a:sx n="37" d="100"/>
          <a:sy n="37" d="100"/>
        </p:scale>
        <p:origin x="1416" y="5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8" d="100"/>
        <a:sy n="98" d="100"/>
      </p:scale>
      <p:origin x="0" y="-44154"/>
    </p:cViewPr>
  </p:sorterViewPr>
  <p:notesViewPr>
    <p:cSldViewPr snapToGrid="0" snapToObjects="1">
      <p:cViewPr varScale="1">
        <p:scale>
          <a:sx n="97" d="100"/>
          <a:sy n="97" d="100"/>
        </p:scale>
        <p:origin x="381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83A8-2E45-0548-B3C9-C096518BCF82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028E8-0986-2C48-A24F-782A77C255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4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94DD2-0DDA-C24C-A772-AE987C62F897}" type="datetimeFigureOut">
              <a:rPr lang="en-US" smtClean="0"/>
              <a:t>10/24/2018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4DC8D-BEC2-D34A-81E1-6AC3BD4AB1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530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3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Таким образом, многие привычки современного человека провоцируют дефицит витаминов группы В.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примеру, днем он занят напряженной интеллектуальной работой в офисе (периодически взбадривая себя чашкой кофе), а вечером идет в спортзал или на пробежку (предварительно придав себе сил энергетиком).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Другой способ снять стресс – алкоголь и сигареты – также довольно распространен.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0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0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baseline="0" dirty="0" smtClean="0"/>
              <a:t>Чтобы не допустить дефицита витаминов группы В, стоит принимать их дополнительно в виде комплекса.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668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В1 (Тиамин)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принимает активное участие в регуляции клеточного метаболизма и задействован в обмене углеводов, аминокислот, усвоении белков.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Необходим для преобразования углеводов в энергию.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Важен для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нормальной работы центральной нервной системы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принимает участие в биосинтезе ацетилхолина – медиатора, отвечающего за передачу импульсов в центральной нервной системе). П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отребление тиамина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улучшает когнитивные функции, в том числе – память и сообразительность, препятствует старению клеток мозга,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 стабилизировать эмоциональное состояние.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В2 (Рибофлавин)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ребуется для эффективной выработки энергии. Он принимает участие в процессах белкового, углеводного и липидного обмена, а также в синтезе молекул АТФ (аденозинтрифосфорной кислоты – "топлива жизни"). Поддерживает здоровье глаз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омогает защитить сетчатку от вредного воздействия УФ-лучей, повышает остроту зрения и восприятие цвета и света. Входит в состав родопсина (основного зрительного пигмента).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Участвует в синтезе нервных клеток, положительно влияет на состояние печени, кожи, волос, ногтей, слизистых оболочек.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Улучшает кроветворение (нужен для нормального усвоения железа, участвует в процессах формирования и созревания эритроцитов).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В3 (Ниацин)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 важен для поддержания нормального метаболизма и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энергообмена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Помимо этого он 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омогает контролировать уровень холестерина в организме, препятствуя образованию на стенках сосудов атеросклеротических бляшек.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Оказывает мягкое седативное действие, помогает улучшить психическое состояние при тревоге, апатии, стрессе.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В5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(Пантотеновая кислота)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пособствует эффективной работе ЦНС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частвует в синтезе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нейротрансмиттеров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медиаторов центральной нервной системы).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Укрепляет иммунитет, повышает сопротивляемость организма инфекциям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частвует в формировании антител). Пантотеновая кислота стимулирует работу мозга, уменьшает рассеянность, забывчивость и легкие депрессивные расстройства. Важна для углеводного, белкового и липидного обмена; улучшает общий тонус, повышает выносливость.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В6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(Пиридоксин) 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аряду с фолиевой кислотой и витамином B12 помогает сохранить здоровье сердечно-сосудистой системы. Прием этого витамина положительно сказывается на процессах кроветворения.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Пиридоксин принимает участие в синтезе гормонов и формировании эритроцитов; нужен для полноценного усвоения витамина B12.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В7 (биотин)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требуется для роста и деления клеток, поскольку принимает участие в синтезе нуклеиновой кислоты, образующей ДНК и РНК.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часто называют «витамином красоты», поскольку он 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пособствует поддержанию кожи, волос и ногтей в здоровом состоянии. Биотин необходим для образования белка кератина (основного строительного материала для волос) и нормального формирования волосяных луковиц. В составе биотина есть сера, необходимая для синтеза коллагена, а значит – для сохранения упругости и плотности кожи.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В9 (Фолиевая кислота)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положительно влияет на рост и развитие всех тканей, способствует нормализации работы иммунной и сердечно-сосудистой системы. Фолиевая кислота участвует в синтезе аминокислот и ферментов, благотворно влияет на функцию кроветворения, помогает нормализовать работу печени и пищеварительной системы в целом. От недостатка фолиевой кислоты страдает, прежде всего, костный мозг.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В12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Цианокобаламин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особенно важен для профилактики анемии. Он повышает уровень энергии, помогает поддерживать здоровье нервной системы, улучшает способность к концентрации, память, сообразительность. Его недостаток может привести к серьезным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нервным расстройства и анемии.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Никаких искусственных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ароматизаторов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усилителей вкуса – только натуральный лайм.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 продукта также входит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стевиол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гликозид – натуральный диетический подсластитель, безопасный для диабетиков. Он представляет собой экстракт из листьев растения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стевия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(«медовая трава»), который в сотни раз слаще сахара.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Жевательные</a:t>
            </a:r>
            <a:r>
              <a:rPr lang="ru-RU" baseline="0" dirty="0" smtClean="0"/>
              <a:t> таблетки не требуют </a:t>
            </a:r>
            <a:r>
              <a:rPr lang="ru-RU" baseline="0" dirty="0" err="1" smtClean="0"/>
              <a:t>запивания</a:t>
            </a:r>
            <a:r>
              <a:rPr lang="ru-RU" baseline="0" dirty="0" smtClean="0"/>
              <a:t>, поэтому их можно принять в любой момент.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Кроме того, они обладают приятным свежим цитрусовым вкусом.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3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62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668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 – это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один витамин, а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целая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группа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веществ, которые объединяет присутствие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составе молекулы азота. В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итамины этой группы обозначаются цифрой (В1, В2 и так далее), но имеют также собственные названия – фолиевая кислота (В9), ниацин (В3), рибофлавин (В2) и проч.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целом витамины группы В в организме отвечают за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энергообмен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состояние нервной системы. Они также важны для сердечно-сосудистой системы, кроветворения, здоровья кожи, волос и ногтей.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Характерно, что первая часть</a:t>
            </a:r>
            <a:r>
              <a:rPr lang="en-US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 «витамин» </a:t>
            </a:r>
            <a:r>
              <a:rPr lang="en-US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(vita)</a:t>
            </a: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латыни значит «жизнь», а вторая (</a:t>
            </a:r>
            <a:r>
              <a:rPr lang="en-US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amine</a:t>
            </a: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означает азотосодержащее вещество (то есть, именно витамин В). </a:t>
            </a:r>
            <a:endParaRPr lang="ru-RU" sz="800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b="1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В1 – тиамин – был обнаружен первым. (До этого люди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вообще не знали о существовании витаминов и объясняли последствия витаминного дефицита самыми разными причинами, вплоть до мистических).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 открытия – Христиан </a:t>
            </a:r>
            <a:r>
              <a:rPr lang="ru-R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Эйкман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получил за него в 1929 году Нобелевскую премию.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Ученый предположил, что тяжелое заболевание бери-бери, широко распространенное в Юго-Восточной Азии, связано с особенностями питания в этом регионе. Причем зажиточные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юди, употреблявшие в пищу шлифованный белый рис, страдали от бери-бери чаще, чем бедняки, которые ели более дешевый рис, не очищенный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оболочки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Эйкман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сделал предположение о том, что именно в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этой оболочке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содержится важное для здоровья вещество, и оказался прав.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 одно заболевание, вызванное авитаминозом – это пеллагра,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которая особенно часто возникала в регионах, где в питании преобладала кукуруза.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Симптомы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пеллагры: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тяжёлые нервно-психические расстройства, сильный понос, поражение слизистых оболочек и кожи: появление симметричных красных пятен на лице, руках, шее, внутренних поверхностях бёдер. У человека возникают частые головные боли и бессонница, он чувствует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себя изможденным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Громкая музыка, яркий свет, сочные краски действуют на него раздражающе.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начале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двадцатого века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учёным удалось доказать, что пеллагру можно излечить с помощью никотиновой кислоты. Т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огда этому веществу было присвоено звание витамина. Витамин В3 и сегодня часто называют витамином РР (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Pellagra Preventing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предотвращающий пеллагру).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Прошло около ста лет с тех пор, как были сделаны эти важные открытия, но и сегодня огромное количество людей, в том числе – в развитых странах, страдает от дефицита витаминов группы В, иногда даже не подозревая об этом.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Типичные симптомы дефицита витаминов группы В: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Постоянная усталость, быстрая утомляемость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Эмоциональная нестабильность, раздражительность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Нарушения сна (бессонница)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Сухость кожи, ломкость ногтей, истончение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интенсивное выпадение волос, утрата ими здорового блеска.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Дефицит отдельных витаминов В проявляется специфическими симптомами. Так, нехватка тиамина (витамина В1) может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стать причиной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учащенного сердцебиения или одышки. 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Недостаток рибофлавина (витамина В2) часто можно диагностировать по появлению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конъюктивитов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ухудшению зрения, снижению уровня гемоглобина. 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baseline="0" dirty="0" smtClean="0"/>
              <a:t>Возникает вопрос – почему дефицит витаминов группы В до сих пор часто встречается?</a:t>
            </a:r>
          </a:p>
          <a:p>
            <a:endParaRPr lang="ru-RU" sz="1000" baseline="0" dirty="0" smtClean="0"/>
          </a:p>
          <a:p>
            <a:r>
              <a:rPr lang="ru-RU" sz="1000" baseline="0" dirty="0" smtClean="0"/>
              <a:t>Казалось бы, в наше время люди питаются гораздо более разнообразно, чем в прошлом, а витамины группы В содержатся во многих доступных продуктах.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baseline="0" dirty="0" smtClean="0"/>
              <a:t>Например, витаминами группы В богаты: мясо, рыба, яйца, молоко и сыр, листовые овощи, орехи, бобовые, крупы (особенно гречка) и злаки. </a:t>
            </a:r>
          </a:p>
          <a:p>
            <a:endParaRPr lang="ru-RU" sz="1000" baseline="0" dirty="0" smtClean="0"/>
          </a:p>
          <a:p>
            <a:r>
              <a:rPr lang="ru-RU" sz="1000" baseline="0" dirty="0" smtClean="0"/>
              <a:t>Но, к сожалению, наши пищевые продукты стали намного беднее витаминами и минералами, чем раньше.</a:t>
            </a:r>
          </a:p>
          <a:p>
            <a:endParaRPr lang="ru-RU" sz="1000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aseline="0" dirty="0" smtClean="0"/>
              <a:t>Теоретически, если вы полноценно и разнообразно питаетесь каждый день, то получаете эти витамины в достаточном количестве. Но, к</a:t>
            </a:r>
            <a:r>
              <a:rPr lang="ru-RU" sz="1000" dirty="0" smtClean="0"/>
              <a:t> сожалению, таких людей немного. Большинство</a:t>
            </a:r>
            <a:r>
              <a:rPr lang="ru-RU" sz="1000" baseline="0" dirty="0" smtClean="0"/>
              <a:t> предпочитает рафинированную и богатую углеводами еду: белый хлеб, сдобную выпечку из муки высшего сорта, белый рис, сладости.</a:t>
            </a:r>
          </a:p>
          <a:p>
            <a:r>
              <a:rPr lang="ru-RU" sz="1000" baseline="0" dirty="0" smtClean="0"/>
              <a:t> </a:t>
            </a:r>
          </a:p>
          <a:p>
            <a:r>
              <a:rPr lang="ru-RU" sz="1000" baseline="0" dirty="0" smtClean="0"/>
              <a:t>Парадоксально, но сегодня эти продукты, которые раньше считались престижными, стоят дешевле своих «грубых» </a:t>
            </a:r>
            <a:r>
              <a:rPr lang="ru-RU" sz="1000" baseline="0" dirty="0" err="1" smtClean="0"/>
              <a:t>цельнозерновых</a:t>
            </a:r>
            <a:r>
              <a:rPr lang="ru-RU" sz="1000" baseline="0" dirty="0" smtClean="0"/>
              <a:t> аналогов. И это – одна из причин, почему люди недополучают важные для здоровья витамины: они покупают то, что вкусно и дешево.</a:t>
            </a:r>
          </a:p>
          <a:p>
            <a:endParaRPr lang="ru-RU" sz="1000" baseline="0" dirty="0" smtClean="0"/>
          </a:p>
          <a:p>
            <a:r>
              <a:rPr lang="ru-RU" sz="1000" baseline="0" dirty="0" smtClean="0"/>
              <a:t>При этом они забывают, что рафинирование не только делает еду более приятной по вкусу и текстуре, но и очищает ее от полезных веществ, которые содержатся, например, в оболочке круп и зерен. </a:t>
            </a:r>
            <a:br>
              <a:rPr lang="ru-RU" sz="1000" baseline="0" dirty="0" smtClean="0"/>
            </a:br>
            <a:r>
              <a:rPr lang="ru-RU" sz="1000" baseline="0" dirty="0" smtClean="0"/>
              <a:t>Отличный пример – жизненно необходимый нам витамин В1, о котором мы уже рассказывали.</a:t>
            </a:r>
            <a:endParaRPr lang="ru-RU" sz="1000" dirty="0" smtClean="0"/>
          </a:p>
          <a:p>
            <a:endParaRPr lang="ru-RU" sz="1000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dirty="0" smtClean="0"/>
              <a:t>Витамины</a:t>
            </a:r>
            <a:r>
              <a:rPr lang="ru-RU" sz="1000" baseline="0" dirty="0" smtClean="0"/>
              <a:t> группы В относятся к </a:t>
            </a:r>
            <a:r>
              <a:rPr lang="ru-RU" sz="1000" b="1" baseline="0" dirty="0" smtClean="0"/>
              <a:t>водорастворимым и регулярно выводятся</a:t>
            </a:r>
            <a:r>
              <a:rPr lang="ru-RU" sz="1000" baseline="0" dirty="0" smtClean="0"/>
              <a:t> из организма.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витамины группы В (например, тиамин, пантотеновая кислота, рибофлавин) 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частично разрушаются при термической обработке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Кроме того, рибофлавин (витамин В2)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быстро разрушается под действием света и при размораживании.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Употребление большого количества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кофе (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4-х чашек в день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крепкого чая, энергетиков, колы и других напитков с кофеином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мешает усвоению витаминов группы В.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сигарет в день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убивают запасы витаминов В напрочь, особенно это касается В6, В2 и В1. Точно так же влияют и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 порций алкоголя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неделю.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процессе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приема антибиотиков, мочегонных, антацидов, противозачаточных средств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витамины группы В выводятся из организма в ускоренном режиме. В этот период пища не может снабдить нас ими в нужном для здоровья количестве.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1037" y="498590"/>
            <a:ext cx="8541926" cy="338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1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84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1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44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470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399803" y="562064"/>
            <a:ext cx="831813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919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1201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1201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863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00823"/>
            <a:ext cx="4040188" cy="479822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80644"/>
            <a:ext cx="4040188" cy="2963466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000823"/>
            <a:ext cx="4041775" cy="479822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80644"/>
            <a:ext cx="4041775" cy="2963466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726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145935" y="4547419"/>
            <a:ext cx="942259" cy="53258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3466070"/>
            <a:ext cx="9144000" cy="16774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94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rrange avat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145935" y="4547419"/>
            <a:ext cx="942259" cy="53258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15382" y="1108869"/>
            <a:ext cx="4453731" cy="2928937"/>
            <a:chOff x="2415382" y="1108869"/>
            <a:chExt cx="4453731" cy="2928937"/>
          </a:xfrm>
        </p:grpSpPr>
        <p:sp>
          <p:nvSpPr>
            <p:cNvPr id="8" name="Freeform 38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9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0"/>
            <p:cNvSpPr>
              <a:spLocks/>
            </p:cNvSpPr>
            <p:nvPr/>
          </p:nvSpPr>
          <p:spPr bwMode="auto">
            <a:xfrm>
              <a:off x="5035550" y="15882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1"/>
            <p:cNvSpPr>
              <a:spLocks/>
            </p:cNvSpPr>
            <p:nvPr/>
          </p:nvSpPr>
          <p:spPr bwMode="auto">
            <a:xfrm>
              <a:off x="48593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2"/>
            <p:cNvSpPr>
              <a:spLocks/>
            </p:cNvSpPr>
            <p:nvPr/>
          </p:nvSpPr>
          <p:spPr bwMode="auto">
            <a:xfrm>
              <a:off x="5365750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3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4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/>
            <p:cNvSpPr>
              <a:spLocks/>
            </p:cNvSpPr>
            <p:nvPr/>
          </p:nvSpPr>
          <p:spPr bwMode="auto">
            <a:xfrm>
              <a:off x="5035550" y="190261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/>
            <p:cNvSpPr>
              <a:spLocks/>
            </p:cNvSpPr>
            <p:nvPr/>
          </p:nvSpPr>
          <p:spPr bwMode="auto">
            <a:xfrm>
              <a:off x="4757738" y="1205707"/>
              <a:ext cx="823913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/>
            <p:cNvSpPr>
              <a:spLocks/>
            </p:cNvSpPr>
            <p:nvPr/>
          </p:nvSpPr>
          <p:spPr bwMode="auto">
            <a:xfrm>
              <a:off x="4810125" y="1158082"/>
              <a:ext cx="673100" cy="517525"/>
            </a:xfrm>
            <a:custGeom>
              <a:avLst/>
              <a:gdLst>
                <a:gd name="T0" fmla="*/ 407 w 420"/>
                <a:gd name="T1" fmla="*/ 269 h 322"/>
                <a:gd name="T2" fmla="*/ 361 w 420"/>
                <a:gd name="T3" fmla="*/ 57 h 322"/>
                <a:gd name="T4" fmla="*/ 103 w 420"/>
                <a:gd name="T5" fmla="*/ 52 h 322"/>
                <a:gd name="T6" fmla="*/ 48 w 420"/>
                <a:gd name="T7" fmla="*/ 270 h 322"/>
                <a:gd name="T8" fmla="*/ 60 w 420"/>
                <a:gd name="T9" fmla="*/ 322 h 322"/>
                <a:gd name="T10" fmla="*/ 81 w 420"/>
                <a:gd name="T11" fmla="*/ 321 h 322"/>
                <a:gd name="T12" fmla="*/ 65 w 420"/>
                <a:gd name="T13" fmla="*/ 283 h 322"/>
                <a:gd name="T14" fmla="*/ 61 w 420"/>
                <a:gd name="T15" fmla="*/ 251 h 322"/>
                <a:gd name="T16" fmla="*/ 133 w 420"/>
                <a:gd name="T17" fmla="*/ 103 h 322"/>
                <a:gd name="T18" fmla="*/ 222 w 420"/>
                <a:gd name="T19" fmla="*/ 139 h 322"/>
                <a:gd name="T20" fmla="*/ 308 w 420"/>
                <a:gd name="T21" fmla="*/ 101 h 322"/>
                <a:gd name="T22" fmla="*/ 393 w 420"/>
                <a:gd name="T23" fmla="*/ 249 h 322"/>
                <a:gd name="T24" fmla="*/ 375 w 420"/>
                <a:gd name="T25" fmla="*/ 316 h 322"/>
                <a:gd name="T26" fmla="*/ 397 w 420"/>
                <a:gd name="T27" fmla="*/ 314 h 322"/>
                <a:gd name="T28" fmla="*/ 407 w 420"/>
                <a:gd name="T29" fmla="*/ 26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322">
                  <a:moveTo>
                    <a:pt x="407" y="269"/>
                  </a:moveTo>
                  <a:cubicBezTo>
                    <a:pt x="420" y="204"/>
                    <a:pt x="411" y="52"/>
                    <a:pt x="361" y="57"/>
                  </a:cubicBezTo>
                  <a:cubicBezTo>
                    <a:pt x="313" y="9"/>
                    <a:pt x="149" y="0"/>
                    <a:pt x="103" y="52"/>
                  </a:cubicBezTo>
                  <a:cubicBezTo>
                    <a:pt x="0" y="72"/>
                    <a:pt x="48" y="270"/>
                    <a:pt x="48" y="270"/>
                  </a:cubicBezTo>
                  <a:cubicBezTo>
                    <a:pt x="51" y="290"/>
                    <a:pt x="56" y="307"/>
                    <a:pt x="60" y="322"/>
                  </a:cubicBezTo>
                  <a:cubicBezTo>
                    <a:pt x="67" y="322"/>
                    <a:pt x="74" y="321"/>
                    <a:pt x="81" y="321"/>
                  </a:cubicBezTo>
                  <a:cubicBezTo>
                    <a:pt x="74" y="307"/>
                    <a:pt x="67" y="293"/>
                    <a:pt x="65" y="283"/>
                  </a:cubicBezTo>
                  <a:cubicBezTo>
                    <a:pt x="64" y="277"/>
                    <a:pt x="61" y="256"/>
                    <a:pt x="61" y="251"/>
                  </a:cubicBezTo>
                  <a:cubicBezTo>
                    <a:pt x="62" y="215"/>
                    <a:pt x="88" y="111"/>
                    <a:pt x="133" y="103"/>
                  </a:cubicBezTo>
                  <a:cubicBezTo>
                    <a:pt x="150" y="100"/>
                    <a:pt x="193" y="139"/>
                    <a:pt x="222" y="139"/>
                  </a:cubicBezTo>
                  <a:cubicBezTo>
                    <a:pt x="251" y="138"/>
                    <a:pt x="289" y="99"/>
                    <a:pt x="308" y="101"/>
                  </a:cubicBezTo>
                  <a:cubicBezTo>
                    <a:pt x="355" y="108"/>
                    <a:pt x="394" y="203"/>
                    <a:pt x="393" y="249"/>
                  </a:cubicBezTo>
                  <a:cubicBezTo>
                    <a:pt x="393" y="255"/>
                    <a:pt x="386" y="291"/>
                    <a:pt x="375" y="316"/>
                  </a:cubicBezTo>
                  <a:cubicBezTo>
                    <a:pt x="382" y="315"/>
                    <a:pt x="390" y="315"/>
                    <a:pt x="397" y="314"/>
                  </a:cubicBezTo>
                  <a:cubicBezTo>
                    <a:pt x="401" y="301"/>
                    <a:pt x="404" y="286"/>
                    <a:pt x="407" y="26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8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9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0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1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2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3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54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55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6"/>
            <p:cNvSpPr>
              <a:spLocks/>
            </p:cNvSpPr>
            <p:nvPr/>
          </p:nvSpPr>
          <p:spPr bwMode="auto">
            <a:xfrm>
              <a:off x="5011738" y="1745457"/>
              <a:ext cx="315913" cy="46038"/>
            </a:xfrm>
            <a:custGeom>
              <a:avLst/>
              <a:gdLst>
                <a:gd name="T0" fmla="*/ 105 w 197"/>
                <a:gd name="T1" fmla="*/ 0 h 29"/>
                <a:gd name="T2" fmla="*/ 99 w 197"/>
                <a:gd name="T3" fmla="*/ 5 h 29"/>
                <a:gd name="T4" fmla="*/ 92 w 197"/>
                <a:gd name="T5" fmla="*/ 0 h 29"/>
                <a:gd name="T6" fmla="*/ 0 w 197"/>
                <a:gd name="T7" fmla="*/ 29 h 29"/>
                <a:gd name="T8" fmla="*/ 90 w 197"/>
                <a:gd name="T9" fmla="*/ 26 h 29"/>
                <a:gd name="T10" fmla="*/ 99 w 197"/>
                <a:gd name="T11" fmla="*/ 15 h 29"/>
                <a:gd name="T12" fmla="*/ 107 w 197"/>
                <a:gd name="T13" fmla="*/ 26 h 29"/>
                <a:gd name="T14" fmla="*/ 197 w 197"/>
                <a:gd name="T15" fmla="*/ 29 h 29"/>
                <a:gd name="T16" fmla="*/ 105 w 197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29">
                  <a:moveTo>
                    <a:pt x="105" y="0"/>
                  </a:moveTo>
                  <a:cubicBezTo>
                    <a:pt x="101" y="0"/>
                    <a:pt x="99" y="5"/>
                    <a:pt x="99" y="5"/>
                  </a:cubicBezTo>
                  <a:cubicBezTo>
                    <a:pt x="99" y="5"/>
                    <a:pt x="96" y="0"/>
                    <a:pt x="92" y="0"/>
                  </a:cubicBezTo>
                  <a:cubicBezTo>
                    <a:pt x="78" y="0"/>
                    <a:pt x="17" y="6"/>
                    <a:pt x="0" y="29"/>
                  </a:cubicBezTo>
                  <a:cubicBezTo>
                    <a:pt x="0" y="29"/>
                    <a:pt x="85" y="27"/>
                    <a:pt x="90" y="26"/>
                  </a:cubicBezTo>
                  <a:cubicBezTo>
                    <a:pt x="94" y="24"/>
                    <a:pt x="99" y="15"/>
                    <a:pt x="99" y="15"/>
                  </a:cubicBezTo>
                  <a:cubicBezTo>
                    <a:pt x="99" y="15"/>
                    <a:pt x="103" y="24"/>
                    <a:pt x="107" y="26"/>
                  </a:cubicBezTo>
                  <a:cubicBezTo>
                    <a:pt x="112" y="27"/>
                    <a:pt x="197" y="29"/>
                    <a:pt x="197" y="29"/>
                  </a:cubicBezTo>
                  <a:cubicBezTo>
                    <a:pt x="180" y="6"/>
                    <a:pt x="120" y="0"/>
                    <a:pt x="105" y="0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7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8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9"/>
            <p:cNvSpPr>
              <a:spLocks/>
            </p:cNvSpPr>
            <p:nvPr/>
          </p:nvSpPr>
          <p:spPr bwMode="auto">
            <a:xfrm>
              <a:off x="3944938" y="158829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0"/>
            <p:cNvSpPr>
              <a:spLocks/>
            </p:cNvSpPr>
            <p:nvPr/>
          </p:nvSpPr>
          <p:spPr bwMode="auto">
            <a:xfrm>
              <a:off x="37671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1"/>
            <p:cNvSpPr>
              <a:spLocks/>
            </p:cNvSpPr>
            <p:nvPr/>
          </p:nvSpPr>
          <p:spPr bwMode="auto">
            <a:xfrm>
              <a:off x="4275138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2"/>
            <p:cNvSpPr>
              <a:spLocks/>
            </p:cNvSpPr>
            <p:nvPr/>
          </p:nvSpPr>
          <p:spPr bwMode="auto">
            <a:xfrm>
              <a:off x="3944938" y="1902619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3"/>
            <p:cNvSpPr>
              <a:spLocks/>
            </p:cNvSpPr>
            <p:nvPr/>
          </p:nvSpPr>
          <p:spPr bwMode="auto">
            <a:xfrm>
              <a:off x="3667125" y="120570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4"/>
            <p:cNvSpPr>
              <a:spLocks noEditPoints="1"/>
            </p:cNvSpPr>
            <p:nvPr/>
          </p:nvSpPr>
          <p:spPr bwMode="auto">
            <a:xfrm>
              <a:off x="3762375" y="1108869"/>
              <a:ext cx="649288" cy="582613"/>
            </a:xfrm>
            <a:custGeom>
              <a:avLst/>
              <a:gdLst>
                <a:gd name="T0" fmla="*/ 312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1 w 404"/>
                <a:gd name="T9" fmla="*/ 360 h 363"/>
                <a:gd name="T10" fmla="*/ 33 w 404"/>
                <a:gd name="T11" fmla="*/ 363 h 363"/>
                <a:gd name="T12" fmla="*/ 37 w 404"/>
                <a:gd name="T13" fmla="*/ 362 h 363"/>
                <a:gd name="T14" fmla="*/ 38 w 404"/>
                <a:gd name="T15" fmla="*/ 361 h 363"/>
                <a:gd name="T16" fmla="*/ 38 w 404"/>
                <a:gd name="T17" fmla="*/ 339 h 363"/>
                <a:gd name="T18" fmla="*/ 33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8 h 363"/>
                <a:gd name="T26" fmla="*/ 103 w 404"/>
                <a:gd name="T27" fmla="*/ 154 h 363"/>
                <a:gd name="T28" fmla="*/ 242 w 404"/>
                <a:gd name="T29" fmla="*/ 175 h 363"/>
                <a:gd name="T30" fmla="*/ 280 w 404"/>
                <a:gd name="T31" fmla="*/ 151 h 363"/>
                <a:gd name="T32" fmla="*/ 311 w 404"/>
                <a:gd name="T33" fmla="*/ 176 h 363"/>
                <a:gd name="T34" fmla="*/ 360 w 404"/>
                <a:gd name="T35" fmla="*/ 315 h 363"/>
                <a:gd name="T36" fmla="*/ 356 w 404"/>
                <a:gd name="T37" fmla="*/ 339 h 363"/>
                <a:gd name="T38" fmla="*/ 356 w 404"/>
                <a:gd name="T39" fmla="*/ 361 h 363"/>
                <a:gd name="T40" fmla="*/ 357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2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2" y="68"/>
                  </a:moveTo>
                  <a:cubicBezTo>
                    <a:pt x="225" y="0"/>
                    <a:pt x="91" y="40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1" y="360"/>
                  </a:cubicBezTo>
                  <a:cubicBezTo>
                    <a:pt x="31" y="360"/>
                    <a:pt x="32" y="362"/>
                    <a:pt x="33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8" y="362"/>
                    <a:pt x="38" y="361"/>
                    <a:pt x="38" y="361"/>
                  </a:cubicBezTo>
                  <a:cubicBezTo>
                    <a:pt x="38" y="354"/>
                    <a:pt x="38" y="340"/>
                    <a:pt x="38" y="339"/>
                  </a:cubicBezTo>
                  <a:cubicBezTo>
                    <a:pt x="37" y="328"/>
                    <a:pt x="34" y="318"/>
                    <a:pt x="33" y="307"/>
                  </a:cubicBezTo>
                  <a:cubicBezTo>
                    <a:pt x="41" y="255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8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5"/>
                  </a:cubicBezTo>
                  <a:cubicBezTo>
                    <a:pt x="259" y="182"/>
                    <a:pt x="261" y="152"/>
                    <a:pt x="280" y="151"/>
                  </a:cubicBezTo>
                  <a:cubicBezTo>
                    <a:pt x="288" y="150"/>
                    <a:pt x="304" y="177"/>
                    <a:pt x="311" y="176"/>
                  </a:cubicBezTo>
                  <a:cubicBezTo>
                    <a:pt x="377" y="169"/>
                    <a:pt x="349" y="269"/>
                    <a:pt x="360" y="315"/>
                  </a:cubicBezTo>
                  <a:cubicBezTo>
                    <a:pt x="358" y="323"/>
                    <a:pt x="357" y="331"/>
                    <a:pt x="356" y="339"/>
                  </a:cubicBezTo>
                  <a:cubicBezTo>
                    <a:pt x="356" y="340"/>
                    <a:pt x="356" y="354"/>
                    <a:pt x="356" y="361"/>
                  </a:cubicBezTo>
                  <a:cubicBezTo>
                    <a:pt x="356" y="361"/>
                    <a:pt x="356" y="362"/>
                    <a:pt x="357" y="362"/>
                  </a:cubicBezTo>
                  <a:cubicBezTo>
                    <a:pt x="358" y="363"/>
                    <a:pt x="361" y="363"/>
                    <a:pt x="361" y="363"/>
                  </a:cubicBezTo>
                  <a:cubicBezTo>
                    <a:pt x="362" y="362"/>
                    <a:pt x="363" y="360"/>
                    <a:pt x="363" y="360"/>
                  </a:cubicBezTo>
                  <a:cubicBezTo>
                    <a:pt x="364" y="356"/>
                    <a:pt x="364" y="354"/>
                    <a:pt x="364" y="351"/>
                  </a:cubicBezTo>
                  <a:cubicBezTo>
                    <a:pt x="365" y="347"/>
                    <a:pt x="365" y="342"/>
                    <a:pt x="366" y="338"/>
                  </a:cubicBezTo>
                  <a:cubicBezTo>
                    <a:pt x="379" y="288"/>
                    <a:pt x="404" y="89"/>
                    <a:pt x="312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2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65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66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67"/>
            <p:cNvSpPr>
              <a:spLocks/>
            </p:cNvSpPr>
            <p:nvPr/>
          </p:nvSpPr>
          <p:spPr bwMode="auto">
            <a:xfrm>
              <a:off x="3640138" y="1173957"/>
              <a:ext cx="609600" cy="360363"/>
            </a:xfrm>
            <a:custGeom>
              <a:avLst/>
              <a:gdLst>
                <a:gd name="T0" fmla="*/ 323 w 380"/>
                <a:gd name="T1" fmla="*/ 52 h 225"/>
                <a:gd name="T2" fmla="*/ 182 w 380"/>
                <a:gd name="T3" fmla="*/ 28 h 225"/>
                <a:gd name="T4" fmla="*/ 42 w 380"/>
                <a:gd name="T5" fmla="*/ 48 h 225"/>
                <a:gd name="T6" fmla="*/ 78 w 380"/>
                <a:gd name="T7" fmla="*/ 180 h 225"/>
                <a:gd name="T8" fmla="*/ 268 w 380"/>
                <a:gd name="T9" fmla="*/ 161 h 225"/>
                <a:gd name="T10" fmla="*/ 358 w 380"/>
                <a:gd name="T11" fmla="*/ 97 h 225"/>
                <a:gd name="T12" fmla="*/ 323 w 380"/>
                <a:gd name="T13" fmla="*/ 5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0" h="225">
                  <a:moveTo>
                    <a:pt x="323" y="52"/>
                  </a:moveTo>
                  <a:cubicBezTo>
                    <a:pt x="323" y="52"/>
                    <a:pt x="248" y="0"/>
                    <a:pt x="182" y="28"/>
                  </a:cubicBezTo>
                  <a:cubicBezTo>
                    <a:pt x="115" y="56"/>
                    <a:pt x="56" y="66"/>
                    <a:pt x="42" y="48"/>
                  </a:cubicBezTo>
                  <a:cubicBezTo>
                    <a:pt x="42" y="48"/>
                    <a:pt x="0" y="134"/>
                    <a:pt x="78" y="180"/>
                  </a:cubicBezTo>
                  <a:cubicBezTo>
                    <a:pt x="155" y="225"/>
                    <a:pt x="243" y="189"/>
                    <a:pt x="268" y="161"/>
                  </a:cubicBezTo>
                  <a:cubicBezTo>
                    <a:pt x="294" y="133"/>
                    <a:pt x="335" y="88"/>
                    <a:pt x="358" y="97"/>
                  </a:cubicBezTo>
                  <a:cubicBezTo>
                    <a:pt x="380" y="106"/>
                    <a:pt x="323" y="52"/>
                    <a:pt x="323" y="52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68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9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0"/>
            <p:cNvSpPr>
              <a:spLocks/>
            </p:cNvSpPr>
            <p:nvPr/>
          </p:nvSpPr>
          <p:spPr bwMode="auto">
            <a:xfrm>
              <a:off x="3335338" y="2140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1"/>
            <p:cNvSpPr>
              <a:spLocks/>
            </p:cNvSpPr>
            <p:nvPr/>
          </p:nvSpPr>
          <p:spPr bwMode="auto">
            <a:xfrm>
              <a:off x="3157538" y="210581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2"/>
            <p:cNvSpPr>
              <a:spLocks/>
            </p:cNvSpPr>
            <p:nvPr/>
          </p:nvSpPr>
          <p:spPr bwMode="auto">
            <a:xfrm>
              <a:off x="3665538" y="210581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5"/>
            <p:cNvSpPr>
              <a:spLocks/>
            </p:cNvSpPr>
            <p:nvPr/>
          </p:nvSpPr>
          <p:spPr bwMode="auto">
            <a:xfrm>
              <a:off x="3543300" y="2550319"/>
              <a:ext cx="234950" cy="561975"/>
            </a:xfrm>
            <a:custGeom>
              <a:avLst/>
              <a:gdLst>
                <a:gd name="T0" fmla="*/ 37 w 148"/>
                <a:gd name="T1" fmla="*/ 0 h 354"/>
                <a:gd name="T2" fmla="*/ 37 w 148"/>
                <a:gd name="T3" fmla="*/ 39 h 354"/>
                <a:gd name="T4" fmla="*/ 0 w 148"/>
                <a:gd name="T5" fmla="*/ 354 h 354"/>
                <a:gd name="T6" fmla="*/ 64 w 148"/>
                <a:gd name="T7" fmla="*/ 354 h 354"/>
                <a:gd name="T8" fmla="*/ 132 w 148"/>
                <a:gd name="T9" fmla="*/ 214 h 354"/>
                <a:gd name="T10" fmla="*/ 67 w 148"/>
                <a:gd name="T11" fmla="*/ 169 h 354"/>
                <a:gd name="T12" fmla="*/ 148 w 148"/>
                <a:gd name="T13" fmla="*/ 132 h 354"/>
                <a:gd name="T14" fmla="*/ 81 w 148"/>
                <a:gd name="T15" fmla="*/ 20 h 354"/>
                <a:gd name="T16" fmla="*/ 37 w 148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4">
                  <a:moveTo>
                    <a:pt x="37" y="0"/>
                  </a:moveTo>
                  <a:lnTo>
                    <a:pt x="37" y="39"/>
                  </a:lnTo>
                  <a:lnTo>
                    <a:pt x="0" y="354"/>
                  </a:lnTo>
                  <a:lnTo>
                    <a:pt x="64" y="354"/>
                  </a:lnTo>
                  <a:lnTo>
                    <a:pt x="132" y="214"/>
                  </a:lnTo>
                  <a:lnTo>
                    <a:pt x="67" y="169"/>
                  </a:lnTo>
                  <a:lnTo>
                    <a:pt x="148" y="132"/>
                  </a:lnTo>
                  <a:lnTo>
                    <a:pt x="81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2"/>
            <p:cNvSpPr>
              <a:spLocks/>
            </p:cNvSpPr>
            <p:nvPr/>
          </p:nvSpPr>
          <p:spPr bwMode="auto">
            <a:xfrm>
              <a:off x="3057525" y="175815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3"/>
            <p:cNvSpPr>
              <a:spLocks/>
            </p:cNvSpPr>
            <p:nvPr/>
          </p:nvSpPr>
          <p:spPr bwMode="auto">
            <a:xfrm>
              <a:off x="3194050" y="2169319"/>
              <a:ext cx="547688" cy="347663"/>
            </a:xfrm>
            <a:custGeom>
              <a:avLst/>
              <a:gdLst>
                <a:gd name="T0" fmla="*/ 338 w 342"/>
                <a:gd name="T1" fmla="*/ 4 h 217"/>
                <a:gd name="T2" fmla="*/ 336 w 342"/>
                <a:gd name="T3" fmla="*/ 13 h 217"/>
                <a:gd name="T4" fmla="*/ 293 w 342"/>
                <a:gd name="T5" fmla="*/ 115 h 217"/>
                <a:gd name="T6" fmla="*/ 172 w 342"/>
                <a:gd name="T7" fmla="*/ 192 h 217"/>
                <a:gd name="T8" fmla="*/ 51 w 342"/>
                <a:gd name="T9" fmla="*/ 119 h 217"/>
                <a:gd name="T10" fmla="*/ 7 w 342"/>
                <a:gd name="T11" fmla="*/ 13 h 217"/>
                <a:gd name="T12" fmla="*/ 5 w 342"/>
                <a:gd name="T13" fmla="*/ 0 h 217"/>
                <a:gd name="T14" fmla="*/ 0 w 342"/>
                <a:gd name="T15" fmla="*/ 35 h 217"/>
                <a:gd name="T16" fmla="*/ 29 w 342"/>
                <a:gd name="T17" fmla="*/ 125 h 217"/>
                <a:gd name="T18" fmla="*/ 170 w 342"/>
                <a:gd name="T19" fmla="*/ 217 h 217"/>
                <a:gd name="T20" fmla="*/ 311 w 342"/>
                <a:gd name="T21" fmla="*/ 125 h 217"/>
                <a:gd name="T22" fmla="*/ 340 w 342"/>
                <a:gd name="T23" fmla="*/ 30 h 217"/>
                <a:gd name="T24" fmla="*/ 338 w 342"/>
                <a:gd name="T2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2" h="217">
                  <a:moveTo>
                    <a:pt x="338" y="4"/>
                  </a:moveTo>
                  <a:cubicBezTo>
                    <a:pt x="337" y="9"/>
                    <a:pt x="336" y="13"/>
                    <a:pt x="336" y="13"/>
                  </a:cubicBezTo>
                  <a:cubicBezTo>
                    <a:pt x="336" y="13"/>
                    <a:pt x="313" y="91"/>
                    <a:pt x="293" y="115"/>
                  </a:cubicBezTo>
                  <a:cubicBezTo>
                    <a:pt x="255" y="162"/>
                    <a:pt x="205" y="191"/>
                    <a:pt x="172" y="192"/>
                  </a:cubicBezTo>
                  <a:cubicBezTo>
                    <a:pt x="138" y="192"/>
                    <a:pt x="89" y="165"/>
                    <a:pt x="51" y="119"/>
                  </a:cubicBezTo>
                  <a:cubicBezTo>
                    <a:pt x="36" y="101"/>
                    <a:pt x="8" y="20"/>
                    <a:pt x="7" y="13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0" y="0"/>
                    <a:pt x="0" y="35"/>
                    <a:pt x="0" y="35"/>
                  </a:cubicBezTo>
                  <a:cubicBezTo>
                    <a:pt x="7" y="76"/>
                    <a:pt x="13" y="102"/>
                    <a:pt x="29" y="125"/>
                  </a:cubicBezTo>
                  <a:cubicBezTo>
                    <a:pt x="54" y="160"/>
                    <a:pt x="126" y="217"/>
                    <a:pt x="170" y="217"/>
                  </a:cubicBezTo>
                  <a:cubicBezTo>
                    <a:pt x="214" y="217"/>
                    <a:pt x="285" y="160"/>
                    <a:pt x="311" y="125"/>
                  </a:cubicBezTo>
                  <a:cubicBezTo>
                    <a:pt x="327" y="102"/>
                    <a:pt x="331" y="72"/>
                    <a:pt x="340" y="30"/>
                  </a:cubicBezTo>
                  <a:cubicBezTo>
                    <a:pt x="340" y="30"/>
                    <a:pt x="342" y="4"/>
                    <a:pt x="338" y="4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5"/>
            <p:cNvSpPr>
              <a:spLocks noEditPoints="1"/>
            </p:cNvSpPr>
            <p:nvPr/>
          </p:nvSpPr>
          <p:spPr bwMode="auto">
            <a:xfrm>
              <a:off x="3222625" y="2077244"/>
              <a:ext cx="504825" cy="184150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96"/>
            <p:cNvSpPr>
              <a:spLocks/>
            </p:cNvSpPr>
            <p:nvPr/>
          </p:nvSpPr>
          <p:spPr bwMode="auto">
            <a:xfrm>
              <a:off x="2670970" y="2516189"/>
              <a:ext cx="690563" cy="960438"/>
            </a:xfrm>
            <a:custGeom>
              <a:avLst/>
              <a:gdLst>
                <a:gd name="T0" fmla="*/ 155 w 430"/>
                <a:gd name="T1" fmla="*/ 55 h 598"/>
                <a:gd name="T2" fmla="*/ 348 w 430"/>
                <a:gd name="T3" fmla="*/ 103 h 598"/>
                <a:gd name="T4" fmla="*/ 402 w 430"/>
                <a:gd name="T5" fmla="*/ 279 h 598"/>
                <a:gd name="T6" fmla="*/ 205 w 430"/>
                <a:gd name="T7" fmla="*/ 597 h 598"/>
                <a:gd name="T8" fmla="*/ 33 w 430"/>
                <a:gd name="T9" fmla="*/ 272 h 598"/>
                <a:gd name="T10" fmla="*/ 155 w 430"/>
                <a:gd name="T11" fmla="*/ 55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0" h="598">
                  <a:moveTo>
                    <a:pt x="155" y="55"/>
                  </a:moveTo>
                  <a:cubicBezTo>
                    <a:pt x="171" y="26"/>
                    <a:pt x="297" y="0"/>
                    <a:pt x="348" y="103"/>
                  </a:cubicBezTo>
                  <a:cubicBezTo>
                    <a:pt x="400" y="207"/>
                    <a:pt x="374" y="243"/>
                    <a:pt x="402" y="279"/>
                  </a:cubicBezTo>
                  <a:cubicBezTo>
                    <a:pt x="430" y="316"/>
                    <a:pt x="364" y="598"/>
                    <a:pt x="205" y="597"/>
                  </a:cubicBezTo>
                  <a:cubicBezTo>
                    <a:pt x="36" y="596"/>
                    <a:pt x="0" y="326"/>
                    <a:pt x="33" y="272"/>
                  </a:cubicBezTo>
                  <a:cubicBezTo>
                    <a:pt x="67" y="217"/>
                    <a:pt x="37" y="55"/>
                    <a:pt x="155" y="55"/>
                  </a:cubicBezTo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97"/>
            <p:cNvSpPr>
              <a:spLocks/>
            </p:cNvSpPr>
            <p:nvPr/>
          </p:nvSpPr>
          <p:spPr bwMode="auto">
            <a:xfrm>
              <a:off x="2415382" y="3375027"/>
              <a:ext cx="1184275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  <a:close/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8"/>
            <p:cNvSpPr>
              <a:spLocks/>
            </p:cNvSpPr>
            <p:nvPr/>
          </p:nvSpPr>
          <p:spPr bwMode="auto">
            <a:xfrm>
              <a:off x="2888457" y="3375027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9"/>
            <p:cNvSpPr>
              <a:spLocks/>
            </p:cNvSpPr>
            <p:nvPr/>
          </p:nvSpPr>
          <p:spPr bwMode="auto">
            <a:xfrm>
              <a:off x="2890045" y="2976564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3186172" y="2302670"/>
              <a:ext cx="468254" cy="828676"/>
              <a:chOff x="2548790" y="2218532"/>
              <a:chExt cx="468254" cy="828676"/>
            </a:xfrm>
          </p:grpSpPr>
          <p:grpSp>
            <p:nvGrpSpPr>
              <p:cNvPr id="182" name="Group 181"/>
              <p:cNvGrpSpPr/>
              <p:nvPr/>
            </p:nvGrpSpPr>
            <p:grpSpPr>
              <a:xfrm>
                <a:off x="2663031" y="2218532"/>
                <a:ext cx="354013" cy="827088"/>
                <a:chOff x="2291616" y="2152651"/>
                <a:chExt cx="354013" cy="827088"/>
              </a:xfrm>
            </p:grpSpPr>
            <p:sp>
              <p:nvSpPr>
                <p:cNvPr id="184" name="Freeform 73"/>
                <p:cNvSpPr>
                  <a:spLocks/>
                </p:cNvSpPr>
                <p:nvPr/>
              </p:nvSpPr>
              <p:spPr bwMode="auto">
                <a:xfrm>
                  <a:off x="2291616" y="2544763"/>
                  <a:ext cx="354013" cy="434975"/>
                </a:xfrm>
                <a:custGeom>
                  <a:avLst/>
                  <a:gdLst>
                    <a:gd name="T0" fmla="*/ 116 w 220"/>
                    <a:gd name="T1" fmla="*/ 0 h 271"/>
                    <a:gd name="T2" fmla="*/ 0 w 220"/>
                    <a:gd name="T3" fmla="*/ 35 h 271"/>
                    <a:gd name="T4" fmla="*/ 44 w 220"/>
                    <a:gd name="T5" fmla="*/ 271 h 271"/>
                    <a:gd name="T6" fmla="*/ 202 w 220"/>
                    <a:gd name="T7" fmla="*/ 271 h 271"/>
                    <a:gd name="T8" fmla="*/ 220 w 220"/>
                    <a:gd name="T9" fmla="*/ 36 h 271"/>
                    <a:gd name="T10" fmla="*/ 116 w 220"/>
                    <a:gd name="T11" fmla="*/ 0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0" h="271">
                      <a:moveTo>
                        <a:pt x="116" y="0"/>
                      </a:moveTo>
                      <a:cubicBezTo>
                        <a:pt x="116" y="0"/>
                        <a:pt x="0" y="28"/>
                        <a:pt x="0" y="35"/>
                      </a:cubicBezTo>
                      <a:cubicBezTo>
                        <a:pt x="0" y="42"/>
                        <a:pt x="44" y="271"/>
                        <a:pt x="44" y="271"/>
                      </a:cubicBezTo>
                      <a:cubicBezTo>
                        <a:pt x="202" y="271"/>
                        <a:pt x="202" y="271"/>
                        <a:pt x="202" y="271"/>
                      </a:cubicBezTo>
                      <a:cubicBezTo>
                        <a:pt x="220" y="36"/>
                        <a:pt x="220" y="36"/>
                        <a:pt x="220" y="36"/>
                      </a:cubicBezTo>
                      <a:cubicBezTo>
                        <a:pt x="116" y="0"/>
                        <a:pt x="116" y="0"/>
                        <a:pt x="116" y="0"/>
                      </a:cubicBezTo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Freeform 76"/>
                <p:cNvSpPr>
                  <a:spLocks/>
                </p:cNvSpPr>
                <p:nvPr/>
              </p:nvSpPr>
              <p:spPr bwMode="auto">
                <a:xfrm>
                  <a:off x="2420204" y="2544763"/>
                  <a:ext cx="114300" cy="112713"/>
                </a:xfrm>
                <a:custGeom>
                  <a:avLst/>
                  <a:gdLst>
                    <a:gd name="T0" fmla="*/ 0 w 71"/>
                    <a:gd name="T1" fmla="*/ 39 h 70"/>
                    <a:gd name="T2" fmla="*/ 20 w 71"/>
                    <a:gd name="T3" fmla="*/ 70 h 70"/>
                    <a:gd name="T4" fmla="*/ 51 w 71"/>
                    <a:gd name="T5" fmla="*/ 70 h 70"/>
                    <a:gd name="T6" fmla="*/ 71 w 71"/>
                    <a:gd name="T7" fmla="*/ 39 h 70"/>
                    <a:gd name="T8" fmla="*/ 36 w 71"/>
                    <a:gd name="T9" fmla="*/ 0 h 70"/>
                    <a:gd name="T10" fmla="*/ 0 w 71"/>
                    <a:gd name="T11" fmla="*/ 3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1" h="70">
                      <a:moveTo>
                        <a:pt x="0" y="39"/>
                      </a:move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30" y="70"/>
                        <a:pt x="41" y="70"/>
                        <a:pt x="51" y="70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0" y="39"/>
                        <a:pt x="0" y="39"/>
                        <a:pt x="0" y="39"/>
                      </a:cubicBezTo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77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7" name="Freeform 78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8" name="Freeform 79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80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81"/>
                <p:cNvSpPr>
                  <a:spLocks/>
                </p:cNvSpPr>
                <p:nvPr/>
              </p:nvSpPr>
              <p:spPr bwMode="auto">
                <a:xfrm>
                  <a:off x="2344004" y="2322513"/>
                  <a:ext cx="266700" cy="92075"/>
                </a:xfrm>
                <a:custGeom>
                  <a:avLst/>
                  <a:gdLst>
                    <a:gd name="T0" fmla="*/ 0 w 167"/>
                    <a:gd name="T1" fmla="*/ 0 h 58"/>
                    <a:gd name="T2" fmla="*/ 0 w 167"/>
                    <a:gd name="T3" fmla="*/ 6 h 58"/>
                    <a:gd name="T4" fmla="*/ 83 w 167"/>
                    <a:gd name="T5" fmla="*/ 58 h 58"/>
                    <a:gd name="T6" fmla="*/ 85 w 167"/>
                    <a:gd name="T7" fmla="*/ 58 h 58"/>
                    <a:gd name="T8" fmla="*/ 167 w 167"/>
                    <a:gd name="T9" fmla="*/ 9 h 58"/>
                    <a:gd name="T10" fmla="*/ 167 w 167"/>
                    <a:gd name="T11" fmla="*/ 0 h 58"/>
                    <a:gd name="T12" fmla="*/ 0 w 167"/>
                    <a:gd name="T13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7" h="58">
                      <a:moveTo>
                        <a:pt x="0" y="0"/>
                      </a:move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43" y="56"/>
                        <a:pt x="83" y="58"/>
                      </a:cubicBezTo>
                      <a:cubicBezTo>
                        <a:pt x="84" y="58"/>
                        <a:pt x="85" y="58"/>
                        <a:pt x="85" y="58"/>
                      </a:cubicBezTo>
                      <a:cubicBezTo>
                        <a:pt x="125" y="58"/>
                        <a:pt x="167" y="9"/>
                        <a:pt x="167" y="9"/>
                      </a:cubicBez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C5A0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83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2" name="Freeform 84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85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86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87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E9BE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6" name="Freeform 88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89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2F2F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90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Rectangle 91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solidFill>
                  <a:srgbClr val="227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0" name="Rectangle 92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94"/>
                <p:cNvSpPr>
                  <a:spLocks/>
                </p:cNvSpPr>
                <p:nvPr/>
              </p:nvSpPr>
              <p:spPr bwMode="auto">
                <a:xfrm>
                  <a:off x="2340829" y="2152651"/>
                  <a:ext cx="276225" cy="169863"/>
                </a:xfrm>
                <a:custGeom>
                  <a:avLst/>
                  <a:gdLst>
                    <a:gd name="T0" fmla="*/ 163 w 172"/>
                    <a:gd name="T1" fmla="*/ 36 h 105"/>
                    <a:gd name="T2" fmla="*/ 101 w 172"/>
                    <a:gd name="T3" fmla="*/ 3 h 105"/>
                    <a:gd name="T4" fmla="*/ 86 w 172"/>
                    <a:gd name="T5" fmla="*/ 11 h 105"/>
                    <a:gd name="T6" fmla="*/ 71 w 172"/>
                    <a:gd name="T7" fmla="*/ 3 h 105"/>
                    <a:gd name="T8" fmla="*/ 9 w 172"/>
                    <a:gd name="T9" fmla="*/ 36 h 105"/>
                    <a:gd name="T10" fmla="*/ 0 w 172"/>
                    <a:gd name="T11" fmla="*/ 65 h 105"/>
                    <a:gd name="T12" fmla="*/ 0 w 172"/>
                    <a:gd name="T13" fmla="*/ 104 h 105"/>
                    <a:gd name="T14" fmla="*/ 14 w 172"/>
                    <a:gd name="T15" fmla="*/ 101 h 105"/>
                    <a:gd name="T16" fmla="*/ 24 w 172"/>
                    <a:gd name="T17" fmla="*/ 74 h 105"/>
                    <a:gd name="T18" fmla="*/ 45 w 172"/>
                    <a:gd name="T19" fmla="*/ 48 h 105"/>
                    <a:gd name="T20" fmla="*/ 86 w 172"/>
                    <a:gd name="T21" fmla="*/ 33 h 105"/>
                    <a:gd name="T22" fmla="*/ 127 w 172"/>
                    <a:gd name="T23" fmla="*/ 48 h 105"/>
                    <a:gd name="T24" fmla="*/ 148 w 172"/>
                    <a:gd name="T25" fmla="*/ 74 h 105"/>
                    <a:gd name="T26" fmla="*/ 159 w 172"/>
                    <a:gd name="T27" fmla="*/ 101 h 105"/>
                    <a:gd name="T28" fmla="*/ 172 w 172"/>
                    <a:gd name="T29" fmla="*/ 104 h 105"/>
                    <a:gd name="T30" fmla="*/ 172 w 172"/>
                    <a:gd name="T31" fmla="*/ 65 h 105"/>
                    <a:gd name="T32" fmla="*/ 163 w 172"/>
                    <a:gd name="T33" fmla="*/ 36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2" h="105">
                      <a:moveTo>
                        <a:pt x="163" y="36"/>
                      </a:moveTo>
                      <a:cubicBezTo>
                        <a:pt x="157" y="23"/>
                        <a:pt x="109" y="6"/>
                        <a:pt x="101" y="3"/>
                      </a:cubicBezTo>
                      <a:cubicBezTo>
                        <a:pt x="92" y="0"/>
                        <a:pt x="86" y="11"/>
                        <a:pt x="86" y="11"/>
                      </a:cubicBezTo>
                      <a:cubicBezTo>
                        <a:pt x="86" y="11"/>
                        <a:pt x="80" y="0"/>
                        <a:pt x="71" y="3"/>
                      </a:cubicBezTo>
                      <a:cubicBezTo>
                        <a:pt x="63" y="6"/>
                        <a:pt x="15" y="23"/>
                        <a:pt x="9" y="36"/>
                      </a:cubicBezTo>
                      <a:cubicBezTo>
                        <a:pt x="3" y="48"/>
                        <a:pt x="0" y="57"/>
                        <a:pt x="0" y="65"/>
                      </a:cubicBezTo>
                      <a:cubicBezTo>
                        <a:pt x="0" y="74"/>
                        <a:pt x="0" y="104"/>
                        <a:pt x="0" y="104"/>
                      </a:cubicBezTo>
                      <a:cubicBezTo>
                        <a:pt x="0" y="104"/>
                        <a:pt x="9" y="105"/>
                        <a:pt x="14" y="101"/>
                      </a:cubicBezTo>
                      <a:cubicBezTo>
                        <a:pt x="19" y="98"/>
                        <a:pt x="24" y="87"/>
                        <a:pt x="24" y="74"/>
                      </a:cubicBezTo>
                      <a:cubicBezTo>
                        <a:pt x="24" y="61"/>
                        <a:pt x="34" y="50"/>
                        <a:pt x="45" y="48"/>
                      </a:cubicBezTo>
                      <a:cubicBezTo>
                        <a:pt x="58" y="46"/>
                        <a:pt x="86" y="41"/>
                        <a:pt x="86" y="33"/>
                      </a:cubicBezTo>
                      <a:cubicBezTo>
                        <a:pt x="86" y="41"/>
                        <a:pt x="117" y="46"/>
                        <a:pt x="127" y="48"/>
                      </a:cubicBezTo>
                      <a:cubicBezTo>
                        <a:pt x="139" y="50"/>
                        <a:pt x="148" y="61"/>
                        <a:pt x="148" y="74"/>
                      </a:cubicBezTo>
                      <a:cubicBezTo>
                        <a:pt x="148" y="87"/>
                        <a:pt x="154" y="98"/>
                        <a:pt x="159" y="101"/>
                      </a:cubicBezTo>
                      <a:cubicBezTo>
                        <a:pt x="164" y="105"/>
                        <a:pt x="172" y="104"/>
                        <a:pt x="172" y="104"/>
                      </a:cubicBezTo>
                      <a:cubicBezTo>
                        <a:pt x="172" y="104"/>
                        <a:pt x="172" y="74"/>
                        <a:pt x="172" y="65"/>
                      </a:cubicBezTo>
                      <a:cubicBezTo>
                        <a:pt x="172" y="57"/>
                        <a:pt x="169" y="48"/>
                        <a:pt x="163" y="36"/>
                      </a:cubicBezTo>
                      <a:close/>
                    </a:path>
                  </a:pathLst>
                </a:custGeom>
                <a:solidFill>
                  <a:srgbClr val="6053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3" name="Freeform 74"/>
              <p:cNvSpPr>
                <a:spLocks/>
              </p:cNvSpPr>
              <p:nvPr/>
            </p:nvSpPr>
            <p:spPr bwMode="auto">
              <a:xfrm>
                <a:off x="2548790" y="2485233"/>
                <a:ext cx="233363" cy="561975"/>
              </a:xfrm>
              <a:custGeom>
                <a:avLst/>
                <a:gdLst>
                  <a:gd name="T0" fmla="*/ 111 w 147"/>
                  <a:gd name="T1" fmla="*/ 0 h 354"/>
                  <a:gd name="T2" fmla="*/ 111 w 147"/>
                  <a:gd name="T3" fmla="*/ 39 h 354"/>
                  <a:gd name="T4" fmla="*/ 147 w 147"/>
                  <a:gd name="T5" fmla="*/ 354 h 354"/>
                  <a:gd name="T6" fmla="*/ 84 w 147"/>
                  <a:gd name="T7" fmla="*/ 354 h 354"/>
                  <a:gd name="T8" fmla="*/ 15 w 147"/>
                  <a:gd name="T9" fmla="*/ 214 h 354"/>
                  <a:gd name="T10" fmla="*/ 81 w 147"/>
                  <a:gd name="T11" fmla="*/ 169 h 354"/>
                  <a:gd name="T12" fmla="*/ 0 w 147"/>
                  <a:gd name="T13" fmla="*/ 132 h 354"/>
                  <a:gd name="T14" fmla="*/ 75 w 147"/>
                  <a:gd name="T15" fmla="*/ 16 h 354"/>
                  <a:gd name="T16" fmla="*/ 111 w 147"/>
                  <a:gd name="T17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7" h="354">
                    <a:moveTo>
                      <a:pt x="111" y="0"/>
                    </a:moveTo>
                    <a:lnTo>
                      <a:pt x="111" y="39"/>
                    </a:lnTo>
                    <a:lnTo>
                      <a:pt x="147" y="354"/>
                    </a:lnTo>
                    <a:lnTo>
                      <a:pt x="84" y="354"/>
                    </a:lnTo>
                    <a:lnTo>
                      <a:pt x="15" y="214"/>
                    </a:lnTo>
                    <a:lnTo>
                      <a:pt x="81" y="169"/>
                    </a:lnTo>
                    <a:lnTo>
                      <a:pt x="0" y="132"/>
                    </a:lnTo>
                    <a:lnTo>
                      <a:pt x="75" y="16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2639220" y="2590802"/>
              <a:ext cx="709612" cy="769937"/>
              <a:chOff x="2668588" y="2424907"/>
              <a:chExt cx="709612" cy="769937"/>
            </a:xfrm>
          </p:grpSpPr>
          <p:sp>
            <p:nvSpPr>
              <p:cNvPr id="177" name="Freeform 100"/>
              <p:cNvSpPr>
                <a:spLocks/>
              </p:cNvSpPr>
              <p:nvPr/>
            </p:nvSpPr>
            <p:spPr bwMode="auto">
              <a:xfrm>
                <a:off x="3257550" y="2820194"/>
                <a:ext cx="120650" cy="177800"/>
              </a:xfrm>
              <a:custGeom>
                <a:avLst/>
                <a:gdLst>
                  <a:gd name="T0" fmla="*/ 57 w 75"/>
                  <a:gd name="T1" fmla="*/ 7 h 111"/>
                  <a:gd name="T2" fmla="*/ 11 w 75"/>
                  <a:gd name="T3" fmla="*/ 43 h 111"/>
                  <a:gd name="T4" fmla="*/ 18 w 75"/>
                  <a:gd name="T5" fmla="*/ 104 h 111"/>
                  <a:gd name="T6" fmla="*/ 64 w 75"/>
                  <a:gd name="T7" fmla="*/ 68 h 111"/>
                  <a:gd name="T8" fmla="*/ 57 w 75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111">
                    <a:moveTo>
                      <a:pt x="57" y="7"/>
                    </a:moveTo>
                    <a:cubicBezTo>
                      <a:pt x="43" y="0"/>
                      <a:pt x="22" y="17"/>
                      <a:pt x="11" y="43"/>
                    </a:cubicBezTo>
                    <a:cubicBezTo>
                      <a:pt x="0" y="70"/>
                      <a:pt x="3" y="97"/>
                      <a:pt x="18" y="104"/>
                    </a:cubicBezTo>
                    <a:cubicBezTo>
                      <a:pt x="33" y="111"/>
                      <a:pt x="53" y="94"/>
                      <a:pt x="64" y="68"/>
                    </a:cubicBezTo>
                    <a:cubicBezTo>
                      <a:pt x="75" y="41"/>
                      <a:pt x="72" y="14"/>
                      <a:pt x="57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101"/>
              <p:cNvSpPr>
                <a:spLocks/>
              </p:cNvSpPr>
              <p:nvPr/>
            </p:nvSpPr>
            <p:spPr bwMode="auto">
              <a:xfrm>
                <a:off x="2695575" y="2820194"/>
                <a:ext cx="122238" cy="177800"/>
              </a:xfrm>
              <a:custGeom>
                <a:avLst/>
                <a:gdLst>
                  <a:gd name="T0" fmla="*/ 18 w 76"/>
                  <a:gd name="T1" fmla="*/ 7 h 111"/>
                  <a:gd name="T2" fmla="*/ 65 w 76"/>
                  <a:gd name="T3" fmla="*/ 43 h 111"/>
                  <a:gd name="T4" fmla="*/ 58 w 76"/>
                  <a:gd name="T5" fmla="*/ 104 h 111"/>
                  <a:gd name="T6" fmla="*/ 11 w 76"/>
                  <a:gd name="T7" fmla="*/ 68 h 111"/>
                  <a:gd name="T8" fmla="*/ 18 w 76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111">
                    <a:moveTo>
                      <a:pt x="18" y="7"/>
                    </a:moveTo>
                    <a:cubicBezTo>
                      <a:pt x="33" y="0"/>
                      <a:pt x="54" y="17"/>
                      <a:pt x="65" y="43"/>
                    </a:cubicBezTo>
                    <a:cubicBezTo>
                      <a:pt x="76" y="70"/>
                      <a:pt x="72" y="97"/>
                      <a:pt x="58" y="104"/>
                    </a:cubicBezTo>
                    <a:cubicBezTo>
                      <a:pt x="43" y="111"/>
                      <a:pt x="22" y="94"/>
                      <a:pt x="11" y="68"/>
                    </a:cubicBezTo>
                    <a:cubicBezTo>
                      <a:pt x="0" y="41"/>
                      <a:pt x="3" y="14"/>
                      <a:pt x="18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102"/>
              <p:cNvSpPr>
                <a:spLocks/>
              </p:cNvSpPr>
              <p:nvPr/>
            </p:nvSpPr>
            <p:spPr bwMode="auto">
              <a:xfrm>
                <a:off x="2919413" y="3112294"/>
                <a:ext cx="234950" cy="82550"/>
              </a:xfrm>
              <a:custGeom>
                <a:avLst/>
                <a:gdLst>
                  <a:gd name="T0" fmla="*/ 147 w 147"/>
                  <a:gd name="T1" fmla="*/ 0 h 51"/>
                  <a:gd name="T2" fmla="*/ 0 w 147"/>
                  <a:gd name="T3" fmla="*/ 0 h 51"/>
                  <a:gd name="T4" fmla="*/ 0 w 147"/>
                  <a:gd name="T5" fmla="*/ 5 h 51"/>
                  <a:gd name="T6" fmla="*/ 73 w 147"/>
                  <a:gd name="T7" fmla="*/ 51 h 51"/>
                  <a:gd name="T8" fmla="*/ 147 w 147"/>
                  <a:gd name="T9" fmla="*/ 4 h 51"/>
                  <a:gd name="T10" fmla="*/ 147 w 147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" h="51">
                    <a:moveTo>
                      <a:pt x="1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46" y="51"/>
                      <a:pt x="73" y="51"/>
                    </a:cubicBezTo>
                    <a:cubicBezTo>
                      <a:pt x="100" y="51"/>
                      <a:pt x="147" y="4"/>
                      <a:pt x="147" y="4"/>
                    </a:cubicBezTo>
                    <a:cubicBezTo>
                      <a:pt x="147" y="0"/>
                      <a:pt x="147" y="0"/>
                      <a:pt x="147" y="0"/>
                    </a:cubicBezTo>
                  </a:path>
                </a:pathLst>
              </a:custGeom>
              <a:solidFill>
                <a:srgbClr val="C5A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103"/>
              <p:cNvSpPr>
                <a:spLocks/>
              </p:cNvSpPr>
              <p:nvPr/>
            </p:nvSpPr>
            <p:spPr bwMode="auto">
              <a:xfrm>
                <a:off x="2711450" y="2445544"/>
                <a:ext cx="652463" cy="723900"/>
              </a:xfrm>
              <a:custGeom>
                <a:avLst/>
                <a:gdLst>
                  <a:gd name="T0" fmla="*/ 203 w 406"/>
                  <a:gd name="T1" fmla="*/ 450 h 450"/>
                  <a:gd name="T2" fmla="*/ 30 w 406"/>
                  <a:gd name="T3" fmla="*/ 266 h 450"/>
                  <a:gd name="T4" fmla="*/ 203 w 406"/>
                  <a:gd name="T5" fmla="*/ 0 h 450"/>
                  <a:gd name="T6" fmla="*/ 375 w 406"/>
                  <a:gd name="T7" fmla="*/ 266 h 450"/>
                  <a:gd name="T8" fmla="*/ 203 w 406"/>
                  <a:gd name="T9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6" h="450">
                    <a:moveTo>
                      <a:pt x="203" y="450"/>
                    </a:moveTo>
                    <a:cubicBezTo>
                      <a:pt x="157" y="450"/>
                      <a:pt x="60" y="374"/>
                      <a:pt x="30" y="266"/>
                    </a:cubicBezTo>
                    <a:cubicBezTo>
                      <a:pt x="0" y="157"/>
                      <a:pt x="57" y="0"/>
                      <a:pt x="203" y="0"/>
                    </a:cubicBezTo>
                    <a:cubicBezTo>
                      <a:pt x="349" y="0"/>
                      <a:pt x="406" y="157"/>
                      <a:pt x="375" y="266"/>
                    </a:cubicBezTo>
                    <a:cubicBezTo>
                      <a:pt x="346" y="374"/>
                      <a:pt x="249" y="450"/>
                      <a:pt x="203" y="450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104"/>
              <p:cNvSpPr>
                <a:spLocks/>
              </p:cNvSpPr>
              <p:nvPr/>
            </p:nvSpPr>
            <p:spPr bwMode="auto">
              <a:xfrm>
                <a:off x="2668588" y="2424907"/>
                <a:ext cx="690563" cy="498475"/>
              </a:xfrm>
              <a:custGeom>
                <a:avLst/>
                <a:gdLst>
                  <a:gd name="T0" fmla="*/ 259 w 430"/>
                  <a:gd name="T1" fmla="*/ 148 h 310"/>
                  <a:gd name="T2" fmla="*/ 357 w 430"/>
                  <a:gd name="T3" fmla="*/ 226 h 310"/>
                  <a:gd name="T4" fmla="*/ 387 w 430"/>
                  <a:gd name="T5" fmla="*/ 301 h 310"/>
                  <a:gd name="T6" fmla="*/ 411 w 430"/>
                  <a:gd name="T7" fmla="*/ 145 h 310"/>
                  <a:gd name="T8" fmla="*/ 257 w 430"/>
                  <a:gd name="T9" fmla="*/ 4 h 310"/>
                  <a:gd name="T10" fmla="*/ 104 w 430"/>
                  <a:gd name="T11" fmla="*/ 47 h 310"/>
                  <a:gd name="T12" fmla="*/ 63 w 430"/>
                  <a:gd name="T13" fmla="*/ 310 h 310"/>
                  <a:gd name="T14" fmla="*/ 148 w 430"/>
                  <a:gd name="T15" fmla="*/ 105 h 310"/>
                  <a:gd name="T16" fmla="*/ 259 w 430"/>
                  <a:gd name="T17" fmla="*/ 148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310">
                    <a:moveTo>
                      <a:pt x="259" y="148"/>
                    </a:moveTo>
                    <a:cubicBezTo>
                      <a:pt x="295" y="223"/>
                      <a:pt x="310" y="246"/>
                      <a:pt x="357" y="226"/>
                    </a:cubicBezTo>
                    <a:cubicBezTo>
                      <a:pt x="405" y="206"/>
                      <a:pt x="396" y="262"/>
                      <a:pt x="387" y="301"/>
                    </a:cubicBezTo>
                    <a:cubicBezTo>
                      <a:pt x="430" y="248"/>
                      <a:pt x="425" y="197"/>
                      <a:pt x="411" y="145"/>
                    </a:cubicBezTo>
                    <a:cubicBezTo>
                      <a:pt x="397" y="88"/>
                      <a:pt x="325" y="2"/>
                      <a:pt x="257" y="4"/>
                    </a:cubicBezTo>
                    <a:cubicBezTo>
                      <a:pt x="220" y="0"/>
                      <a:pt x="164" y="5"/>
                      <a:pt x="104" y="47"/>
                    </a:cubicBezTo>
                    <a:cubicBezTo>
                      <a:pt x="0" y="122"/>
                      <a:pt x="35" y="290"/>
                      <a:pt x="63" y="310"/>
                    </a:cubicBezTo>
                    <a:cubicBezTo>
                      <a:pt x="36" y="155"/>
                      <a:pt x="102" y="186"/>
                      <a:pt x="148" y="105"/>
                    </a:cubicBezTo>
                    <a:cubicBezTo>
                      <a:pt x="163" y="69"/>
                      <a:pt x="221" y="67"/>
                      <a:pt x="259" y="148"/>
                    </a:cubicBezTo>
                    <a:close/>
                  </a:path>
                </a:pathLst>
              </a:custGeom>
              <a:solidFill>
                <a:srgbClr val="BF97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3" name="Freeform 105"/>
            <p:cNvSpPr>
              <a:spLocks/>
            </p:cNvSpPr>
            <p:nvPr/>
          </p:nvSpPr>
          <p:spPr bwMode="auto">
            <a:xfrm>
              <a:off x="2712245" y="3384552"/>
              <a:ext cx="234950" cy="433388"/>
            </a:xfrm>
            <a:custGeom>
              <a:avLst/>
              <a:gdLst>
                <a:gd name="T0" fmla="*/ 148 w 148"/>
                <a:gd name="T1" fmla="*/ 272 h 273"/>
                <a:gd name="T2" fmla="*/ 84 w 148"/>
                <a:gd name="T3" fmla="*/ 272 h 273"/>
                <a:gd name="T4" fmla="*/ 80 w 148"/>
                <a:gd name="T5" fmla="*/ 273 h 273"/>
                <a:gd name="T6" fmla="*/ 16 w 148"/>
                <a:gd name="T7" fmla="*/ 213 h 273"/>
                <a:gd name="T8" fmla="*/ 81 w 148"/>
                <a:gd name="T9" fmla="*/ 169 h 273"/>
                <a:gd name="T10" fmla="*/ 0 w 148"/>
                <a:gd name="T11" fmla="*/ 131 h 273"/>
                <a:gd name="T12" fmla="*/ 54 w 148"/>
                <a:gd name="T13" fmla="*/ 48 h 273"/>
                <a:gd name="T14" fmla="*/ 75 w 148"/>
                <a:gd name="T15" fmla="*/ 16 h 273"/>
                <a:gd name="T16" fmla="*/ 111 w 148"/>
                <a:gd name="T17" fmla="*/ 0 h 273"/>
                <a:gd name="T18" fmla="*/ 111 w 148"/>
                <a:gd name="T19" fmla="*/ 38 h 273"/>
                <a:gd name="T20" fmla="*/ 147 w 148"/>
                <a:gd name="T21" fmla="*/ 273 h 273"/>
                <a:gd name="T22" fmla="*/ 148 w 148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" h="273">
                  <a:moveTo>
                    <a:pt x="148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6" y="213"/>
                  </a:lnTo>
                  <a:lnTo>
                    <a:pt x="81" y="169"/>
                  </a:lnTo>
                  <a:lnTo>
                    <a:pt x="0" y="131"/>
                  </a:lnTo>
                  <a:lnTo>
                    <a:pt x="54" y="48"/>
                  </a:lnTo>
                  <a:lnTo>
                    <a:pt x="75" y="16"/>
                  </a:lnTo>
                  <a:lnTo>
                    <a:pt x="111" y="0"/>
                  </a:lnTo>
                  <a:lnTo>
                    <a:pt x="111" y="38"/>
                  </a:lnTo>
                  <a:lnTo>
                    <a:pt x="147" y="273"/>
                  </a:lnTo>
                  <a:lnTo>
                    <a:pt x="148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6"/>
            <p:cNvSpPr>
              <a:spLocks/>
            </p:cNvSpPr>
            <p:nvPr/>
          </p:nvSpPr>
          <p:spPr bwMode="auto">
            <a:xfrm>
              <a:off x="3067845" y="3381377"/>
              <a:ext cx="231775" cy="436563"/>
            </a:xfrm>
            <a:custGeom>
              <a:avLst/>
              <a:gdLst>
                <a:gd name="T0" fmla="*/ 66 w 146"/>
                <a:gd name="T1" fmla="*/ 169 h 275"/>
                <a:gd name="T2" fmla="*/ 132 w 146"/>
                <a:gd name="T3" fmla="*/ 212 h 275"/>
                <a:gd name="T4" fmla="*/ 67 w 146"/>
                <a:gd name="T5" fmla="*/ 275 h 275"/>
                <a:gd name="T6" fmla="*/ 63 w 146"/>
                <a:gd name="T7" fmla="*/ 274 h 275"/>
                <a:gd name="T8" fmla="*/ 0 w 146"/>
                <a:gd name="T9" fmla="*/ 274 h 275"/>
                <a:gd name="T10" fmla="*/ 1 w 146"/>
                <a:gd name="T11" fmla="*/ 275 h 275"/>
                <a:gd name="T12" fmla="*/ 37 w 146"/>
                <a:gd name="T13" fmla="*/ 37 h 275"/>
                <a:gd name="T14" fmla="*/ 37 w 146"/>
                <a:gd name="T15" fmla="*/ 0 h 275"/>
                <a:gd name="T16" fmla="*/ 81 w 146"/>
                <a:gd name="T17" fmla="*/ 19 h 275"/>
                <a:gd name="T18" fmla="*/ 100 w 146"/>
                <a:gd name="T19" fmla="*/ 51 h 275"/>
                <a:gd name="T20" fmla="*/ 146 w 146"/>
                <a:gd name="T21" fmla="*/ 130 h 275"/>
                <a:gd name="T22" fmla="*/ 66 w 146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275">
                  <a:moveTo>
                    <a:pt x="66" y="169"/>
                  </a:moveTo>
                  <a:lnTo>
                    <a:pt x="132" y="212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7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1"/>
                  </a:lnTo>
                  <a:lnTo>
                    <a:pt x="146" y="130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7"/>
            <p:cNvSpPr>
              <a:spLocks/>
            </p:cNvSpPr>
            <p:nvPr/>
          </p:nvSpPr>
          <p:spPr bwMode="auto">
            <a:xfrm>
              <a:off x="5316538" y="1786732"/>
              <a:ext cx="379413" cy="960438"/>
            </a:xfrm>
            <a:custGeom>
              <a:avLst/>
              <a:gdLst>
                <a:gd name="T0" fmla="*/ 85 w 236"/>
                <a:gd name="T1" fmla="*/ 54 h 598"/>
                <a:gd name="T2" fmla="*/ 191 w 236"/>
                <a:gd name="T3" fmla="*/ 103 h 598"/>
                <a:gd name="T4" fmla="*/ 221 w 236"/>
                <a:gd name="T5" fmla="*/ 279 h 598"/>
                <a:gd name="T6" fmla="*/ 113 w 236"/>
                <a:gd name="T7" fmla="*/ 597 h 598"/>
                <a:gd name="T8" fmla="*/ 18 w 236"/>
                <a:gd name="T9" fmla="*/ 271 h 598"/>
                <a:gd name="T10" fmla="*/ 85 w 236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598">
                  <a:moveTo>
                    <a:pt x="85" y="54"/>
                  </a:moveTo>
                  <a:cubicBezTo>
                    <a:pt x="94" y="25"/>
                    <a:pt x="163" y="0"/>
                    <a:pt x="191" y="103"/>
                  </a:cubicBezTo>
                  <a:cubicBezTo>
                    <a:pt x="219" y="206"/>
                    <a:pt x="205" y="243"/>
                    <a:pt x="221" y="279"/>
                  </a:cubicBezTo>
                  <a:cubicBezTo>
                    <a:pt x="236" y="316"/>
                    <a:pt x="200" y="598"/>
                    <a:pt x="113" y="597"/>
                  </a:cubicBezTo>
                  <a:cubicBezTo>
                    <a:pt x="20" y="596"/>
                    <a:pt x="0" y="326"/>
                    <a:pt x="18" y="271"/>
                  </a:cubicBezTo>
                  <a:cubicBezTo>
                    <a:pt x="37" y="217"/>
                    <a:pt x="20" y="54"/>
                    <a:pt x="85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08"/>
            <p:cNvSpPr>
              <a:spLocks/>
            </p:cNvSpPr>
            <p:nvPr/>
          </p:nvSpPr>
          <p:spPr bwMode="auto">
            <a:xfrm>
              <a:off x="5702300" y="1786732"/>
              <a:ext cx="379413" cy="960438"/>
            </a:xfrm>
            <a:custGeom>
              <a:avLst/>
              <a:gdLst>
                <a:gd name="T0" fmla="*/ 151 w 237"/>
                <a:gd name="T1" fmla="*/ 54 h 598"/>
                <a:gd name="T2" fmla="*/ 45 w 237"/>
                <a:gd name="T3" fmla="*/ 103 h 598"/>
                <a:gd name="T4" fmla="*/ 15 w 237"/>
                <a:gd name="T5" fmla="*/ 279 h 598"/>
                <a:gd name="T6" fmla="*/ 123 w 237"/>
                <a:gd name="T7" fmla="*/ 597 h 598"/>
                <a:gd name="T8" fmla="*/ 218 w 237"/>
                <a:gd name="T9" fmla="*/ 271 h 598"/>
                <a:gd name="T10" fmla="*/ 151 w 237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598">
                  <a:moveTo>
                    <a:pt x="151" y="54"/>
                  </a:moveTo>
                  <a:cubicBezTo>
                    <a:pt x="142" y="25"/>
                    <a:pt x="73" y="0"/>
                    <a:pt x="45" y="103"/>
                  </a:cubicBezTo>
                  <a:cubicBezTo>
                    <a:pt x="17" y="206"/>
                    <a:pt x="31" y="243"/>
                    <a:pt x="15" y="279"/>
                  </a:cubicBezTo>
                  <a:cubicBezTo>
                    <a:pt x="0" y="316"/>
                    <a:pt x="37" y="598"/>
                    <a:pt x="123" y="597"/>
                  </a:cubicBezTo>
                  <a:cubicBezTo>
                    <a:pt x="216" y="596"/>
                    <a:pt x="237" y="326"/>
                    <a:pt x="218" y="271"/>
                  </a:cubicBezTo>
                  <a:cubicBezTo>
                    <a:pt x="200" y="217"/>
                    <a:pt x="216" y="54"/>
                    <a:pt x="151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9"/>
            <p:cNvSpPr>
              <a:spLocks/>
            </p:cNvSpPr>
            <p:nvPr/>
          </p:nvSpPr>
          <p:spPr bwMode="auto">
            <a:xfrm>
              <a:off x="5116513" y="2553494"/>
              <a:ext cx="1182688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10"/>
            <p:cNvSpPr>
              <a:spLocks/>
            </p:cNvSpPr>
            <p:nvPr/>
          </p:nvSpPr>
          <p:spPr bwMode="auto">
            <a:xfrm>
              <a:off x="5588000" y="2553494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11"/>
            <p:cNvSpPr>
              <a:spLocks/>
            </p:cNvSpPr>
            <p:nvPr/>
          </p:nvSpPr>
          <p:spPr bwMode="auto">
            <a:xfrm>
              <a:off x="5589588" y="2155032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12"/>
            <p:cNvSpPr>
              <a:spLocks/>
            </p:cNvSpPr>
            <p:nvPr/>
          </p:nvSpPr>
          <p:spPr bwMode="auto">
            <a:xfrm>
              <a:off x="5927725" y="2164557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13"/>
            <p:cNvSpPr>
              <a:spLocks/>
            </p:cNvSpPr>
            <p:nvPr/>
          </p:nvSpPr>
          <p:spPr bwMode="auto">
            <a:xfrm>
              <a:off x="5365750" y="2164557"/>
              <a:ext cx="122238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14"/>
            <p:cNvSpPr>
              <a:spLocks/>
            </p:cNvSpPr>
            <p:nvPr/>
          </p:nvSpPr>
          <p:spPr bwMode="auto">
            <a:xfrm>
              <a:off x="5589588" y="2458244"/>
              <a:ext cx="234950" cy="80963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5B0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15"/>
            <p:cNvSpPr>
              <a:spLocks/>
            </p:cNvSpPr>
            <p:nvPr/>
          </p:nvSpPr>
          <p:spPr bwMode="auto">
            <a:xfrm>
              <a:off x="5381625" y="1791494"/>
              <a:ext cx="652463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16"/>
            <p:cNvSpPr>
              <a:spLocks/>
            </p:cNvSpPr>
            <p:nvPr/>
          </p:nvSpPr>
          <p:spPr bwMode="auto">
            <a:xfrm>
              <a:off x="5368925" y="1774032"/>
              <a:ext cx="657225" cy="493713"/>
            </a:xfrm>
            <a:custGeom>
              <a:avLst/>
              <a:gdLst>
                <a:gd name="T0" fmla="*/ 392 w 409"/>
                <a:gd name="T1" fmla="*/ 143 h 308"/>
                <a:gd name="T2" fmla="*/ 238 w 409"/>
                <a:gd name="T3" fmla="*/ 2 h 308"/>
                <a:gd name="T4" fmla="*/ 204 w 409"/>
                <a:gd name="T5" fmla="*/ 1 h 308"/>
                <a:gd name="T6" fmla="*/ 171 w 409"/>
                <a:gd name="T7" fmla="*/ 2 h 308"/>
                <a:gd name="T8" fmla="*/ 16 w 409"/>
                <a:gd name="T9" fmla="*/ 143 h 308"/>
                <a:gd name="T10" fmla="*/ 28 w 409"/>
                <a:gd name="T11" fmla="*/ 280 h 308"/>
                <a:gd name="T12" fmla="*/ 44 w 409"/>
                <a:gd name="T13" fmla="*/ 308 h 308"/>
                <a:gd name="T14" fmla="*/ 39 w 409"/>
                <a:gd name="T15" fmla="*/ 227 h 308"/>
                <a:gd name="T16" fmla="*/ 71 w 409"/>
                <a:gd name="T17" fmla="*/ 224 h 308"/>
                <a:gd name="T18" fmla="*/ 168 w 409"/>
                <a:gd name="T19" fmla="*/ 146 h 308"/>
                <a:gd name="T20" fmla="*/ 204 w 409"/>
                <a:gd name="T21" fmla="*/ 96 h 308"/>
                <a:gd name="T22" fmla="*/ 240 w 409"/>
                <a:gd name="T23" fmla="*/ 146 h 308"/>
                <a:gd name="T24" fmla="*/ 338 w 409"/>
                <a:gd name="T25" fmla="*/ 224 h 308"/>
                <a:gd name="T26" fmla="*/ 370 w 409"/>
                <a:gd name="T27" fmla="*/ 227 h 308"/>
                <a:gd name="T28" fmla="*/ 365 w 409"/>
                <a:gd name="T29" fmla="*/ 308 h 308"/>
                <a:gd name="T30" fmla="*/ 381 w 409"/>
                <a:gd name="T31" fmla="*/ 280 h 308"/>
                <a:gd name="T32" fmla="*/ 392 w 409"/>
                <a:gd name="T33" fmla="*/ 14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9" h="308">
                  <a:moveTo>
                    <a:pt x="392" y="143"/>
                  </a:moveTo>
                  <a:cubicBezTo>
                    <a:pt x="378" y="86"/>
                    <a:pt x="306" y="0"/>
                    <a:pt x="238" y="2"/>
                  </a:cubicBezTo>
                  <a:cubicBezTo>
                    <a:pt x="228" y="1"/>
                    <a:pt x="217" y="0"/>
                    <a:pt x="204" y="1"/>
                  </a:cubicBezTo>
                  <a:cubicBezTo>
                    <a:pt x="192" y="0"/>
                    <a:pt x="181" y="1"/>
                    <a:pt x="171" y="2"/>
                  </a:cubicBezTo>
                  <a:cubicBezTo>
                    <a:pt x="103" y="0"/>
                    <a:pt x="31" y="86"/>
                    <a:pt x="16" y="143"/>
                  </a:cubicBezTo>
                  <a:cubicBezTo>
                    <a:pt x="5" y="189"/>
                    <a:pt x="0" y="234"/>
                    <a:pt x="28" y="280"/>
                  </a:cubicBezTo>
                  <a:cubicBezTo>
                    <a:pt x="32" y="294"/>
                    <a:pt x="38" y="304"/>
                    <a:pt x="44" y="308"/>
                  </a:cubicBezTo>
                  <a:cubicBezTo>
                    <a:pt x="38" y="273"/>
                    <a:pt x="37" y="247"/>
                    <a:pt x="39" y="227"/>
                  </a:cubicBezTo>
                  <a:cubicBezTo>
                    <a:pt x="44" y="219"/>
                    <a:pt x="54" y="217"/>
                    <a:pt x="71" y="224"/>
                  </a:cubicBezTo>
                  <a:cubicBezTo>
                    <a:pt x="118" y="244"/>
                    <a:pt x="133" y="221"/>
                    <a:pt x="168" y="146"/>
                  </a:cubicBezTo>
                  <a:cubicBezTo>
                    <a:pt x="179" y="123"/>
                    <a:pt x="188" y="96"/>
                    <a:pt x="204" y="96"/>
                  </a:cubicBezTo>
                  <a:cubicBezTo>
                    <a:pt x="221" y="96"/>
                    <a:pt x="230" y="123"/>
                    <a:pt x="240" y="146"/>
                  </a:cubicBezTo>
                  <a:cubicBezTo>
                    <a:pt x="276" y="221"/>
                    <a:pt x="291" y="244"/>
                    <a:pt x="338" y="224"/>
                  </a:cubicBezTo>
                  <a:cubicBezTo>
                    <a:pt x="355" y="217"/>
                    <a:pt x="365" y="219"/>
                    <a:pt x="370" y="227"/>
                  </a:cubicBezTo>
                  <a:cubicBezTo>
                    <a:pt x="372" y="247"/>
                    <a:pt x="371" y="273"/>
                    <a:pt x="365" y="308"/>
                  </a:cubicBezTo>
                  <a:cubicBezTo>
                    <a:pt x="371" y="304"/>
                    <a:pt x="376" y="294"/>
                    <a:pt x="381" y="280"/>
                  </a:cubicBezTo>
                  <a:cubicBezTo>
                    <a:pt x="409" y="234"/>
                    <a:pt x="404" y="189"/>
                    <a:pt x="392" y="143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17"/>
            <p:cNvSpPr>
              <a:spLocks/>
            </p:cNvSpPr>
            <p:nvPr/>
          </p:nvSpPr>
          <p:spPr bwMode="auto">
            <a:xfrm>
              <a:off x="5413375" y="2563019"/>
              <a:ext cx="233363" cy="433388"/>
            </a:xfrm>
            <a:custGeom>
              <a:avLst/>
              <a:gdLst>
                <a:gd name="T0" fmla="*/ 147 w 147"/>
                <a:gd name="T1" fmla="*/ 272 h 273"/>
                <a:gd name="T2" fmla="*/ 84 w 147"/>
                <a:gd name="T3" fmla="*/ 272 h 273"/>
                <a:gd name="T4" fmla="*/ 80 w 147"/>
                <a:gd name="T5" fmla="*/ 273 h 273"/>
                <a:gd name="T6" fmla="*/ 15 w 147"/>
                <a:gd name="T7" fmla="*/ 214 h 273"/>
                <a:gd name="T8" fmla="*/ 81 w 147"/>
                <a:gd name="T9" fmla="*/ 169 h 273"/>
                <a:gd name="T10" fmla="*/ 0 w 147"/>
                <a:gd name="T11" fmla="*/ 132 h 273"/>
                <a:gd name="T12" fmla="*/ 53 w 147"/>
                <a:gd name="T13" fmla="*/ 49 h 273"/>
                <a:gd name="T14" fmla="*/ 74 w 147"/>
                <a:gd name="T15" fmla="*/ 16 h 273"/>
                <a:gd name="T16" fmla="*/ 110 w 147"/>
                <a:gd name="T17" fmla="*/ 0 h 273"/>
                <a:gd name="T18" fmla="*/ 110 w 147"/>
                <a:gd name="T19" fmla="*/ 39 h 273"/>
                <a:gd name="T20" fmla="*/ 146 w 147"/>
                <a:gd name="T21" fmla="*/ 273 h 273"/>
                <a:gd name="T22" fmla="*/ 147 w 147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3">
                  <a:moveTo>
                    <a:pt x="147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5" y="214"/>
                  </a:lnTo>
                  <a:lnTo>
                    <a:pt x="81" y="169"/>
                  </a:lnTo>
                  <a:lnTo>
                    <a:pt x="0" y="132"/>
                  </a:lnTo>
                  <a:lnTo>
                    <a:pt x="53" y="49"/>
                  </a:lnTo>
                  <a:lnTo>
                    <a:pt x="74" y="16"/>
                  </a:lnTo>
                  <a:lnTo>
                    <a:pt x="110" y="0"/>
                  </a:lnTo>
                  <a:lnTo>
                    <a:pt x="110" y="39"/>
                  </a:lnTo>
                  <a:lnTo>
                    <a:pt x="146" y="273"/>
                  </a:lnTo>
                  <a:lnTo>
                    <a:pt x="147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18"/>
            <p:cNvSpPr>
              <a:spLocks/>
            </p:cNvSpPr>
            <p:nvPr/>
          </p:nvSpPr>
          <p:spPr bwMode="auto">
            <a:xfrm>
              <a:off x="5767388" y="2559844"/>
              <a:ext cx="233363" cy="436563"/>
            </a:xfrm>
            <a:custGeom>
              <a:avLst/>
              <a:gdLst>
                <a:gd name="T0" fmla="*/ 66 w 147"/>
                <a:gd name="T1" fmla="*/ 169 h 275"/>
                <a:gd name="T2" fmla="*/ 133 w 147"/>
                <a:gd name="T3" fmla="*/ 213 h 275"/>
                <a:gd name="T4" fmla="*/ 67 w 147"/>
                <a:gd name="T5" fmla="*/ 275 h 275"/>
                <a:gd name="T6" fmla="*/ 63 w 147"/>
                <a:gd name="T7" fmla="*/ 274 h 275"/>
                <a:gd name="T8" fmla="*/ 0 w 147"/>
                <a:gd name="T9" fmla="*/ 274 h 275"/>
                <a:gd name="T10" fmla="*/ 1 w 147"/>
                <a:gd name="T11" fmla="*/ 275 h 275"/>
                <a:gd name="T12" fmla="*/ 37 w 147"/>
                <a:gd name="T13" fmla="*/ 38 h 275"/>
                <a:gd name="T14" fmla="*/ 37 w 147"/>
                <a:gd name="T15" fmla="*/ 0 h 275"/>
                <a:gd name="T16" fmla="*/ 81 w 147"/>
                <a:gd name="T17" fmla="*/ 19 h 275"/>
                <a:gd name="T18" fmla="*/ 100 w 147"/>
                <a:gd name="T19" fmla="*/ 52 h 275"/>
                <a:gd name="T20" fmla="*/ 147 w 147"/>
                <a:gd name="T21" fmla="*/ 131 h 275"/>
                <a:gd name="T22" fmla="*/ 66 w 147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5">
                  <a:moveTo>
                    <a:pt x="66" y="169"/>
                  </a:moveTo>
                  <a:lnTo>
                    <a:pt x="133" y="213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8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2"/>
                  </a:lnTo>
                  <a:lnTo>
                    <a:pt x="147" y="131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9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20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21"/>
            <p:cNvSpPr>
              <a:spLocks/>
            </p:cNvSpPr>
            <p:nvPr/>
          </p:nvSpPr>
          <p:spPr bwMode="auto">
            <a:xfrm>
              <a:off x="6110288" y="26804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22"/>
            <p:cNvSpPr>
              <a:spLocks/>
            </p:cNvSpPr>
            <p:nvPr/>
          </p:nvSpPr>
          <p:spPr bwMode="auto">
            <a:xfrm>
              <a:off x="5934075" y="264556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23"/>
            <p:cNvSpPr>
              <a:spLocks/>
            </p:cNvSpPr>
            <p:nvPr/>
          </p:nvSpPr>
          <p:spPr bwMode="auto">
            <a:xfrm>
              <a:off x="6442075" y="264556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24"/>
            <p:cNvSpPr>
              <a:spLocks/>
            </p:cNvSpPr>
            <p:nvPr/>
          </p:nvSpPr>
          <p:spPr bwMode="auto">
            <a:xfrm>
              <a:off x="6186488" y="321706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25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26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27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28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9"/>
            <p:cNvSpPr>
              <a:spLocks/>
            </p:cNvSpPr>
            <p:nvPr/>
          </p:nvSpPr>
          <p:spPr bwMode="auto">
            <a:xfrm>
              <a:off x="6110288" y="2993232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8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30"/>
            <p:cNvSpPr>
              <a:spLocks/>
            </p:cNvSpPr>
            <p:nvPr/>
          </p:nvSpPr>
          <p:spPr bwMode="auto">
            <a:xfrm>
              <a:off x="5834063" y="2296319"/>
              <a:ext cx="822325" cy="760413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31"/>
            <p:cNvSpPr>
              <a:spLocks noEditPoints="1"/>
            </p:cNvSpPr>
            <p:nvPr/>
          </p:nvSpPr>
          <p:spPr bwMode="auto">
            <a:xfrm>
              <a:off x="5916613" y="2201069"/>
              <a:ext cx="625475" cy="582613"/>
            </a:xfrm>
            <a:custGeom>
              <a:avLst/>
              <a:gdLst>
                <a:gd name="T0" fmla="*/ 93 w 390"/>
                <a:gd name="T1" fmla="*/ 68 h 363"/>
                <a:gd name="T2" fmla="*/ 390 w 390"/>
                <a:gd name="T3" fmla="*/ 66 h 363"/>
                <a:gd name="T4" fmla="*/ 374 w 390"/>
                <a:gd name="T5" fmla="*/ 357 h 363"/>
                <a:gd name="T6" fmla="*/ 374 w 390"/>
                <a:gd name="T7" fmla="*/ 357 h 363"/>
                <a:gd name="T8" fmla="*/ 374 w 390"/>
                <a:gd name="T9" fmla="*/ 360 h 363"/>
                <a:gd name="T10" fmla="*/ 372 w 390"/>
                <a:gd name="T11" fmla="*/ 363 h 363"/>
                <a:gd name="T12" fmla="*/ 367 w 390"/>
                <a:gd name="T13" fmla="*/ 362 h 363"/>
                <a:gd name="T14" fmla="*/ 366 w 390"/>
                <a:gd name="T15" fmla="*/ 361 h 363"/>
                <a:gd name="T16" fmla="*/ 366 w 390"/>
                <a:gd name="T17" fmla="*/ 339 h 363"/>
                <a:gd name="T18" fmla="*/ 371 w 390"/>
                <a:gd name="T19" fmla="*/ 307 h 363"/>
                <a:gd name="T20" fmla="*/ 327 w 390"/>
                <a:gd name="T21" fmla="*/ 183 h 363"/>
                <a:gd name="T22" fmla="*/ 318 w 390"/>
                <a:gd name="T23" fmla="*/ 171 h 363"/>
                <a:gd name="T24" fmla="*/ 307 w 390"/>
                <a:gd name="T25" fmla="*/ 158 h 363"/>
                <a:gd name="T26" fmla="*/ 301 w 390"/>
                <a:gd name="T27" fmla="*/ 154 h 363"/>
                <a:gd name="T28" fmla="*/ 212 w 390"/>
                <a:gd name="T29" fmla="*/ 168 h 363"/>
                <a:gd name="T30" fmla="*/ 129 w 390"/>
                <a:gd name="T31" fmla="*/ 186 h 363"/>
                <a:gd name="T32" fmla="*/ 93 w 390"/>
                <a:gd name="T33" fmla="*/ 176 h 363"/>
                <a:gd name="T34" fmla="*/ 45 w 390"/>
                <a:gd name="T35" fmla="*/ 315 h 363"/>
                <a:gd name="T36" fmla="*/ 48 w 390"/>
                <a:gd name="T37" fmla="*/ 339 h 363"/>
                <a:gd name="T38" fmla="*/ 48 w 390"/>
                <a:gd name="T39" fmla="*/ 361 h 363"/>
                <a:gd name="T40" fmla="*/ 48 w 390"/>
                <a:gd name="T41" fmla="*/ 362 h 363"/>
                <a:gd name="T42" fmla="*/ 43 w 390"/>
                <a:gd name="T43" fmla="*/ 363 h 363"/>
                <a:gd name="T44" fmla="*/ 41 w 390"/>
                <a:gd name="T45" fmla="*/ 360 h 363"/>
                <a:gd name="T46" fmla="*/ 40 w 390"/>
                <a:gd name="T47" fmla="*/ 351 h 363"/>
                <a:gd name="T48" fmla="*/ 38 w 390"/>
                <a:gd name="T49" fmla="*/ 338 h 363"/>
                <a:gd name="T50" fmla="*/ 93 w 390"/>
                <a:gd name="T51" fmla="*/ 68 h 363"/>
                <a:gd name="T52" fmla="*/ 224 w 390"/>
                <a:gd name="T53" fmla="*/ 135 h 363"/>
                <a:gd name="T54" fmla="*/ 228 w 390"/>
                <a:gd name="T55" fmla="*/ 134 h 363"/>
                <a:gd name="T56" fmla="*/ 222 w 390"/>
                <a:gd name="T57" fmla="*/ 135 h 363"/>
                <a:gd name="T58" fmla="*/ 224 w 390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0" h="363">
                  <a:moveTo>
                    <a:pt x="93" y="68"/>
                  </a:moveTo>
                  <a:cubicBezTo>
                    <a:pt x="179" y="0"/>
                    <a:pt x="350" y="10"/>
                    <a:pt x="390" y="66"/>
                  </a:cubicBezTo>
                  <a:cubicBezTo>
                    <a:pt x="374" y="123"/>
                    <a:pt x="386" y="276"/>
                    <a:pt x="374" y="357"/>
                  </a:cubicBezTo>
                  <a:cubicBezTo>
                    <a:pt x="374" y="357"/>
                    <a:pt x="374" y="357"/>
                    <a:pt x="374" y="357"/>
                  </a:cubicBezTo>
                  <a:cubicBezTo>
                    <a:pt x="374" y="358"/>
                    <a:pt x="374" y="359"/>
                    <a:pt x="374" y="360"/>
                  </a:cubicBezTo>
                  <a:cubicBezTo>
                    <a:pt x="373" y="360"/>
                    <a:pt x="372" y="362"/>
                    <a:pt x="372" y="363"/>
                  </a:cubicBezTo>
                  <a:cubicBezTo>
                    <a:pt x="371" y="363"/>
                    <a:pt x="368" y="363"/>
                    <a:pt x="367" y="362"/>
                  </a:cubicBezTo>
                  <a:cubicBezTo>
                    <a:pt x="367" y="362"/>
                    <a:pt x="366" y="361"/>
                    <a:pt x="366" y="361"/>
                  </a:cubicBezTo>
                  <a:cubicBezTo>
                    <a:pt x="366" y="354"/>
                    <a:pt x="366" y="340"/>
                    <a:pt x="366" y="339"/>
                  </a:cubicBezTo>
                  <a:cubicBezTo>
                    <a:pt x="367" y="328"/>
                    <a:pt x="370" y="318"/>
                    <a:pt x="371" y="307"/>
                  </a:cubicBezTo>
                  <a:cubicBezTo>
                    <a:pt x="363" y="255"/>
                    <a:pt x="339" y="245"/>
                    <a:pt x="327" y="183"/>
                  </a:cubicBezTo>
                  <a:cubicBezTo>
                    <a:pt x="324" y="179"/>
                    <a:pt x="321" y="175"/>
                    <a:pt x="318" y="171"/>
                  </a:cubicBezTo>
                  <a:cubicBezTo>
                    <a:pt x="315" y="167"/>
                    <a:pt x="311" y="162"/>
                    <a:pt x="307" y="158"/>
                  </a:cubicBezTo>
                  <a:cubicBezTo>
                    <a:pt x="305" y="157"/>
                    <a:pt x="303" y="156"/>
                    <a:pt x="301" y="154"/>
                  </a:cubicBezTo>
                  <a:cubicBezTo>
                    <a:pt x="254" y="137"/>
                    <a:pt x="256" y="150"/>
                    <a:pt x="212" y="168"/>
                  </a:cubicBezTo>
                  <a:cubicBezTo>
                    <a:pt x="195" y="175"/>
                    <a:pt x="148" y="188"/>
                    <a:pt x="129" y="186"/>
                  </a:cubicBezTo>
                  <a:cubicBezTo>
                    <a:pt x="121" y="186"/>
                    <a:pt x="94" y="183"/>
                    <a:pt x="93" y="176"/>
                  </a:cubicBezTo>
                  <a:cubicBezTo>
                    <a:pt x="58" y="230"/>
                    <a:pt x="55" y="269"/>
                    <a:pt x="45" y="315"/>
                  </a:cubicBezTo>
                  <a:cubicBezTo>
                    <a:pt x="46" y="323"/>
                    <a:pt x="48" y="331"/>
                    <a:pt x="48" y="339"/>
                  </a:cubicBezTo>
                  <a:cubicBezTo>
                    <a:pt x="48" y="340"/>
                    <a:pt x="49" y="354"/>
                    <a:pt x="48" y="361"/>
                  </a:cubicBezTo>
                  <a:cubicBezTo>
                    <a:pt x="48" y="361"/>
                    <a:pt x="48" y="362"/>
                    <a:pt x="48" y="362"/>
                  </a:cubicBezTo>
                  <a:cubicBezTo>
                    <a:pt x="47" y="363"/>
                    <a:pt x="43" y="363"/>
                    <a:pt x="43" y="363"/>
                  </a:cubicBezTo>
                  <a:cubicBezTo>
                    <a:pt x="43" y="362"/>
                    <a:pt x="41" y="360"/>
                    <a:pt x="41" y="360"/>
                  </a:cubicBezTo>
                  <a:cubicBezTo>
                    <a:pt x="40" y="356"/>
                    <a:pt x="40" y="354"/>
                    <a:pt x="40" y="351"/>
                  </a:cubicBezTo>
                  <a:cubicBezTo>
                    <a:pt x="39" y="347"/>
                    <a:pt x="39" y="342"/>
                    <a:pt x="38" y="338"/>
                  </a:cubicBezTo>
                  <a:cubicBezTo>
                    <a:pt x="25" y="288"/>
                    <a:pt x="0" y="89"/>
                    <a:pt x="93" y="68"/>
                  </a:cubicBezTo>
                  <a:close/>
                  <a:moveTo>
                    <a:pt x="224" y="135"/>
                  </a:moveTo>
                  <a:cubicBezTo>
                    <a:pt x="225" y="135"/>
                    <a:pt x="227" y="134"/>
                    <a:pt x="228" y="134"/>
                  </a:cubicBezTo>
                  <a:cubicBezTo>
                    <a:pt x="226" y="134"/>
                    <a:pt x="224" y="135"/>
                    <a:pt x="222" y="135"/>
                  </a:cubicBezTo>
                  <a:cubicBezTo>
                    <a:pt x="222" y="135"/>
                    <a:pt x="223" y="135"/>
                    <a:pt x="224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2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33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4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0A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35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36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37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138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139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40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41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42"/>
            <p:cNvSpPr>
              <a:spLocks/>
            </p:cNvSpPr>
            <p:nvPr/>
          </p:nvSpPr>
          <p:spPr bwMode="auto">
            <a:xfrm>
              <a:off x="4479925" y="2167732"/>
              <a:ext cx="268288" cy="558800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43"/>
            <p:cNvSpPr>
              <a:spLocks/>
            </p:cNvSpPr>
            <p:nvPr/>
          </p:nvSpPr>
          <p:spPr bwMode="auto">
            <a:xfrm>
              <a:off x="4303713" y="213121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44"/>
            <p:cNvSpPr>
              <a:spLocks/>
            </p:cNvSpPr>
            <p:nvPr/>
          </p:nvSpPr>
          <p:spPr bwMode="auto">
            <a:xfrm>
              <a:off x="4811713" y="213121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4556125" y="270271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46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47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48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49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50"/>
            <p:cNvSpPr>
              <a:spLocks/>
            </p:cNvSpPr>
            <p:nvPr/>
          </p:nvSpPr>
          <p:spPr bwMode="auto">
            <a:xfrm>
              <a:off x="4479925" y="248046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51"/>
            <p:cNvSpPr>
              <a:spLocks/>
            </p:cNvSpPr>
            <p:nvPr/>
          </p:nvSpPr>
          <p:spPr bwMode="auto">
            <a:xfrm>
              <a:off x="4202113" y="1783557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52"/>
            <p:cNvSpPr>
              <a:spLocks noEditPoints="1"/>
            </p:cNvSpPr>
            <p:nvPr/>
          </p:nvSpPr>
          <p:spPr bwMode="auto">
            <a:xfrm>
              <a:off x="4319588" y="1670844"/>
              <a:ext cx="633413" cy="598488"/>
            </a:xfrm>
            <a:custGeom>
              <a:avLst/>
              <a:gdLst>
                <a:gd name="T0" fmla="*/ 302 w 394"/>
                <a:gd name="T1" fmla="*/ 78 h 373"/>
                <a:gd name="T2" fmla="*/ 0 w 394"/>
                <a:gd name="T3" fmla="*/ 156 h 373"/>
                <a:gd name="T4" fmla="*/ 20 w 394"/>
                <a:gd name="T5" fmla="*/ 367 h 373"/>
                <a:gd name="T6" fmla="*/ 20 w 394"/>
                <a:gd name="T7" fmla="*/ 367 h 373"/>
                <a:gd name="T8" fmla="*/ 21 w 394"/>
                <a:gd name="T9" fmla="*/ 370 h 373"/>
                <a:gd name="T10" fmla="*/ 23 w 394"/>
                <a:gd name="T11" fmla="*/ 373 h 373"/>
                <a:gd name="T12" fmla="*/ 27 w 394"/>
                <a:gd name="T13" fmla="*/ 372 h 373"/>
                <a:gd name="T14" fmla="*/ 28 w 394"/>
                <a:gd name="T15" fmla="*/ 371 h 373"/>
                <a:gd name="T16" fmla="*/ 28 w 394"/>
                <a:gd name="T17" fmla="*/ 349 h 373"/>
                <a:gd name="T18" fmla="*/ 27 w 394"/>
                <a:gd name="T19" fmla="*/ 316 h 373"/>
                <a:gd name="T20" fmla="*/ 56 w 394"/>
                <a:gd name="T21" fmla="*/ 212 h 373"/>
                <a:gd name="T22" fmla="*/ 76 w 394"/>
                <a:gd name="T23" fmla="*/ 188 h 373"/>
                <a:gd name="T24" fmla="*/ 183 w 394"/>
                <a:gd name="T25" fmla="*/ 218 h 373"/>
                <a:gd name="T26" fmla="*/ 243 w 394"/>
                <a:gd name="T27" fmla="*/ 225 h 373"/>
                <a:gd name="T28" fmla="*/ 301 w 394"/>
                <a:gd name="T29" fmla="*/ 186 h 373"/>
                <a:gd name="T30" fmla="*/ 350 w 394"/>
                <a:gd name="T31" fmla="*/ 325 h 373"/>
                <a:gd name="T32" fmla="*/ 346 w 394"/>
                <a:gd name="T33" fmla="*/ 349 h 373"/>
                <a:gd name="T34" fmla="*/ 346 w 394"/>
                <a:gd name="T35" fmla="*/ 371 h 373"/>
                <a:gd name="T36" fmla="*/ 347 w 394"/>
                <a:gd name="T37" fmla="*/ 372 h 373"/>
                <a:gd name="T38" fmla="*/ 351 w 394"/>
                <a:gd name="T39" fmla="*/ 373 h 373"/>
                <a:gd name="T40" fmla="*/ 353 w 394"/>
                <a:gd name="T41" fmla="*/ 370 h 373"/>
                <a:gd name="T42" fmla="*/ 354 w 394"/>
                <a:gd name="T43" fmla="*/ 361 h 373"/>
                <a:gd name="T44" fmla="*/ 356 w 394"/>
                <a:gd name="T45" fmla="*/ 348 h 373"/>
                <a:gd name="T46" fmla="*/ 302 w 394"/>
                <a:gd name="T47" fmla="*/ 78 h 373"/>
                <a:gd name="T48" fmla="*/ 170 w 394"/>
                <a:gd name="T49" fmla="*/ 145 h 373"/>
                <a:gd name="T50" fmla="*/ 166 w 394"/>
                <a:gd name="T51" fmla="*/ 144 h 373"/>
                <a:gd name="T52" fmla="*/ 173 w 394"/>
                <a:gd name="T53" fmla="*/ 145 h 373"/>
                <a:gd name="T54" fmla="*/ 170 w 39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4" h="373">
                  <a:moveTo>
                    <a:pt x="302" y="78"/>
                  </a:moveTo>
                  <a:cubicBezTo>
                    <a:pt x="213" y="0"/>
                    <a:pt x="40" y="100"/>
                    <a:pt x="0" y="156"/>
                  </a:cubicBezTo>
                  <a:cubicBezTo>
                    <a:pt x="16" y="213"/>
                    <a:pt x="8" y="286"/>
                    <a:pt x="20" y="367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0" y="368"/>
                    <a:pt x="21" y="369"/>
                    <a:pt x="21" y="370"/>
                  </a:cubicBezTo>
                  <a:cubicBezTo>
                    <a:pt x="21" y="370"/>
                    <a:pt x="22" y="372"/>
                    <a:pt x="23" y="373"/>
                  </a:cubicBezTo>
                  <a:cubicBezTo>
                    <a:pt x="23" y="373"/>
                    <a:pt x="26" y="373"/>
                    <a:pt x="27" y="372"/>
                  </a:cubicBezTo>
                  <a:cubicBezTo>
                    <a:pt x="28" y="372"/>
                    <a:pt x="28" y="371"/>
                    <a:pt x="28" y="371"/>
                  </a:cubicBezTo>
                  <a:cubicBezTo>
                    <a:pt x="28" y="364"/>
                    <a:pt x="28" y="350"/>
                    <a:pt x="28" y="349"/>
                  </a:cubicBezTo>
                  <a:cubicBezTo>
                    <a:pt x="27" y="338"/>
                    <a:pt x="29" y="327"/>
                    <a:pt x="27" y="316"/>
                  </a:cubicBezTo>
                  <a:cubicBezTo>
                    <a:pt x="35" y="265"/>
                    <a:pt x="28" y="263"/>
                    <a:pt x="56" y="212"/>
                  </a:cubicBezTo>
                  <a:cubicBezTo>
                    <a:pt x="59" y="207"/>
                    <a:pt x="74" y="190"/>
                    <a:pt x="76" y="188"/>
                  </a:cubicBezTo>
                  <a:cubicBezTo>
                    <a:pt x="122" y="171"/>
                    <a:pt x="139" y="200"/>
                    <a:pt x="183" y="218"/>
                  </a:cubicBezTo>
                  <a:cubicBezTo>
                    <a:pt x="199" y="225"/>
                    <a:pt x="225" y="225"/>
                    <a:pt x="243" y="225"/>
                  </a:cubicBezTo>
                  <a:cubicBezTo>
                    <a:pt x="272" y="225"/>
                    <a:pt x="300" y="193"/>
                    <a:pt x="301" y="186"/>
                  </a:cubicBezTo>
                  <a:cubicBezTo>
                    <a:pt x="336" y="240"/>
                    <a:pt x="340" y="279"/>
                    <a:pt x="350" y="325"/>
                  </a:cubicBezTo>
                  <a:cubicBezTo>
                    <a:pt x="348" y="333"/>
                    <a:pt x="347" y="341"/>
                    <a:pt x="346" y="349"/>
                  </a:cubicBezTo>
                  <a:cubicBezTo>
                    <a:pt x="346" y="350"/>
                    <a:pt x="346" y="364"/>
                    <a:pt x="346" y="371"/>
                  </a:cubicBezTo>
                  <a:cubicBezTo>
                    <a:pt x="346" y="371"/>
                    <a:pt x="346" y="372"/>
                    <a:pt x="347" y="372"/>
                  </a:cubicBezTo>
                  <a:cubicBezTo>
                    <a:pt x="348" y="373"/>
                    <a:pt x="351" y="373"/>
                    <a:pt x="351" y="373"/>
                  </a:cubicBezTo>
                  <a:cubicBezTo>
                    <a:pt x="352" y="372"/>
                    <a:pt x="353" y="370"/>
                    <a:pt x="353" y="370"/>
                  </a:cubicBezTo>
                  <a:cubicBezTo>
                    <a:pt x="354" y="366"/>
                    <a:pt x="354" y="364"/>
                    <a:pt x="354" y="361"/>
                  </a:cubicBezTo>
                  <a:cubicBezTo>
                    <a:pt x="355" y="357"/>
                    <a:pt x="356" y="352"/>
                    <a:pt x="356" y="348"/>
                  </a:cubicBezTo>
                  <a:cubicBezTo>
                    <a:pt x="369" y="298"/>
                    <a:pt x="394" y="99"/>
                    <a:pt x="302" y="78"/>
                  </a:cubicBezTo>
                  <a:close/>
                  <a:moveTo>
                    <a:pt x="170" y="145"/>
                  </a:moveTo>
                  <a:cubicBezTo>
                    <a:pt x="169" y="145"/>
                    <a:pt x="168" y="144"/>
                    <a:pt x="166" y="144"/>
                  </a:cubicBezTo>
                  <a:cubicBezTo>
                    <a:pt x="168" y="144"/>
                    <a:pt x="170" y="145"/>
                    <a:pt x="173" y="145"/>
                  </a:cubicBezTo>
                  <a:cubicBezTo>
                    <a:pt x="172" y="145"/>
                    <a:pt x="171" y="145"/>
                    <a:pt x="170" y="145"/>
                  </a:cubicBezTo>
                  <a:close/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53"/>
            <p:cNvSpPr>
              <a:spLocks noEditPoints="1"/>
            </p:cNvSpPr>
            <p:nvPr/>
          </p:nvSpPr>
          <p:spPr bwMode="auto">
            <a:xfrm>
              <a:off x="3124200" y="1610519"/>
              <a:ext cx="647700" cy="598488"/>
            </a:xfrm>
            <a:custGeom>
              <a:avLst/>
              <a:gdLst>
                <a:gd name="T0" fmla="*/ 95 w 404"/>
                <a:gd name="T1" fmla="*/ 78 h 373"/>
                <a:gd name="T2" fmla="*/ 404 w 404"/>
                <a:gd name="T3" fmla="*/ 156 h 373"/>
                <a:gd name="T4" fmla="*/ 383 w 404"/>
                <a:gd name="T5" fmla="*/ 367 h 373"/>
                <a:gd name="T6" fmla="*/ 383 w 404"/>
                <a:gd name="T7" fmla="*/ 367 h 373"/>
                <a:gd name="T8" fmla="*/ 382 w 404"/>
                <a:gd name="T9" fmla="*/ 369 h 373"/>
                <a:gd name="T10" fmla="*/ 380 w 404"/>
                <a:gd name="T11" fmla="*/ 372 h 373"/>
                <a:gd name="T12" fmla="*/ 376 w 404"/>
                <a:gd name="T13" fmla="*/ 372 h 373"/>
                <a:gd name="T14" fmla="*/ 375 w 404"/>
                <a:gd name="T15" fmla="*/ 371 h 373"/>
                <a:gd name="T16" fmla="*/ 375 w 404"/>
                <a:gd name="T17" fmla="*/ 349 h 373"/>
                <a:gd name="T18" fmla="*/ 376 w 404"/>
                <a:gd name="T19" fmla="*/ 316 h 373"/>
                <a:gd name="T20" fmla="*/ 346 w 404"/>
                <a:gd name="T21" fmla="*/ 211 h 373"/>
                <a:gd name="T22" fmla="*/ 326 w 404"/>
                <a:gd name="T23" fmla="*/ 188 h 373"/>
                <a:gd name="T24" fmla="*/ 217 w 404"/>
                <a:gd name="T25" fmla="*/ 217 h 373"/>
                <a:gd name="T26" fmla="*/ 154 w 404"/>
                <a:gd name="T27" fmla="*/ 225 h 373"/>
                <a:gd name="T28" fmla="*/ 95 w 404"/>
                <a:gd name="T29" fmla="*/ 186 h 373"/>
                <a:gd name="T30" fmla="*/ 45 w 404"/>
                <a:gd name="T31" fmla="*/ 325 h 373"/>
                <a:gd name="T32" fmla="*/ 49 w 404"/>
                <a:gd name="T33" fmla="*/ 349 h 373"/>
                <a:gd name="T34" fmla="*/ 49 w 404"/>
                <a:gd name="T35" fmla="*/ 371 h 373"/>
                <a:gd name="T36" fmla="*/ 48 w 404"/>
                <a:gd name="T37" fmla="*/ 372 h 373"/>
                <a:gd name="T38" fmla="*/ 44 w 404"/>
                <a:gd name="T39" fmla="*/ 372 h 373"/>
                <a:gd name="T40" fmla="*/ 42 w 404"/>
                <a:gd name="T41" fmla="*/ 369 h 373"/>
                <a:gd name="T42" fmla="*/ 41 w 404"/>
                <a:gd name="T43" fmla="*/ 361 h 373"/>
                <a:gd name="T44" fmla="*/ 39 w 404"/>
                <a:gd name="T45" fmla="*/ 348 h 373"/>
                <a:gd name="T46" fmla="*/ 95 w 404"/>
                <a:gd name="T47" fmla="*/ 78 h 373"/>
                <a:gd name="T48" fmla="*/ 229 w 404"/>
                <a:gd name="T49" fmla="*/ 145 h 373"/>
                <a:gd name="T50" fmla="*/ 233 w 404"/>
                <a:gd name="T51" fmla="*/ 143 h 373"/>
                <a:gd name="T52" fmla="*/ 227 w 404"/>
                <a:gd name="T53" fmla="*/ 145 h 373"/>
                <a:gd name="T54" fmla="*/ 229 w 40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4" h="373">
                  <a:moveTo>
                    <a:pt x="95" y="78"/>
                  </a:moveTo>
                  <a:cubicBezTo>
                    <a:pt x="185" y="0"/>
                    <a:pt x="362" y="99"/>
                    <a:pt x="404" y="156"/>
                  </a:cubicBezTo>
                  <a:cubicBezTo>
                    <a:pt x="387" y="213"/>
                    <a:pt x="395" y="286"/>
                    <a:pt x="383" y="367"/>
                  </a:cubicBezTo>
                  <a:cubicBezTo>
                    <a:pt x="383" y="367"/>
                    <a:pt x="383" y="367"/>
                    <a:pt x="383" y="367"/>
                  </a:cubicBezTo>
                  <a:cubicBezTo>
                    <a:pt x="383" y="368"/>
                    <a:pt x="383" y="368"/>
                    <a:pt x="382" y="369"/>
                  </a:cubicBezTo>
                  <a:cubicBezTo>
                    <a:pt x="382" y="370"/>
                    <a:pt x="381" y="372"/>
                    <a:pt x="380" y="372"/>
                  </a:cubicBezTo>
                  <a:cubicBezTo>
                    <a:pt x="380" y="373"/>
                    <a:pt x="377" y="372"/>
                    <a:pt x="376" y="372"/>
                  </a:cubicBezTo>
                  <a:cubicBezTo>
                    <a:pt x="375" y="372"/>
                    <a:pt x="375" y="371"/>
                    <a:pt x="375" y="371"/>
                  </a:cubicBezTo>
                  <a:cubicBezTo>
                    <a:pt x="375" y="364"/>
                    <a:pt x="375" y="349"/>
                    <a:pt x="375" y="349"/>
                  </a:cubicBezTo>
                  <a:cubicBezTo>
                    <a:pt x="376" y="338"/>
                    <a:pt x="374" y="327"/>
                    <a:pt x="376" y="316"/>
                  </a:cubicBezTo>
                  <a:cubicBezTo>
                    <a:pt x="368" y="265"/>
                    <a:pt x="375" y="263"/>
                    <a:pt x="346" y="211"/>
                  </a:cubicBezTo>
                  <a:cubicBezTo>
                    <a:pt x="343" y="207"/>
                    <a:pt x="328" y="190"/>
                    <a:pt x="326" y="188"/>
                  </a:cubicBezTo>
                  <a:cubicBezTo>
                    <a:pt x="278" y="171"/>
                    <a:pt x="262" y="200"/>
                    <a:pt x="217" y="217"/>
                  </a:cubicBezTo>
                  <a:cubicBezTo>
                    <a:pt x="199" y="224"/>
                    <a:pt x="173" y="225"/>
                    <a:pt x="154" y="225"/>
                  </a:cubicBezTo>
                  <a:cubicBezTo>
                    <a:pt x="125" y="225"/>
                    <a:pt x="96" y="193"/>
                    <a:pt x="95" y="186"/>
                  </a:cubicBezTo>
                  <a:cubicBezTo>
                    <a:pt x="59" y="240"/>
                    <a:pt x="56" y="279"/>
                    <a:pt x="45" y="325"/>
                  </a:cubicBezTo>
                  <a:cubicBezTo>
                    <a:pt x="47" y="333"/>
                    <a:pt x="48" y="341"/>
                    <a:pt x="49" y="349"/>
                  </a:cubicBezTo>
                  <a:cubicBezTo>
                    <a:pt x="49" y="349"/>
                    <a:pt x="50" y="364"/>
                    <a:pt x="49" y="371"/>
                  </a:cubicBezTo>
                  <a:cubicBezTo>
                    <a:pt x="49" y="371"/>
                    <a:pt x="49" y="372"/>
                    <a:pt x="48" y="372"/>
                  </a:cubicBezTo>
                  <a:cubicBezTo>
                    <a:pt x="47" y="372"/>
                    <a:pt x="44" y="373"/>
                    <a:pt x="44" y="372"/>
                  </a:cubicBezTo>
                  <a:cubicBezTo>
                    <a:pt x="43" y="372"/>
                    <a:pt x="42" y="370"/>
                    <a:pt x="42" y="369"/>
                  </a:cubicBezTo>
                  <a:cubicBezTo>
                    <a:pt x="41" y="366"/>
                    <a:pt x="41" y="364"/>
                    <a:pt x="41" y="361"/>
                  </a:cubicBezTo>
                  <a:cubicBezTo>
                    <a:pt x="40" y="356"/>
                    <a:pt x="39" y="352"/>
                    <a:pt x="39" y="348"/>
                  </a:cubicBezTo>
                  <a:cubicBezTo>
                    <a:pt x="25" y="298"/>
                    <a:pt x="0" y="99"/>
                    <a:pt x="95" y="78"/>
                  </a:cubicBezTo>
                  <a:close/>
                  <a:moveTo>
                    <a:pt x="229" y="145"/>
                  </a:moveTo>
                  <a:cubicBezTo>
                    <a:pt x="230" y="144"/>
                    <a:pt x="232" y="144"/>
                    <a:pt x="233" y="143"/>
                  </a:cubicBezTo>
                  <a:cubicBezTo>
                    <a:pt x="231" y="144"/>
                    <a:pt x="229" y="145"/>
                    <a:pt x="227" y="145"/>
                  </a:cubicBezTo>
                  <a:cubicBezTo>
                    <a:pt x="228" y="145"/>
                    <a:pt x="228" y="145"/>
                    <a:pt x="229" y="14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54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55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56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C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7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58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688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9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60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61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62"/>
            <p:cNvSpPr>
              <a:spLocks/>
            </p:cNvSpPr>
            <p:nvPr/>
          </p:nvSpPr>
          <p:spPr bwMode="auto">
            <a:xfrm>
              <a:off x="5054600" y="2539207"/>
              <a:ext cx="796925" cy="1042988"/>
            </a:xfrm>
            <a:custGeom>
              <a:avLst/>
              <a:gdLst>
                <a:gd name="T0" fmla="*/ 179 w 496"/>
                <a:gd name="T1" fmla="*/ 59 h 650"/>
                <a:gd name="T2" fmla="*/ 401 w 496"/>
                <a:gd name="T3" fmla="*/ 112 h 650"/>
                <a:gd name="T4" fmla="*/ 463 w 496"/>
                <a:gd name="T5" fmla="*/ 303 h 650"/>
                <a:gd name="T6" fmla="*/ 442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8 w 496"/>
                <a:gd name="T15" fmla="*/ 446 h 650"/>
                <a:gd name="T16" fmla="*/ 38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7" y="27"/>
                    <a:pt x="342" y="0"/>
                    <a:pt x="401" y="112"/>
                  </a:cubicBezTo>
                  <a:cubicBezTo>
                    <a:pt x="460" y="224"/>
                    <a:pt x="430" y="263"/>
                    <a:pt x="463" y="303"/>
                  </a:cubicBezTo>
                  <a:cubicBezTo>
                    <a:pt x="496" y="343"/>
                    <a:pt x="465" y="434"/>
                    <a:pt x="442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2"/>
                    <a:pt x="419" y="650"/>
                    <a:pt x="237" y="649"/>
                  </a:cubicBezTo>
                  <a:cubicBezTo>
                    <a:pt x="42" y="647"/>
                    <a:pt x="4" y="534"/>
                    <a:pt x="54" y="499"/>
                  </a:cubicBezTo>
                  <a:cubicBezTo>
                    <a:pt x="70" y="488"/>
                    <a:pt x="76" y="466"/>
                    <a:pt x="58" y="446"/>
                  </a:cubicBezTo>
                  <a:cubicBezTo>
                    <a:pt x="41" y="427"/>
                    <a:pt x="0" y="354"/>
                    <a:pt x="38" y="295"/>
                  </a:cubicBezTo>
                  <a:cubicBezTo>
                    <a:pt x="77" y="235"/>
                    <a:pt x="43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63"/>
            <p:cNvSpPr>
              <a:spLocks/>
            </p:cNvSpPr>
            <p:nvPr/>
          </p:nvSpPr>
          <p:spPr bwMode="auto">
            <a:xfrm>
              <a:off x="4859338" y="3375819"/>
              <a:ext cx="1182688" cy="468313"/>
            </a:xfrm>
            <a:custGeom>
              <a:avLst/>
              <a:gdLst>
                <a:gd name="T0" fmla="*/ 438 w 737"/>
                <a:gd name="T1" fmla="*/ 0 h 292"/>
                <a:gd name="T2" fmla="*/ 295 w 737"/>
                <a:gd name="T3" fmla="*/ 7 h 292"/>
                <a:gd name="T4" fmla="*/ 79 w 737"/>
                <a:gd name="T5" fmla="*/ 115 h 292"/>
                <a:gd name="T6" fmla="*/ 0 w 737"/>
                <a:gd name="T7" fmla="*/ 292 h 292"/>
                <a:gd name="T8" fmla="*/ 737 w 737"/>
                <a:gd name="T9" fmla="*/ 292 h 292"/>
                <a:gd name="T10" fmla="*/ 658 w 737"/>
                <a:gd name="T11" fmla="*/ 115 h 292"/>
                <a:gd name="T12" fmla="*/ 438 w 737"/>
                <a:gd name="T1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2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98"/>
                    <a:pt x="79" y="115"/>
                  </a:cubicBezTo>
                  <a:cubicBezTo>
                    <a:pt x="3" y="132"/>
                    <a:pt x="0" y="228"/>
                    <a:pt x="0" y="292"/>
                  </a:cubicBezTo>
                  <a:cubicBezTo>
                    <a:pt x="737" y="292"/>
                    <a:pt x="737" y="292"/>
                    <a:pt x="737" y="292"/>
                  </a:cubicBezTo>
                  <a:cubicBezTo>
                    <a:pt x="737" y="228"/>
                    <a:pt x="736" y="132"/>
                    <a:pt x="658" y="115"/>
                  </a:cubicBezTo>
                  <a:cubicBezTo>
                    <a:pt x="581" y="97"/>
                    <a:pt x="480" y="66"/>
                    <a:pt x="438" y="0"/>
                  </a:cubicBezTo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64"/>
            <p:cNvSpPr>
              <a:spLocks/>
            </p:cNvSpPr>
            <p:nvPr/>
          </p:nvSpPr>
          <p:spPr bwMode="auto">
            <a:xfrm>
              <a:off x="5332413" y="3002757"/>
              <a:ext cx="236538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65"/>
            <p:cNvSpPr>
              <a:spLocks/>
            </p:cNvSpPr>
            <p:nvPr/>
          </p:nvSpPr>
          <p:spPr bwMode="auto">
            <a:xfrm>
              <a:off x="5670550" y="3012282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66"/>
            <p:cNvSpPr>
              <a:spLocks/>
            </p:cNvSpPr>
            <p:nvPr/>
          </p:nvSpPr>
          <p:spPr bwMode="auto">
            <a:xfrm>
              <a:off x="5110163" y="3012282"/>
              <a:ext cx="120650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67"/>
            <p:cNvSpPr>
              <a:spLocks/>
            </p:cNvSpPr>
            <p:nvPr/>
          </p:nvSpPr>
          <p:spPr bwMode="auto">
            <a:xfrm>
              <a:off x="5332413" y="3304382"/>
              <a:ext cx="236538" cy="82550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68"/>
            <p:cNvSpPr>
              <a:spLocks/>
            </p:cNvSpPr>
            <p:nvPr/>
          </p:nvSpPr>
          <p:spPr bwMode="auto">
            <a:xfrm>
              <a:off x="5126038" y="2639219"/>
              <a:ext cx="650875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69"/>
            <p:cNvSpPr>
              <a:spLocks/>
            </p:cNvSpPr>
            <p:nvPr/>
          </p:nvSpPr>
          <p:spPr bwMode="auto">
            <a:xfrm>
              <a:off x="5122863" y="2618582"/>
              <a:ext cx="688975" cy="496888"/>
            </a:xfrm>
            <a:custGeom>
              <a:avLst/>
              <a:gdLst>
                <a:gd name="T0" fmla="*/ 170 w 430"/>
                <a:gd name="T1" fmla="*/ 148 h 310"/>
                <a:gd name="T2" fmla="*/ 73 w 430"/>
                <a:gd name="T3" fmla="*/ 226 h 310"/>
                <a:gd name="T4" fmla="*/ 43 w 430"/>
                <a:gd name="T5" fmla="*/ 301 h 310"/>
                <a:gd name="T6" fmla="*/ 18 w 430"/>
                <a:gd name="T7" fmla="*/ 145 h 310"/>
                <a:gd name="T8" fmla="*/ 173 w 430"/>
                <a:gd name="T9" fmla="*/ 4 h 310"/>
                <a:gd name="T10" fmla="*/ 326 w 430"/>
                <a:gd name="T11" fmla="*/ 47 h 310"/>
                <a:gd name="T12" fmla="*/ 367 w 430"/>
                <a:gd name="T13" fmla="*/ 310 h 310"/>
                <a:gd name="T14" fmla="*/ 282 w 430"/>
                <a:gd name="T15" fmla="*/ 105 h 310"/>
                <a:gd name="T16" fmla="*/ 170 w 430"/>
                <a:gd name="T17" fmla="*/ 14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310">
                  <a:moveTo>
                    <a:pt x="170" y="148"/>
                  </a:moveTo>
                  <a:cubicBezTo>
                    <a:pt x="135" y="223"/>
                    <a:pt x="120" y="246"/>
                    <a:pt x="73" y="226"/>
                  </a:cubicBezTo>
                  <a:cubicBezTo>
                    <a:pt x="25" y="206"/>
                    <a:pt x="34" y="262"/>
                    <a:pt x="43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3" y="88"/>
                    <a:pt x="105" y="2"/>
                    <a:pt x="173" y="4"/>
                  </a:cubicBezTo>
                  <a:cubicBezTo>
                    <a:pt x="210" y="0"/>
                    <a:pt x="266" y="5"/>
                    <a:pt x="326" y="47"/>
                  </a:cubicBezTo>
                  <a:cubicBezTo>
                    <a:pt x="430" y="122"/>
                    <a:pt x="395" y="290"/>
                    <a:pt x="367" y="310"/>
                  </a:cubicBezTo>
                  <a:cubicBezTo>
                    <a:pt x="394" y="155"/>
                    <a:pt x="328" y="186"/>
                    <a:pt x="282" y="105"/>
                  </a:cubicBezTo>
                  <a:cubicBezTo>
                    <a:pt x="267" y="69"/>
                    <a:pt x="209" y="67"/>
                    <a:pt x="170" y="148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70"/>
            <p:cNvSpPr>
              <a:spLocks noChangeArrowheads="1"/>
            </p:cNvSpPr>
            <p:nvPr/>
          </p:nvSpPr>
          <p:spPr bwMode="auto">
            <a:xfrm>
              <a:off x="5435600" y="3544094"/>
              <a:ext cx="23813" cy="300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71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72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73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74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75"/>
            <p:cNvSpPr>
              <a:spLocks noEditPoints="1"/>
            </p:cNvSpPr>
            <p:nvPr/>
          </p:nvSpPr>
          <p:spPr bwMode="auto">
            <a:xfrm>
              <a:off x="5200650" y="2972594"/>
              <a:ext cx="508000" cy="184150"/>
            </a:xfrm>
            <a:custGeom>
              <a:avLst/>
              <a:gdLst>
                <a:gd name="T0" fmla="*/ 236 w 316"/>
                <a:gd name="T1" fmla="*/ 114 h 115"/>
                <a:gd name="T2" fmla="*/ 240 w 316"/>
                <a:gd name="T3" fmla="*/ 114 h 115"/>
                <a:gd name="T4" fmla="*/ 297 w 316"/>
                <a:gd name="T5" fmla="*/ 68 h 115"/>
                <a:gd name="T6" fmla="*/ 310 w 316"/>
                <a:gd name="T7" fmla="*/ 30 h 115"/>
                <a:gd name="T8" fmla="*/ 316 w 316"/>
                <a:gd name="T9" fmla="*/ 16 h 115"/>
                <a:gd name="T10" fmla="*/ 307 w 316"/>
                <a:gd name="T11" fmla="*/ 5 h 115"/>
                <a:gd name="T12" fmla="*/ 238 w 316"/>
                <a:gd name="T13" fmla="*/ 2 h 115"/>
                <a:gd name="T14" fmla="*/ 238 w 316"/>
                <a:gd name="T15" fmla="*/ 9 h 115"/>
                <a:gd name="T16" fmla="*/ 285 w 316"/>
                <a:gd name="T17" fmla="*/ 14 h 115"/>
                <a:gd name="T18" fmla="*/ 283 w 316"/>
                <a:gd name="T19" fmla="*/ 86 h 115"/>
                <a:gd name="T20" fmla="*/ 236 w 316"/>
                <a:gd name="T21" fmla="*/ 108 h 115"/>
                <a:gd name="T22" fmla="*/ 236 w 316"/>
                <a:gd name="T23" fmla="*/ 114 h 115"/>
                <a:gd name="T24" fmla="*/ 158 w 316"/>
                <a:gd name="T25" fmla="*/ 15 h 115"/>
                <a:gd name="T26" fmla="*/ 84 w 316"/>
                <a:gd name="T27" fmla="*/ 2 h 115"/>
                <a:gd name="T28" fmla="*/ 78 w 316"/>
                <a:gd name="T29" fmla="*/ 2 h 115"/>
                <a:gd name="T30" fmla="*/ 78 w 316"/>
                <a:gd name="T31" fmla="*/ 9 h 115"/>
                <a:gd name="T32" fmla="*/ 130 w 316"/>
                <a:gd name="T33" fmla="*/ 27 h 115"/>
                <a:gd name="T34" fmla="*/ 99 w 316"/>
                <a:gd name="T35" fmla="*/ 103 h 115"/>
                <a:gd name="T36" fmla="*/ 76 w 316"/>
                <a:gd name="T37" fmla="*/ 108 h 115"/>
                <a:gd name="T38" fmla="*/ 76 w 316"/>
                <a:gd name="T39" fmla="*/ 115 h 115"/>
                <a:gd name="T40" fmla="*/ 130 w 316"/>
                <a:gd name="T41" fmla="*/ 80 h 115"/>
                <a:gd name="T42" fmla="*/ 157 w 316"/>
                <a:gd name="T43" fmla="*/ 41 h 115"/>
                <a:gd name="T44" fmla="*/ 183 w 316"/>
                <a:gd name="T45" fmla="*/ 79 h 115"/>
                <a:gd name="T46" fmla="*/ 236 w 316"/>
                <a:gd name="T47" fmla="*/ 114 h 115"/>
                <a:gd name="T48" fmla="*/ 236 w 316"/>
                <a:gd name="T49" fmla="*/ 108 h 115"/>
                <a:gd name="T50" fmla="*/ 211 w 316"/>
                <a:gd name="T51" fmla="*/ 103 h 115"/>
                <a:gd name="T52" fmla="*/ 185 w 316"/>
                <a:gd name="T53" fmla="*/ 27 h 115"/>
                <a:gd name="T54" fmla="*/ 238 w 316"/>
                <a:gd name="T55" fmla="*/ 9 h 115"/>
                <a:gd name="T56" fmla="*/ 238 w 316"/>
                <a:gd name="T57" fmla="*/ 2 h 115"/>
                <a:gd name="T58" fmla="*/ 233 w 316"/>
                <a:gd name="T59" fmla="*/ 2 h 115"/>
                <a:gd name="T60" fmla="*/ 158 w 316"/>
                <a:gd name="T61" fmla="*/ 15 h 115"/>
                <a:gd name="T62" fmla="*/ 78 w 316"/>
                <a:gd name="T63" fmla="*/ 2 h 115"/>
                <a:gd name="T64" fmla="*/ 9 w 316"/>
                <a:gd name="T65" fmla="*/ 6 h 115"/>
                <a:gd name="T66" fmla="*/ 0 w 316"/>
                <a:gd name="T67" fmla="*/ 17 h 115"/>
                <a:gd name="T68" fmla="*/ 5 w 316"/>
                <a:gd name="T69" fmla="*/ 31 h 115"/>
                <a:gd name="T70" fmla="*/ 15 w 316"/>
                <a:gd name="T71" fmla="*/ 69 h 115"/>
                <a:gd name="T72" fmla="*/ 69 w 316"/>
                <a:gd name="T73" fmla="*/ 114 h 115"/>
                <a:gd name="T74" fmla="*/ 76 w 316"/>
                <a:gd name="T75" fmla="*/ 115 h 115"/>
                <a:gd name="T76" fmla="*/ 76 w 316"/>
                <a:gd name="T77" fmla="*/ 108 h 115"/>
                <a:gd name="T78" fmla="*/ 28 w 316"/>
                <a:gd name="T79" fmla="*/ 86 h 115"/>
                <a:gd name="T80" fmla="*/ 31 w 316"/>
                <a:gd name="T81" fmla="*/ 14 h 115"/>
                <a:gd name="T82" fmla="*/ 78 w 316"/>
                <a:gd name="T83" fmla="*/ 9 h 115"/>
                <a:gd name="T84" fmla="*/ 78 w 316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5">
                  <a:moveTo>
                    <a:pt x="236" y="114"/>
                  </a:moveTo>
                  <a:cubicBezTo>
                    <a:pt x="237" y="114"/>
                    <a:pt x="239" y="114"/>
                    <a:pt x="240" y="114"/>
                  </a:cubicBezTo>
                  <a:cubicBezTo>
                    <a:pt x="282" y="110"/>
                    <a:pt x="293" y="92"/>
                    <a:pt x="297" y="68"/>
                  </a:cubicBezTo>
                  <a:cubicBezTo>
                    <a:pt x="302" y="42"/>
                    <a:pt x="303" y="33"/>
                    <a:pt x="310" y="30"/>
                  </a:cubicBezTo>
                  <a:cubicBezTo>
                    <a:pt x="314" y="28"/>
                    <a:pt x="316" y="23"/>
                    <a:pt x="316" y="16"/>
                  </a:cubicBezTo>
                  <a:cubicBezTo>
                    <a:pt x="315" y="9"/>
                    <a:pt x="315" y="8"/>
                    <a:pt x="307" y="5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79" y="10"/>
                    <a:pt x="285" y="14"/>
                  </a:cubicBezTo>
                  <a:cubicBezTo>
                    <a:pt x="299" y="23"/>
                    <a:pt x="295" y="65"/>
                    <a:pt x="283" y="86"/>
                  </a:cubicBezTo>
                  <a:cubicBezTo>
                    <a:pt x="276" y="100"/>
                    <a:pt x="255" y="107"/>
                    <a:pt x="236" y="108"/>
                  </a:cubicBezTo>
                  <a:lnTo>
                    <a:pt x="236" y="114"/>
                  </a:lnTo>
                  <a:close/>
                  <a:moveTo>
                    <a:pt x="158" y="15"/>
                  </a:moveTo>
                  <a:cubicBezTo>
                    <a:pt x="148" y="16"/>
                    <a:pt x="110" y="5"/>
                    <a:pt x="84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99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5" y="89"/>
                    <a:pt x="130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8" y="41"/>
                    <a:pt x="175" y="63"/>
                    <a:pt x="183" y="79"/>
                  </a:cubicBezTo>
                  <a:cubicBezTo>
                    <a:pt x="187" y="88"/>
                    <a:pt x="198" y="115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1" y="103"/>
                  </a:cubicBezTo>
                  <a:cubicBezTo>
                    <a:pt x="191" y="93"/>
                    <a:pt x="171" y="46"/>
                    <a:pt x="185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6" y="2"/>
                    <a:pt x="235" y="2"/>
                    <a:pt x="233" y="2"/>
                  </a:cubicBezTo>
                  <a:cubicBezTo>
                    <a:pt x="209" y="4"/>
                    <a:pt x="179" y="15"/>
                    <a:pt x="158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9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0" y="29"/>
                    <a:pt x="5" y="31"/>
                  </a:cubicBezTo>
                  <a:cubicBezTo>
                    <a:pt x="12" y="33"/>
                    <a:pt x="12" y="42"/>
                    <a:pt x="15" y="69"/>
                  </a:cubicBezTo>
                  <a:cubicBezTo>
                    <a:pt x="18" y="92"/>
                    <a:pt x="28" y="111"/>
                    <a:pt x="69" y="114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76"/>
            <p:cNvSpPr>
              <a:spLocks/>
            </p:cNvSpPr>
            <p:nvPr/>
          </p:nvSpPr>
          <p:spPr bwMode="auto">
            <a:xfrm>
              <a:off x="5448300" y="35425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77"/>
            <p:cNvSpPr>
              <a:spLocks/>
            </p:cNvSpPr>
            <p:nvPr/>
          </p:nvSpPr>
          <p:spPr bwMode="auto">
            <a:xfrm>
              <a:off x="5332413" y="3382169"/>
              <a:ext cx="236538" cy="160338"/>
            </a:xfrm>
            <a:custGeom>
              <a:avLst/>
              <a:gdLst>
                <a:gd name="T0" fmla="*/ 147 w 147"/>
                <a:gd name="T1" fmla="*/ 0 h 100"/>
                <a:gd name="T2" fmla="*/ 72 w 147"/>
                <a:gd name="T3" fmla="*/ 97 h 100"/>
                <a:gd name="T4" fmla="*/ 0 w 147"/>
                <a:gd name="T5" fmla="*/ 0 h 100"/>
                <a:gd name="T6" fmla="*/ 0 w 147"/>
                <a:gd name="T7" fmla="*/ 3 h 100"/>
                <a:gd name="T8" fmla="*/ 72 w 147"/>
                <a:gd name="T9" fmla="*/ 100 h 100"/>
                <a:gd name="T10" fmla="*/ 72 w 147"/>
                <a:gd name="T11" fmla="*/ 100 h 100"/>
                <a:gd name="T12" fmla="*/ 147 w 147"/>
                <a:gd name="T13" fmla="*/ 2 h 100"/>
                <a:gd name="T14" fmla="*/ 147 w 147"/>
                <a:gd name="T1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100">
                  <a:moveTo>
                    <a:pt x="147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78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79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80"/>
            <p:cNvSpPr>
              <a:spLocks/>
            </p:cNvSpPr>
            <p:nvPr/>
          </p:nvSpPr>
          <p:spPr bwMode="auto">
            <a:xfrm>
              <a:off x="3775075" y="2902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81"/>
            <p:cNvSpPr>
              <a:spLocks/>
            </p:cNvSpPr>
            <p:nvPr/>
          </p:nvSpPr>
          <p:spPr bwMode="auto">
            <a:xfrm>
              <a:off x="3597275" y="2866232"/>
              <a:ext cx="112713" cy="165100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0 w 70"/>
                <a:gd name="T5" fmla="*/ 97 h 102"/>
                <a:gd name="T6" fmla="*/ 8 w 70"/>
                <a:gd name="T7" fmla="*/ 59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3" y="17"/>
                    <a:pt x="62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59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82"/>
            <p:cNvSpPr>
              <a:spLocks/>
            </p:cNvSpPr>
            <p:nvPr/>
          </p:nvSpPr>
          <p:spPr bwMode="auto">
            <a:xfrm>
              <a:off x="4106863" y="2866232"/>
              <a:ext cx="112713" cy="165100"/>
            </a:xfrm>
            <a:custGeom>
              <a:avLst/>
              <a:gdLst>
                <a:gd name="T0" fmla="*/ 50 w 70"/>
                <a:gd name="T1" fmla="*/ 5 h 102"/>
                <a:gd name="T2" fmla="*/ 8 w 70"/>
                <a:gd name="T3" fmla="*/ 42 h 102"/>
                <a:gd name="T4" fmla="*/ 20 w 70"/>
                <a:gd name="T5" fmla="*/ 97 h 102"/>
                <a:gd name="T6" fmla="*/ 61 w 70"/>
                <a:gd name="T7" fmla="*/ 59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5" y="0"/>
                    <a:pt x="16" y="17"/>
                    <a:pt x="8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4" y="102"/>
                    <a:pt x="53" y="85"/>
                    <a:pt x="61" y="59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83"/>
            <p:cNvSpPr>
              <a:spLocks/>
            </p:cNvSpPr>
            <p:nvPr/>
          </p:nvSpPr>
          <p:spPr bwMode="auto">
            <a:xfrm>
              <a:off x="3722688" y="3437732"/>
              <a:ext cx="354013" cy="434975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84"/>
            <p:cNvSpPr>
              <a:spLocks/>
            </p:cNvSpPr>
            <p:nvPr/>
          </p:nvSpPr>
          <p:spPr bwMode="auto">
            <a:xfrm>
              <a:off x="3598863" y="3312319"/>
              <a:ext cx="234950" cy="560388"/>
            </a:xfrm>
            <a:custGeom>
              <a:avLst/>
              <a:gdLst>
                <a:gd name="T0" fmla="*/ 111 w 148"/>
                <a:gd name="T1" fmla="*/ 0 h 353"/>
                <a:gd name="T2" fmla="*/ 111 w 148"/>
                <a:gd name="T3" fmla="*/ 38 h 353"/>
                <a:gd name="T4" fmla="*/ 148 w 148"/>
                <a:gd name="T5" fmla="*/ 353 h 353"/>
                <a:gd name="T6" fmla="*/ 84 w 148"/>
                <a:gd name="T7" fmla="*/ 353 h 353"/>
                <a:gd name="T8" fmla="*/ 15 w 148"/>
                <a:gd name="T9" fmla="*/ 213 h 353"/>
                <a:gd name="T10" fmla="*/ 81 w 148"/>
                <a:gd name="T11" fmla="*/ 168 h 353"/>
                <a:gd name="T12" fmla="*/ 0 w 148"/>
                <a:gd name="T13" fmla="*/ 131 h 353"/>
                <a:gd name="T14" fmla="*/ 75 w 148"/>
                <a:gd name="T15" fmla="*/ 16 h 353"/>
                <a:gd name="T16" fmla="*/ 111 w 148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3">
                  <a:moveTo>
                    <a:pt x="111" y="0"/>
                  </a:moveTo>
                  <a:lnTo>
                    <a:pt x="111" y="38"/>
                  </a:lnTo>
                  <a:lnTo>
                    <a:pt x="148" y="353"/>
                  </a:lnTo>
                  <a:lnTo>
                    <a:pt x="84" y="353"/>
                  </a:lnTo>
                  <a:lnTo>
                    <a:pt x="15" y="213"/>
                  </a:lnTo>
                  <a:lnTo>
                    <a:pt x="81" y="168"/>
                  </a:lnTo>
                  <a:lnTo>
                    <a:pt x="0" y="131"/>
                  </a:lnTo>
                  <a:lnTo>
                    <a:pt x="75" y="16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85"/>
            <p:cNvSpPr>
              <a:spLocks/>
            </p:cNvSpPr>
            <p:nvPr/>
          </p:nvSpPr>
          <p:spPr bwMode="auto">
            <a:xfrm>
              <a:off x="3984625" y="3312319"/>
              <a:ext cx="233363" cy="560388"/>
            </a:xfrm>
            <a:custGeom>
              <a:avLst/>
              <a:gdLst>
                <a:gd name="T0" fmla="*/ 36 w 147"/>
                <a:gd name="T1" fmla="*/ 0 h 353"/>
                <a:gd name="T2" fmla="*/ 36 w 147"/>
                <a:gd name="T3" fmla="*/ 38 h 353"/>
                <a:gd name="T4" fmla="*/ 0 w 147"/>
                <a:gd name="T5" fmla="*/ 353 h 353"/>
                <a:gd name="T6" fmla="*/ 63 w 147"/>
                <a:gd name="T7" fmla="*/ 353 h 353"/>
                <a:gd name="T8" fmla="*/ 131 w 147"/>
                <a:gd name="T9" fmla="*/ 213 h 353"/>
                <a:gd name="T10" fmla="*/ 66 w 147"/>
                <a:gd name="T11" fmla="*/ 168 h 353"/>
                <a:gd name="T12" fmla="*/ 147 w 147"/>
                <a:gd name="T13" fmla="*/ 131 h 353"/>
                <a:gd name="T14" fmla="*/ 81 w 147"/>
                <a:gd name="T15" fmla="*/ 19 h 353"/>
                <a:gd name="T16" fmla="*/ 36 w 147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3">
                  <a:moveTo>
                    <a:pt x="36" y="0"/>
                  </a:moveTo>
                  <a:lnTo>
                    <a:pt x="36" y="38"/>
                  </a:lnTo>
                  <a:lnTo>
                    <a:pt x="0" y="353"/>
                  </a:lnTo>
                  <a:lnTo>
                    <a:pt x="63" y="353"/>
                  </a:lnTo>
                  <a:lnTo>
                    <a:pt x="131" y="213"/>
                  </a:lnTo>
                  <a:lnTo>
                    <a:pt x="66" y="168"/>
                  </a:lnTo>
                  <a:lnTo>
                    <a:pt x="147" y="131"/>
                  </a:lnTo>
                  <a:lnTo>
                    <a:pt x="81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86"/>
            <p:cNvSpPr>
              <a:spLocks/>
            </p:cNvSpPr>
            <p:nvPr/>
          </p:nvSpPr>
          <p:spPr bwMode="auto">
            <a:xfrm>
              <a:off x="3851275" y="3437732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1 w 72"/>
                <a:gd name="T5" fmla="*/ 70 h 70"/>
                <a:gd name="T6" fmla="*/ 72 w 72"/>
                <a:gd name="T7" fmla="*/ 39 h 70"/>
                <a:gd name="T8" fmla="*/ 36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0" y="70"/>
                    <a:pt x="41" y="70"/>
                    <a:pt x="51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87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88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89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90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91"/>
            <p:cNvSpPr>
              <a:spLocks/>
            </p:cNvSpPr>
            <p:nvPr/>
          </p:nvSpPr>
          <p:spPr bwMode="auto">
            <a:xfrm>
              <a:off x="3775075" y="3215482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4 w 167"/>
                <a:gd name="T5" fmla="*/ 58 h 58"/>
                <a:gd name="T6" fmla="*/ 86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4" y="58"/>
                  </a:cubicBezTo>
                  <a:cubicBezTo>
                    <a:pt x="84" y="58"/>
                    <a:pt x="85" y="58"/>
                    <a:pt x="86" y="58"/>
                  </a:cubicBezTo>
                  <a:cubicBezTo>
                    <a:pt x="126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CAF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92"/>
            <p:cNvSpPr>
              <a:spLocks/>
            </p:cNvSpPr>
            <p:nvPr/>
          </p:nvSpPr>
          <p:spPr bwMode="auto">
            <a:xfrm>
              <a:off x="3582988" y="2442369"/>
              <a:ext cx="685800" cy="682625"/>
            </a:xfrm>
            <a:custGeom>
              <a:avLst/>
              <a:gdLst>
                <a:gd name="T0" fmla="*/ 335 w 427"/>
                <a:gd name="T1" fmla="*/ 61 h 425"/>
                <a:gd name="T2" fmla="*/ 403 w 427"/>
                <a:gd name="T3" fmla="*/ 129 h 425"/>
                <a:gd name="T4" fmla="*/ 207 w 427"/>
                <a:gd name="T5" fmla="*/ 424 h 425"/>
                <a:gd name="T6" fmla="*/ 33 w 427"/>
                <a:gd name="T7" fmla="*/ 332 h 425"/>
                <a:gd name="T8" fmla="*/ 50 w 427"/>
                <a:gd name="T9" fmla="*/ 82 h 425"/>
                <a:gd name="T10" fmla="*/ 335 w 427"/>
                <a:gd name="T11" fmla="*/ 6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425">
                  <a:moveTo>
                    <a:pt x="335" y="61"/>
                  </a:moveTo>
                  <a:cubicBezTo>
                    <a:pt x="373" y="67"/>
                    <a:pt x="394" y="93"/>
                    <a:pt x="403" y="129"/>
                  </a:cubicBezTo>
                  <a:cubicBezTo>
                    <a:pt x="427" y="221"/>
                    <a:pt x="377" y="422"/>
                    <a:pt x="207" y="424"/>
                  </a:cubicBezTo>
                  <a:cubicBezTo>
                    <a:pt x="119" y="425"/>
                    <a:pt x="56" y="403"/>
                    <a:pt x="33" y="332"/>
                  </a:cubicBezTo>
                  <a:cubicBezTo>
                    <a:pt x="10" y="261"/>
                    <a:pt x="0" y="146"/>
                    <a:pt x="50" y="82"/>
                  </a:cubicBezTo>
                  <a:cubicBezTo>
                    <a:pt x="113" y="1"/>
                    <a:pt x="246" y="0"/>
                    <a:pt x="335" y="6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93"/>
            <p:cNvSpPr>
              <a:spLocks/>
            </p:cNvSpPr>
            <p:nvPr/>
          </p:nvSpPr>
          <p:spPr bwMode="auto">
            <a:xfrm>
              <a:off x="3497263" y="2518569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9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94"/>
            <p:cNvSpPr>
              <a:spLocks/>
            </p:cNvSpPr>
            <p:nvPr/>
          </p:nvSpPr>
          <p:spPr bwMode="auto">
            <a:xfrm>
              <a:off x="3560763" y="2497932"/>
              <a:ext cx="692150" cy="449263"/>
            </a:xfrm>
            <a:custGeom>
              <a:avLst/>
              <a:gdLst>
                <a:gd name="T0" fmla="*/ 93 w 431"/>
                <a:gd name="T1" fmla="*/ 123 h 280"/>
                <a:gd name="T2" fmla="*/ 215 w 431"/>
                <a:gd name="T3" fmla="*/ 127 h 280"/>
                <a:gd name="T4" fmla="*/ 392 w 431"/>
                <a:gd name="T5" fmla="*/ 247 h 280"/>
                <a:gd name="T6" fmla="*/ 223 w 431"/>
                <a:gd name="T7" fmla="*/ 7 h 280"/>
                <a:gd name="T8" fmla="*/ 44 w 431"/>
                <a:gd name="T9" fmla="*/ 280 h 280"/>
                <a:gd name="T10" fmla="*/ 93 w 431"/>
                <a:gd name="T11" fmla="*/ 123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80">
                  <a:moveTo>
                    <a:pt x="93" y="123"/>
                  </a:moveTo>
                  <a:cubicBezTo>
                    <a:pt x="138" y="151"/>
                    <a:pt x="174" y="109"/>
                    <a:pt x="215" y="127"/>
                  </a:cubicBezTo>
                  <a:cubicBezTo>
                    <a:pt x="256" y="145"/>
                    <a:pt x="368" y="59"/>
                    <a:pt x="392" y="247"/>
                  </a:cubicBezTo>
                  <a:cubicBezTo>
                    <a:pt x="431" y="111"/>
                    <a:pt x="372" y="14"/>
                    <a:pt x="223" y="7"/>
                  </a:cubicBezTo>
                  <a:cubicBezTo>
                    <a:pt x="64" y="0"/>
                    <a:pt x="0" y="145"/>
                    <a:pt x="44" y="280"/>
                  </a:cubicBezTo>
                  <a:cubicBezTo>
                    <a:pt x="41" y="207"/>
                    <a:pt x="59" y="159"/>
                    <a:pt x="93" y="123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95"/>
            <p:cNvSpPr>
              <a:spLocks/>
            </p:cNvSpPr>
            <p:nvPr/>
          </p:nvSpPr>
          <p:spPr bwMode="auto">
            <a:xfrm>
              <a:off x="3703638" y="2658269"/>
              <a:ext cx="261938" cy="63500"/>
            </a:xfrm>
            <a:custGeom>
              <a:avLst/>
              <a:gdLst>
                <a:gd name="T0" fmla="*/ 0 w 163"/>
                <a:gd name="T1" fmla="*/ 11 h 40"/>
                <a:gd name="T2" fmla="*/ 58 w 163"/>
                <a:gd name="T3" fmla="*/ 39 h 40"/>
                <a:gd name="T4" fmla="*/ 104 w 163"/>
                <a:gd name="T5" fmla="*/ 33 h 40"/>
                <a:gd name="T6" fmla="*/ 162 w 163"/>
                <a:gd name="T7" fmla="*/ 9 h 40"/>
                <a:gd name="T8" fmla="*/ 161 w 163"/>
                <a:gd name="T9" fmla="*/ 4 h 40"/>
                <a:gd name="T10" fmla="*/ 73 w 163"/>
                <a:gd name="T11" fmla="*/ 26 h 40"/>
                <a:gd name="T12" fmla="*/ 3 w 163"/>
                <a:gd name="T13" fmla="*/ 10 h 40"/>
                <a:gd name="T14" fmla="*/ 0 w 163"/>
                <a:gd name="T15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40">
                  <a:moveTo>
                    <a:pt x="0" y="11"/>
                  </a:moveTo>
                  <a:cubicBezTo>
                    <a:pt x="1" y="35"/>
                    <a:pt x="41" y="38"/>
                    <a:pt x="58" y="39"/>
                  </a:cubicBezTo>
                  <a:cubicBezTo>
                    <a:pt x="74" y="40"/>
                    <a:pt x="89" y="38"/>
                    <a:pt x="104" y="33"/>
                  </a:cubicBezTo>
                  <a:cubicBezTo>
                    <a:pt x="123" y="28"/>
                    <a:pt x="147" y="21"/>
                    <a:pt x="162" y="9"/>
                  </a:cubicBezTo>
                  <a:cubicBezTo>
                    <a:pt x="163" y="7"/>
                    <a:pt x="163" y="5"/>
                    <a:pt x="161" y="4"/>
                  </a:cubicBezTo>
                  <a:cubicBezTo>
                    <a:pt x="132" y="0"/>
                    <a:pt x="102" y="23"/>
                    <a:pt x="73" y="26"/>
                  </a:cubicBezTo>
                  <a:cubicBezTo>
                    <a:pt x="50" y="28"/>
                    <a:pt x="20" y="25"/>
                    <a:pt x="3" y="10"/>
                  </a:cubicBezTo>
                  <a:cubicBezTo>
                    <a:pt x="1" y="9"/>
                    <a:pt x="0" y="9"/>
                    <a:pt x="0" y="1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96"/>
            <p:cNvSpPr>
              <a:spLocks noEditPoints="1"/>
            </p:cNvSpPr>
            <p:nvPr/>
          </p:nvSpPr>
          <p:spPr bwMode="auto">
            <a:xfrm>
              <a:off x="3659188" y="2859882"/>
              <a:ext cx="504825" cy="185738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97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98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99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2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200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201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202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203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204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206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207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208"/>
            <p:cNvSpPr>
              <a:spLocks/>
            </p:cNvSpPr>
            <p:nvPr/>
          </p:nvSpPr>
          <p:spPr bwMode="auto">
            <a:xfrm>
              <a:off x="4460875" y="3066256"/>
              <a:ext cx="268288" cy="560388"/>
            </a:xfrm>
            <a:custGeom>
              <a:avLst/>
              <a:gdLst>
                <a:gd name="T0" fmla="*/ 0 w 167"/>
                <a:gd name="T1" fmla="*/ 103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3 h 349"/>
                <a:gd name="T12" fmla="*/ 0 w 167"/>
                <a:gd name="T13" fmla="*/ 103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3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67" y="0"/>
                    <a:pt x="0" y="0"/>
                    <a:pt x="0" y="103"/>
                  </a:cubicBezTo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209"/>
            <p:cNvSpPr>
              <a:spLocks/>
            </p:cNvSpPr>
            <p:nvPr/>
          </p:nvSpPr>
          <p:spPr bwMode="auto">
            <a:xfrm>
              <a:off x="4283075" y="3031331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1 w 70"/>
                <a:gd name="T5" fmla="*/ 97 h 102"/>
                <a:gd name="T6" fmla="*/ 9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4" y="17"/>
                    <a:pt x="62" y="42"/>
                  </a:cubicBezTo>
                  <a:cubicBezTo>
                    <a:pt x="70" y="68"/>
                    <a:pt x="65" y="92"/>
                    <a:pt x="51" y="97"/>
                  </a:cubicBezTo>
                  <a:cubicBezTo>
                    <a:pt x="36" y="102"/>
                    <a:pt x="17" y="85"/>
                    <a:pt x="9" y="60"/>
                  </a:cubicBezTo>
                  <a:cubicBezTo>
                    <a:pt x="0" y="34"/>
                    <a:pt x="6" y="10"/>
                    <a:pt x="2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210"/>
            <p:cNvSpPr>
              <a:spLocks/>
            </p:cNvSpPr>
            <p:nvPr/>
          </p:nvSpPr>
          <p:spPr bwMode="auto">
            <a:xfrm>
              <a:off x="4791075" y="3031331"/>
              <a:ext cx="112713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8"/>
                    <a:pt x="5" y="92"/>
                    <a:pt x="20" y="97"/>
                  </a:cubicBezTo>
                  <a:cubicBezTo>
                    <a:pt x="35" y="102"/>
                    <a:pt x="53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211"/>
            <p:cNvSpPr>
              <a:spLocks/>
            </p:cNvSpPr>
            <p:nvPr/>
          </p:nvSpPr>
          <p:spPr bwMode="auto">
            <a:xfrm>
              <a:off x="4408488" y="3602831"/>
              <a:ext cx="354013" cy="434975"/>
            </a:xfrm>
            <a:custGeom>
              <a:avLst/>
              <a:gdLst>
                <a:gd name="T0" fmla="*/ 117 w 221"/>
                <a:gd name="T1" fmla="*/ 0 h 271"/>
                <a:gd name="T2" fmla="*/ 0 w 221"/>
                <a:gd name="T3" fmla="*/ 35 h 271"/>
                <a:gd name="T4" fmla="*/ 45 w 221"/>
                <a:gd name="T5" fmla="*/ 271 h 271"/>
                <a:gd name="T6" fmla="*/ 202 w 221"/>
                <a:gd name="T7" fmla="*/ 271 h 271"/>
                <a:gd name="T8" fmla="*/ 221 w 221"/>
                <a:gd name="T9" fmla="*/ 36 h 271"/>
                <a:gd name="T10" fmla="*/ 117 w 221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271">
                  <a:moveTo>
                    <a:pt x="117" y="0"/>
                  </a:moveTo>
                  <a:cubicBezTo>
                    <a:pt x="117" y="0"/>
                    <a:pt x="0" y="28"/>
                    <a:pt x="0" y="35"/>
                  </a:cubicBezTo>
                  <a:cubicBezTo>
                    <a:pt x="0" y="42"/>
                    <a:pt x="45" y="271"/>
                    <a:pt x="45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1" y="36"/>
                    <a:pt x="221" y="36"/>
                    <a:pt x="221" y="36"/>
                  </a:cubicBezTo>
                  <a:cubicBezTo>
                    <a:pt x="117" y="0"/>
                    <a:pt x="117" y="0"/>
                    <a:pt x="117" y="0"/>
                  </a:cubicBezTo>
                </a:path>
              </a:pathLst>
            </a:custGeom>
            <a:solidFill>
              <a:srgbClr val="9FB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212"/>
            <p:cNvSpPr>
              <a:spLocks/>
            </p:cNvSpPr>
            <p:nvPr/>
          </p:nvSpPr>
          <p:spPr bwMode="auto">
            <a:xfrm>
              <a:off x="4286250" y="3475831"/>
              <a:ext cx="233363" cy="561975"/>
            </a:xfrm>
            <a:custGeom>
              <a:avLst/>
              <a:gdLst>
                <a:gd name="T0" fmla="*/ 110 w 147"/>
                <a:gd name="T1" fmla="*/ 0 h 354"/>
                <a:gd name="T2" fmla="*/ 110 w 147"/>
                <a:gd name="T3" fmla="*/ 38 h 354"/>
                <a:gd name="T4" fmla="*/ 147 w 147"/>
                <a:gd name="T5" fmla="*/ 354 h 354"/>
                <a:gd name="T6" fmla="*/ 84 w 147"/>
                <a:gd name="T7" fmla="*/ 354 h 354"/>
                <a:gd name="T8" fmla="*/ 14 w 147"/>
                <a:gd name="T9" fmla="*/ 213 h 354"/>
                <a:gd name="T10" fmla="*/ 81 w 147"/>
                <a:gd name="T11" fmla="*/ 170 h 354"/>
                <a:gd name="T12" fmla="*/ 0 w 147"/>
                <a:gd name="T13" fmla="*/ 131 h 354"/>
                <a:gd name="T14" fmla="*/ 74 w 147"/>
                <a:gd name="T15" fmla="*/ 16 h 354"/>
                <a:gd name="T16" fmla="*/ 110 w 147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4">
                  <a:moveTo>
                    <a:pt x="110" y="0"/>
                  </a:moveTo>
                  <a:lnTo>
                    <a:pt x="110" y="38"/>
                  </a:lnTo>
                  <a:lnTo>
                    <a:pt x="147" y="354"/>
                  </a:lnTo>
                  <a:lnTo>
                    <a:pt x="84" y="354"/>
                  </a:lnTo>
                  <a:lnTo>
                    <a:pt x="14" y="213"/>
                  </a:lnTo>
                  <a:lnTo>
                    <a:pt x="81" y="170"/>
                  </a:lnTo>
                  <a:lnTo>
                    <a:pt x="0" y="131"/>
                  </a:lnTo>
                  <a:lnTo>
                    <a:pt x="74" y="1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213"/>
            <p:cNvSpPr>
              <a:spLocks/>
            </p:cNvSpPr>
            <p:nvPr/>
          </p:nvSpPr>
          <p:spPr bwMode="auto">
            <a:xfrm>
              <a:off x="4670425" y="3475831"/>
              <a:ext cx="231775" cy="561975"/>
            </a:xfrm>
            <a:custGeom>
              <a:avLst/>
              <a:gdLst>
                <a:gd name="T0" fmla="*/ 37 w 146"/>
                <a:gd name="T1" fmla="*/ 0 h 354"/>
                <a:gd name="T2" fmla="*/ 37 w 146"/>
                <a:gd name="T3" fmla="*/ 38 h 354"/>
                <a:gd name="T4" fmla="*/ 0 w 146"/>
                <a:gd name="T5" fmla="*/ 354 h 354"/>
                <a:gd name="T6" fmla="*/ 62 w 146"/>
                <a:gd name="T7" fmla="*/ 354 h 354"/>
                <a:gd name="T8" fmla="*/ 132 w 146"/>
                <a:gd name="T9" fmla="*/ 213 h 354"/>
                <a:gd name="T10" fmla="*/ 65 w 146"/>
                <a:gd name="T11" fmla="*/ 170 h 354"/>
                <a:gd name="T12" fmla="*/ 146 w 146"/>
                <a:gd name="T13" fmla="*/ 131 h 354"/>
                <a:gd name="T14" fmla="*/ 80 w 146"/>
                <a:gd name="T15" fmla="*/ 20 h 354"/>
                <a:gd name="T16" fmla="*/ 37 w 146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354">
                  <a:moveTo>
                    <a:pt x="37" y="0"/>
                  </a:moveTo>
                  <a:lnTo>
                    <a:pt x="37" y="38"/>
                  </a:lnTo>
                  <a:lnTo>
                    <a:pt x="0" y="354"/>
                  </a:lnTo>
                  <a:lnTo>
                    <a:pt x="62" y="354"/>
                  </a:lnTo>
                  <a:lnTo>
                    <a:pt x="132" y="213"/>
                  </a:lnTo>
                  <a:lnTo>
                    <a:pt x="65" y="170"/>
                  </a:lnTo>
                  <a:lnTo>
                    <a:pt x="146" y="131"/>
                  </a:lnTo>
                  <a:lnTo>
                    <a:pt x="80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214"/>
            <p:cNvSpPr>
              <a:spLocks/>
            </p:cNvSpPr>
            <p:nvPr/>
          </p:nvSpPr>
          <p:spPr bwMode="auto">
            <a:xfrm>
              <a:off x="4537075" y="3602831"/>
              <a:ext cx="114300" cy="111125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1" y="70"/>
                    <a:pt x="41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215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16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17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18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219"/>
            <p:cNvSpPr>
              <a:spLocks/>
            </p:cNvSpPr>
            <p:nvPr/>
          </p:nvSpPr>
          <p:spPr bwMode="auto">
            <a:xfrm>
              <a:off x="4460875" y="3378994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2" y="56"/>
                    <a:pt x="83" y="58"/>
                  </a:cubicBezTo>
                  <a:cubicBezTo>
                    <a:pt x="84" y="58"/>
                    <a:pt x="84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9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20"/>
            <p:cNvSpPr>
              <a:spLocks/>
            </p:cNvSpPr>
            <p:nvPr/>
          </p:nvSpPr>
          <p:spPr bwMode="auto">
            <a:xfrm>
              <a:off x="4183063" y="2682081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3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4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221"/>
            <p:cNvSpPr>
              <a:spLocks noEditPoints="1"/>
            </p:cNvSpPr>
            <p:nvPr/>
          </p:nvSpPr>
          <p:spPr bwMode="auto">
            <a:xfrm>
              <a:off x="4279900" y="2585244"/>
              <a:ext cx="647700" cy="584200"/>
            </a:xfrm>
            <a:custGeom>
              <a:avLst/>
              <a:gdLst>
                <a:gd name="T0" fmla="*/ 311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0 w 404"/>
                <a:gd name="T9" fmla="*/ 360 h 363"/>
                <a:gd name="T10" fmla="*/ 32 w 404"/>
                <a:gd name="T11" fmla="*/ 363 h 363"/>
                <a:gd name="T12" fmla="*/ 37 w 404"/>
                <a:gd name="T13" fmla="*/ 362 h 363"/>
                <a:gd name="T14" fmla="*/ 37 w 404"/>
                <a:gd name="T15" fmla="*/ 361 h 363"/>
                <a:gd name="T16" fmla="*/ 37 w 404"/>
                <a:gd name="T17" fmla="*/ 340 h 363"/>
                <a:gd name="T18" fmla="*/ 32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9 h 363"/>
                <a:gd name="T26" fmla="*/ 103 w 404"/>
                <a:gd name="T27" fmla="*/ 154 h 363"/>
                <a:gd name="T28" fmla="*/ 242 w 404"/>
                <a:gd name="T29" fmla="*/ 176 h 363"/>
                <a:gd name="T30" fmla="*/ 296 w 404"/>
                <a:gd name="T31" fmla="*/ 189 h 363"/>
                <a:gd name="T32" fmla="*/ 311 w 404"/>
                <a:gd name="T33" fmla="*/ 177 h 363"/>
                <a:gd name="T34" fmla="*/ 359 w 404"/>
                <a:gd name="T35" fmla="*/ 315 h 363"/>
                <a:gd name="T36" fmla="*/ 356 w 404"/>
                <a:gd name="T37" fmla="*/ 340 h 363"/>
                <a:gd name="T38" fmla="*/ 356 w 404"/>
                <a:gd name="T39" fmla="*/ 361 h 363"/>
                <a:gd name="T40" fmla="*/ 356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1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1" y="68"/>
                  </a:moveTo>
                  <a:cubicBezTo>
                    <a:pt x="225" y="0"/>
                    <a:pt x="91" y="41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0" y="360"/>
                  </a:cubicBezTo>
                  <a:cubicBezTo>
                    <a:pt x="31" y="360"/>
                    <a:pt x="32" y="362"/>
                    <a:pt x="32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7" y="362"/>
                    <a:pt x="37" y="361"/>
                    <a:pt x="37" y="361"/>
                  </a:cubicBezTo>
                  <a:cubicBezTo>
                    <a:pt x="38" y="354"/>
                    <a:pt x="37" y="340"/>
                    <a:pt x="37" y="340"/>
                  </a:cubicBezTo>
                  <a:cubicBezTo>
                    <a:pt x="37" y="328"/>
                    <a:pt x="34" y="318"/>
                    <a:pt x="32" y="307"/>
                  </a:cubicBezTo>
                  <a:cubicBezTo>
                    <a:pt x="41" y="256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9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6"/>
                  </a:cubicBezTo>
                  <a:cubicBezTo>
                    <a:pt x="259" y="182"/>
                    <a:pt x="278" y="191"/>
                    <a:pt x="296" y="189"/>
                  </a:cubicBezTo>
                  <a:cubicBezTo>
                    <a:pt x="304" y="189"/>
                    <a:pt x="310" y="183"/>
                    <a:pt x="311" y="177"/>
                  </a:cubicBezTo>
                  <a:cubicBezTo>
                    <a:pt x="332" y="240"/>
                    <a:pt x="349" y="269"/>
                    <a:pt x="359" y="315"/>
                  </a:cubicBezTo>
                  <a:cubicBezTo>
                    <a:pt x="358" y="323"/>
                    <a:pt x="356" y="331"/>
                    <a:pt x="356" y="340"/>
                  </a:cubicBezTo>
                  <a:cubicBezTo>
                    <a:pt x="356" y="340"/>
                    <a:pt x="355" y="354"/>
                    <a:pt x="356" y="361"/>
                  </a:cubicBezTo>
                  <a:cubicBezTo>
                    <a:pt x="356" y="361"/>
                    <a:pt x="356" y="362"/>
                    <a:pt x="356" y="362"/>
                  </a:cubicBezTo>
                  <a:cubicBezTo>
                    <a:pt x="357" y="363"/>
                    <a:pt x="360" y="363"/>
                    <a:pt x="361" y="363"/>
                  </a:cubicBezTo>
                  <a:cubicBezTo>
                    <a:pt x="361" y="362"/>
                    <a:pt x="363" y="360"/>
                    <a:pt x="363" y="360"/>
                  </a:cubicBezTo>
                  <a:cubicBezTo>
                    <a:pt x="364" y="357"/>
                    <a:pt x="364" y="354"/>
                    <a:pt x="364" y="351"/>
                  </a:cubicBezTo>
                  <a:cubicBezTo>
                    <a:pt x="364" y="347"/>
                    <a:pt x="365" y="342"/>
                    <a:pt x="366" y="338"/>
                  </a:cubicBezTo>
                  <a:cubicBezTo>
                    <a:pt x="379" y="288"/>
                    <a:pt x="404" y="90"/>
                    <a:pt x="311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1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222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223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224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225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226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8F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227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228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solidFill>
              <a:srgbClr val="249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229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Rectangle 5"/>
          <p:cNvSpPr/>
          <p:nvPr userDrawn="1"/>
        </p:nvSpPr>
        <p:spPr>
          <a:xfrm>
            <a:off x="0" y="990600"/>
            <a:ext cx="9144000" cy="41529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883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oot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-85047"/>
            <a:ext cx="9144000" cy="16774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83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793" y="130723"/>
            <a:ext cx="6096000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023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382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Date Placeholder 3"/>
          <p:cNvSpPr txBox="1">
            <a:spLocks/>
          </p:cNvSpPr>
          <p:nvPr userDrawn="1"/>
        </p:nvSpPr>
        <p:spPr>
          <a:xfrm>
            <a:off x="457200" y="472382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Raleway"/>
                <a:ea typeface="+mn-ea"/>
                <a:cs typeface="Raleway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0" dirty="0" err="1" smtClean="0">
                <a:latin typeface="Calibri Light" panose="020F0302020204030204" pitchFamily="34" charset="0"/>
              </a:rPr>
              <a:t>www.coral-club.com</a:t>
            </a:r>
            <a:endParaRPr lang="en-US" i="0" dirty="0">
              <a:latin typeface="Calibri Light" panose="020F0302020204030204" pitchFamily="34" charset="0"/>
            </a:endParaRPr>
          </a:p>
        </p:txBody>
      </p:sp>
      <p:grpSp>
        <p:nvGrpSpPr>
          <p:cNvPr id="27" name="Group 26"/>
          <p:cNvGrpSpPr/>
          <p:nvPr userDrawn="1"/>
        </p:nvGrpSpPr>
        <p:grpSpPr>
          <a:xfrm>
            <a:off x="4257731" y="4720365"/>
            <a:ext cx="628539" cy="280755"/>
            <a:chOff x="3256504" y="4721279"/>
            <a:chExt cx="628539" cy="280755"/>
          </a:xfrm>
        </p:grpSpPr>
        <p:sp>
          <p:nvSpPr>
            <p:cNvPr id="5" name="Oval 4"/>
            <p:cNvSpPr/>
            <p:nvPr userDrawn="1"/>
          </p:nvSpPr>
          <p:spPr>
            <a:xfrm>
              <a:off x="3256504" y="4721279"/>
              <a:ext cx="276847" cy="276847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3608196" y="4725187"/>
              <a:ext cx="276847" cy="276847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/>
            <p:cNvGrpSpPr/>
            <p:nvPr userDrawn="1"/>
          </p:nvGrpSpPr>
          <p:grpSpPr>
            <a:xfrm>
              <a:off x="3365891" y="4826243"/>
              <a:ext cx="45719" cy="73401"/>
              <a:chOff x="3345327" y="4804129"/>
              <a:chExt cx="74099" cy="118964"/>
            </a:xfrm>
          </p:grpSpPr>
          <p:cxnSp>
            <p:nvCxnSpPr>
              <p:cNvPr id="31" name="Straight Connector 30"/>
              <p:cNvCxnSpPr/>
              <p:nvPr userDrawn="1"/>
            </p:nvCxnSpPr>
            <p:spPr>
              <a:xfrm rot="16200000">
                <a:off x="3350846" y="4798611"/>
                <a:ext cx="63061" cy="74098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 userDrawn="1"/>
            </p:nvCxnSpPr>
            <p:spPr>
              <a:xfrm>
                <a:off x="3345327" y="4861369"/>
                <a:ext cx="74097" cy="61724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 userDrawn="1"/>
          </p:nvGrpSpPr>
          <p:grpSpPr>
            <a:xfrm flipH="1" flipV="1">
              <a:off x="3727667" y="4823914"/>
              <a:ext cx="45719" cy="73401"/>
              <a:chOff x="3345327" y="4804129"/>
              <a:chExt cx="74099" cy="118964"/>
            </a:xfrm>
          </p:grpSpPr>
          <p:cxnSp>
            <p:nvCxnSpPr>
              <p:cNvPr id="35" name="Straight Connector 34"/>
              <p:cNvCxnSpPr/>
              <p:nvPr userDrawn="1"/>
            </p:nvCxnSpPr>
            <p:spPr>
              <a:xfrm rot="16200000">
                <a:off x="3350846" y="4798611"/>
                <a:ext cx="63061" cy="74098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 userDrawn="1"/>
            </p:nvCxnSpPr>
            <p:spPr>
              <a:xfrm>
                <a:off x="3345327" y="4861369"/>
                <a:ext cx="74097" cy="61724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7" name="Straight Connector 36"/>
          <p:cNvCxnSpPr/>
          <p:nvPr userDrawn="1"/>
        </p:nvCxnSpPr>
        <p:spPr>
          <a:xfrm flipH="1">
            <a:off x="399803" y="562064"/>
            <a:ext cx="8318131" cy="0"/>
          </a:xfrm>
          <a:prstGeom prst="line">
            <a:avLst/>
          </a:prstGeom>
          <a:ln w="9525" cmpd="sng">
            <a:solidFill>
              <a:srgbClr val="E0E0E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Изображение 39" descr="CC_Logo_Green.eps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314" y="130723"/>
            <a:ext cx="461049" cy="30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5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2" r:id="rId5"/>
    <p:sldLayoutId id="2147483653" r:id="rId6"/>
    <p:sldLayoutId id="2147483666" r:id="rId7"/>
    <p:sldLayoutId id="2147483668" r:id="rId8"/>
    <p:sldLayoutId id="2147483667" r:id="rId9"/>
    <p:sldLayoutId id="2147483660" r:id="rId10"/>
    <p:sldLayoutId id="214748366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1400" b="1" kern="1200">
          <a:solidFill>
            <a:schemeClr val="tx1"/>
          </a:solidFill>
          <a:latin typeface="Raleway"/>
          <a:ea typeface="+mj-ea"/>
          <a:cs typeface="Raleway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aleway"/>
          <a:ea typeface="+mn-ea"/>
          <a:cs typeface="Raleway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aleway"/>
          <a:ea typeface="+mn-ea"/>
          <a:cs typeface="Raleway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Raleway"/>
          <a:ea typeface="+mn-ea"/>
          <a:cs typeface="Raleway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Raleway"/>
          <a:ea typeface="+mn-ea"/>
          <a:cs typeface="Raleway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Raleway"/>
          <a:ea typeface="+mn-ea"/>
          <a:cs typeface="Raleway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emf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e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emf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1833"/>
          <p:cNvSpPr/>
          <p:nvPr/>
        </p:nvSpPr>
        <p:spPr>
          <a:xfrm>
            <a:off x="-4" y="1"/>
            <a:ext cx="9144000" cy="5143500"/>
          </a:xfrm>
          <a:prstGeom prst="rect">
            <a:avLst/>
          </a:prstGeom>
          <a:solidFill>
            <a:schemeClr val="bg1">
              <a:alpha val="69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dirty="0">
              <a:latin typeface="Raleway"/>
              <a:cs typeface="Raleway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61686" y="314325"/>
            <a:ext cx="5220627" cy="609600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endParaRPr lang="ru-RU" sz="1100" b="1" dirty="0" smtClean="0">
              <a:solidFill>
                <a:srgbClr val="EF1156"/>
              </a:solidFill>
              <a:latin typeface="Raleway"/>
              <a:cs typeface="Raleway"/>
            </a:endParaRPr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3328351" y="4461094"/>
            <a:ext cx="248729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lnSpc>
                <a:spcPts val="2375"/>
              </a:lnSpc>
            </a:pPr>
            <a:r>
              <a:rPr lang="en-US" sz="1100" spc="55" dirty="0" smtClean="0">
                <a:solidFill>
                  <a:srgbClr val="FF0000"/>
                </a:solidFill>
              </a:rPr>
              <a:t>CORAL-CLUB.COM</a:t>
            </a:r>
            <a:endParaRPr lang="en-US" sz="1100" spc="55" dirty="0">
              <a:solidFill>
                <a:srgbClr val="FF0000"/>
              </a:solidFill>
            </a:endParaRPr>
          </a:p>
        </p:txBody>
      </p:sp>
      <p:sp>
        <p:nvSpPr>
          <p:cNvPr id="7" name="Rectangle 5"/>
          <p:cNvSpPr/>
          <p:nvPr/>
        </p:nvSpPr>
        <p:spPr>
          <a:xfrm>
            <a:off x="3619500" y="1076325"/>
            <a:ext cx="4811540" cy="2022720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EF1156"/>
                </a:solidFill>
              </a:rPr>
              <a:t/>
            </a:r>
            <a:br>
              <a:rPr lang="ru-RU" sz="3600" b="1" dirty="0">
                <a:solidFill>
                  <a:srgbClr val="EF1156"/>
                </a:solidFill>
              </a:rPr>
            </a:br>
            <a:endParaRPr lang="ru-RU" sz="2800" b="1" dirty="0" smtClean="0">
              <a:solidFill>
                <a:srgbClr val="EF1156"/>
              </a:solidFill>
            </a:endParaRPr>
          </a:p>
          <a:p>
            <a:pPr algn="ctr"/>
            <a:endParaRPr lang="ru-RU" b="1" dirty="0" smtClean="0">
              <a:solidFill>
                <a:srgbClr val="EF1156"/>
              </a:solidFill>
              <a:latin typeface="Raleway"/>
              <a:cs typeface="Raleway"/>
            </a:endParaRPr>
          </a:p>
          <a:p>
            <a:r>
              <a:rPr lang="en-US" sz="4000" b="1" dirty="0" smtClean="0">
                <a:solidFill>
                  <a:srgbClr val="FFC000"/>
                </a:solidFill>
                <a:latin typeface="Raleway"/>
                <a:cs typeface="Raleway"/>
              </a:rPr>
              <a:t>TASTY B</a:t>
            </a:r>
            <a:r>
              <a:rPr lang="ru-RU" sz="4000" b="1" dirty="0" smtClean="0">
                <a:solidFill>
                  <a:srgbClr val="FFC000"/>
                </a:solidFill>
                <a:latin typeface="Raleway"/>
                <a:cs typeface="Raleway"/>
              </a:rPr>
              <a:t/>
            </a:r>
            <a:br>
              <a:rPr lang="ru-RU" sz="4000" b="1" dirty="0" smtClean="0">
                <a:solidFill>
                  <a:srgbClr val="FFC000"/>
                </a:solidFill>
                <a:latin typeface="Raleway"/>
                <a:cs typeface="Raleway"/>
              </a:rPr>
            </a:br>
            <a:r>
              <a:rPr lang="ru-RU" sz="4400" b="1" dirty="0" smtClean="0">
                <a:solidFill>
                  <a:srgbClr val="008000"/>
                </a:solidFill>
                <a:latin typeface="Raleway"/>
                <a:cs typeface="Raleway"/>
              </a:rPr>
              <a:t> </a:t>
            </a:r>
            <a:r>
              <a:rPr lang="ru-RU" b="1" dirty="0" smtClean="0">
                <a:solidFill>
                  <a:srgbClr val="008000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008000"/>
                </a:solidFill>
                <a:latin typeface="Raleway"/>
                <a:cs typeface="Raleway"/>
              </a:rPr>
            </a:br>
            <a:r>
              <a:rPr lang="ru-RU" sz="2400" b="1" dirty="0">
                <a:solidFill>
                  <a:srgbClr val="008000"/>
                </a:solidFill>
              </a:rPr>
              <a:t>Комплекс витаминов </a:t>
            </a:r>
            <a:r>
              <a:rPr lang="ru-RU" sz="2400" b="1" dirty="0" smtClean="0">
                <a:solidFill>
                  <a:srgbClr val="008000"/>
                </a:solidFill>
              </a:rPr>
              <a:t>группы В 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r>
              <a:rPr lang="ru-RU" sz="2400" b="1" dirty="0" err="1" smtClean="0">
                <a:solidFill>
                  <a:srgbClr val="008000"/>
                </a:solidFill>
              </a:rPr>
              <a:t>в</a:t>
            </a:r>
            <a:r>
              <a:rPr lang="ru-RU" sz="2400" b="1" dirty="0" smtClean="0">
                <a:solidFill>
                  <a:srgbClr val="008000"/>
                </a:solidFill>
              </a:rPr>
              <a:t> </a:t>
            </a:r>
            <a:r>
              <a:rPr lang="ru-RU" sz="2400" b="1" dirty="0">
                <a:solidFill>
                  <a:srgbClr val="008000"/>
                </a:solidFill>
              </a:rPr>
              <a:t>форме жевательных таблеток </a:t>
            </a:r>
            <a:r>
              <a:rPr lang="ru-RU" sz="2400" b="1" dirty="0" smtClean="0">
                <a:solidFill>
                  <a:srgbClr val="008000"/>
                </a:solidFill>
              </a:rPr>
              <a:t/>
            </a:r>
            <a:br>
              <a:rPr lang="ru-RU" sz="2400" b="1" dirty="0" smtClean="0">
                <a:solidFill>
                  <a:srgbClr val="008000"/>
                </a:solidFill>
              </a:rPr>
            </a:br>
            <a:r>
              <a:rPr lang="ru-RU" sz="2400" b="1" dirty="0" smtClean="0">
                <a:solidFill>
                  <a:srgbClr val="008000"/>
                </a:solidFill>
              </a:rPr>
              <a:t>с </a:t>
            </a:r>
            <a:r>
              <a:rPr lang="ru-RU" sz="2400" b="1" dirty="0">
                <a:solidFill>
                  <a:srgbClr val="008000"/>
                </a:solidFill>
              </a:rPr>
              <a:t>освежающим вкусом </a:t>
            </a:r>
            <a:r>
              <a:rPr lang="ru-RU" sz="2400" b="1" dirty="0" smtClean="0">
                <a:solidFill>
                  <a:srgbClr val="008000"/>
                </a:solidFill>
              </a:rPr>
              <a:t>лайма </a:t>
            </a:r>
            <a:endParaRPr lang="ru-RU" sz="2400" dirty="0">
              <a:solidFill>
                <a:srgbClr val="008000"/>
              </a:solidFill>
            </a:endParaRPr>
          </a:p>
          <a:p>
            <a:endParaRPr lang="ru-RU" sz="3200" b="1" dirty="0">
              <a:solidFill>
                <a:srgbClr val="EF1156"/>
              </a:solidFill>
            </a:endParaRPr>
          </a:p>
          <a:p>
            <a:pPr algn="ctr"/>
            <a:endParaRPr lang="ru-RU" sz="2800" b="1" dirty="0" smtClean="0">
              <a:solidFill>
                <a:srgbClr val="EF1156"/>
              </a:solidFill>
              <a:latin typeface="Raleway"/>
              <a:cs typeface="Raleway"/>
            </a:endParaRPr>
          </a:p>
        </p:txBody>
      </p:sp>
      <p:pic>
        <p:nvPicPr>
          <p:cNvPr id="8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196" y="344016"/>
            <a:ext cx="689688" cy="456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6529" y="344016"/>
            <a:ext cx="2739493" cy="411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5270" y="701243"/>
            <a:ext cx="1754549" cy="13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32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9524" y="2569"/>
            <a:ext cx="9153524" cy="5143500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10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762500" y="238126"/>
            <a:ext cx="411797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Между тем, витамины группы В необходимы нам всем ежедневно.</a:t>
            </a:r>
            <a:br>
              <a:rPr lang="ru-RU" sz="2000" b="1" dirty="0" smtClean="0"/>
            </a:br>
            <a:r>
              <a:rPr lang="ru-RU" sz="2000" b="1" dirty="0" smtClean="0"/>
              <a:t>Особенно важно регулярно восполнять их запас, если вы: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</a:rPr>
              <a:t>Занимаетесь спортом или тяжелой физической работой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</a:rPr>
              <a:t>Регулярно испытываете стресс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</a:rPr>
              <a:t>Пьете много кофе, употребляете энергетики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C00000"/>
                </a:solidFill>
              </a:rPr>
              <a:t>Курите, часто употребляете алкоголь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endParaRPr lang="ru-RU" sz="2000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C00000"/>
              </a:solidFill>
            </a:endParaRPr>
          </a:p>
          <a:p>
            <a:endParaRPr lang="ru-RU" sz="2000" b="1" dirty="0">
              <a:solidFill>
                <a:srgbClr val="C00000"/>
              </a:solidFill>
            </a:endParaRPr>
          </a:p>
          <a:p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4" y="2569"/>
            <a:ext cx="3676650" cy="24440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62" y="2804985"/>
            <a:ext cx="3682988" cy="233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60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11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324137" y="-9463"/>
            <a:ext cx="3824625" cy="5140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82653" y="216833"/>
            <a:ext cx="33867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Если в результате вы чувствуете себя изможденным и выгоревшим –</a:t>
            </a:r>
          </a:p>
          <a:p>
            <a:pPr algn="ctr"/>
            <a:r>
              <a:rPr lang="ru-RU" sz="2400" b="1" dirty="0" smtClean="0"/>
              <a:t>не удивляйтесь.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 smtClean="0"/>
              <a:t>Так организм сигнализирует нам </a:t>
            </a:r>
            <a:br>
              <a:rPr lang="ru-RU" sz="2400" b="1" dirty="0" smtClean="0"/>
            </a:br>
            <a:r>
              <a:rPr lang="ru-RU" sz="2400" b="1" dirty="0" smtClean="0"/>
              <a:t>о дефиците витаминов </a:t>
            </a:r>
            <a:br>
              <a:rPr lang="ru-RU" sz="2400" b="1" dirty="0" smtClean="0"/>
            </a:br>
            <a:r>
              <a:rPr lang="ru-RU" sz="2400" b="1" dirty="0" smtClean="0"/>
              <a:t>группы 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464"/>
            <a:ext cx="5324137" cy="514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2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12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144" y="1526495"/>
            <a:ext cx="2837910" cy="3617005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3119305" y="76199"/>
            <a:ext cx="4953000" cy="2705100"/>
          </a:xfrm>
          <a:prstGeom prst="cloud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14775" y="847725"/>
            <a:ext cx="3562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Что же делать?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786" y="2707513"/>
            <a:ext cx="1533096" cy="23002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67126" y="3857622"/>
            <a:ext cx="3830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8000"/>
                </a:solidFill>
              </a:rPr>
              <a:t>TASTY B</a:t>
            </a:r>
            <a:r>
              <a:rPr lang="ru-RU" sz="2000" b="1" dirty="0" smtClean="0">
                <a:solidFill>
                  <a:srgbClr val="008000"/>
                </a:solidFill>
              </a:rPr>
              <a:t> –</a:t>
            </a:r>
          </a:p>
          <a:p>
            <a:pPr algn="ctr"/>
            <a:r>
              <a:rPr lang="ru-RU" sz="2000" b="1" dirty="0" smtClean="0">
                <a:solidFill>
                  <a:srgbClr val="008000"/>
                </a:solidFill>
              </a:rPr>
              <a:t>ОТЛИЧНОЕ РЕШЕНИЕ!</a:t>
            </a:r>
            <a:endParaRPr lang="ru-RU" sz="2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29801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13</a:t>
            </a:fld>
            <a:endParaRPr sz="1400" spc="36"/>
          </a:p>
        </p:txBody>
      </p:sp>
      <p:sp>
        <p:nvSpPr>
          <p:cNvPr id="10" name="TextBox 9"/>
          <p:cNvSpPr txBox="1"/>
          <p:nvPr/>
        </p:nvSpPr>
        <p:spPr>
          <a:xfrm>
            <a:off x="0" y="-34002"/>
            <a:ext cx="9148762" cy="5180071"/>
          </a:xfrm>
          <a:prstGeom prst="rect">
            <a:avLst/>
          </a:prstGeom>
          <a:solidFill>
            <a:srgbClr val="58B46A"/>
          </a:solidFill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ru-RU" sz="2000" b="1" dirty="0" smtClean="0">
              <a:solidFill>
                <a:srgbClr val="7030A0"/>
              </a:solidFill>
              <a:latin typeface="Raleway" panose="020B0003030101060003" pitchFamily="34" charset="0"/>
            </a:endParaRPr>
          </a:p>
          <a:p>
            <a:pPr algn="ctr">
              <a:buClr>
                <a:schemeClr val="accent2"/>
              </a:buClr>
            </a:pPr>
            <a:endParaRPr lang="ru-RU" sz="2000" b="1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pPr algn="ctr">
              <a:buClr>
                <a:schemeClr val="accent2"/>
              </a:buClr>
            </a:pPr>
            <a:endParaRPr lang="ru-RU" sz="2000" b="1" dirty="0" smtClean="0">
              <a:solidFill>
                <a:srgbClr val="7030A0"/>
              </a:solidFill>
              <a:latin typeface="Raleway" panose="020B0003030101060003" pitchFamily="34" charset="0"/>
            </a:endParaRPr>
          </a:p>
          <a:p>
            <a:r>
              <a:rPr lang="ru-RU" sz="1400" b="1" dirty="0">
                <a:solidFill>
                  <a:srgbClr val="7030A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endParaRPr lang="ru-RU" sz="1400" b="1" dirty="0" smtClean="0">
              <a:solidFill>
                <a:srgbClr val="7030A0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r>
              <a:rPr lang="ru-RU" sz="1400" b="1" dirty="0">
                <a:solidFill>
                  <a:srgbClr val="7030A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/>
            </a:r>
            <a:br>
              <a:rPr lang="ru-RU" sz="1400" b="1" dirty="0">
                <a:solidFill>
                  <a:srgbClr val="EF1156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</a:br>
            <a:r>
              <a:rPr lang="ru-RU" sz="2400" b="1" dirty="0" smtClean="0">
                <a:solidFill>
                  <a:srgbClr val="EF1156"/>
                </a:solidFill>
                <a:latin typeface="Raleway" panose="020B0003030101060003" pitchFamily="34" charset="0"/>
              </a:rPr>
              <a:t/>
            </a:r>
            <a:br>
              <a:rPr lang="ru-RU" sz="2400" b="1" dirty="0" smtClean="0">
                <a:solidFill>
                  <a:srgbClr val="EF1156"/>
                </a:solidFill>
                <a:latin typeface="Raleway" panose="020B0003030101060003" pitchFamily="34" charset="0"/>
              </a:rPr>
            </a:br>
            <a:endParaRPr lang="ru-RU" sz="2400" b="1" dirty="0" smtClean="0">
              <a:solidFill>
                <a:srgbClr val="EF1156"/>
              </a:solidFill>
              <a:latin typeface="Raleway" panose="020B00030301010600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2604" y="383813"/>
            <a:ext cx="2715896" cy="40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5725" y="4458675"/>
            <a:ext cx="4190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1 </a:t>
            </a:r>
            <a:r>
              <a:rPr lang="ru-RU" sz="1600" dirty="0">
                <a:solidFill>
                  <a:schemeClr val="bg1"/>
                </a:solidFill>
              </a:rPr>
              <a:t>упаковка = 30 жевательных </a:t>
            </a:r>
            <a:r>
              <a:rPr lang="ru-RU" sz="1600" dirty="0" smtClean="0">
                <a:solidFill>
                  <a:schemeClr val="bg1"/>
                </a:solidFill>
              </a:rPr>
              <a:t>таблеток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0778" y="285750"/>
            <a:ext cx="534557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EF1156"/>
                </a:solidFill>
                <a:latin typeface="+mj-lt"/>
                <a:ea typeface="Roboto Light" panose="02000000000000000000" pitchFamily="2" charset="0"/>
              </a:rPr>
              <a:t>	</a:t>
            </a:r>
            <a:r>
              <a:rPr lang="ru-RU" sz="2800" b="1" dirty="0">
                <a:solidFill>
                  <a:srgbClr val="FFCC00"/>
                </a:solidFill>
                <a:latin typeface="+mj-lt"/>
                <a:ea typeface="Roboto Light" panose="02000000000000000000" pitchFamily="2" charset="0"/>
              </a:rPr>
              <a:t> </a:t>
            </a:r>
            <a:r>
              <a:rPr lang="en-US" sz="3600" b="1" dirty="0" smtClean="0">
                <a:solidFill>
                  <a:srgbClr val="FFCC00"/>
                </a:solidFill>
                <a:latin typeface="+mj-lt"/>
                <a:ea typeface="Roboto Light" panose="02000000000000000000" pitchFamily="2" charset="0"/>
              </a:rPr>
              <a:t>TASTY B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Комплекс </a:t>
            </a:r>
            <a:r>
              <a:rPr lang="ru-RU" sz="24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витаминов группы В 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форме жевательных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таблеток </a:t>
            </a:r>
            <a:r>
              <a:rPr lang="ru-RU" sz="24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</a:br>
            <a:r>
              <a:rPr lang="ru-RU" sz="24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с освежающим вкусом лайма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!</a:t>
            </a:r>
          </a:p>
          <a:p>
            <a:endParaRPr lang="ru-RU" sz="2000" b="1" dirty="0">
              <a:solidFill>
                <a:schemeClr val="bg1"/>
              </a:solidFill>
              <a:latin typeface="+mj-lt"/>
              <a:ea typeface="Roboto Light" panose="02000000000000000000" pitchFamily="2" charset="0"/>
            </a:endParaRPr>
          </a:p>
          <a:p>
            <a:endParaRPr lang="ru-RU" sz="1400" b="1" dirty="0">
              <a:solidFill>
                <a:schemeClr val="bg1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  Помогает нормализовать состояние нервной системы</a:t>
            </a:r>
            <a:br>
              <a:rPr lang="ru-RU" sz="1400" b="1" dirty="0" smtClean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</a:br>
            <a:endParaRPr lang="ru-RU" sz="1400" b="1" dirty="0" smtClean="0">
              <a:solidFill>
                <a:srgbClr val="FFFF00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  Способствует улучшению энергетического обмена</a:t>
            </a:r>
            <a:r>
              <a:rPr lang="ru-RU" sz="1400" b="1" dirty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/>
            </a:r>
            <a:br>
              <a:rPr lang="ru-RU" sz="1400" b="1" dirty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</a:br>
            <a:endParaRPr lang="ru-RU" sz="1400" b="1" dirty="0">
              <a:solidFill>
                <a:srgbClr val="FFFF00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	</a:t>
            </a:r>
            <a:r>
              <a:rPr lang="ru-RU" sz="1400" b="1" dirty="0" smtClean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</a:rPr>
              <a:t>Полезен для здоровья сердечно-сосудистой и	кроветворной системы</a:t>
            </a:r>
            <a:endParaRPr lang="ru-RU" sz="1400" b="1" dirty="0">
              <a:solidFill>
                <a:srgbClr val="FFFF00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FFFF00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FF00"/>
                </a:solidFill>
                <a:latin typeface="Raleway Light" panose="020B0403030101060003" pitchFamily="34" charset="-52"/>
                <a:ea typeface="Roboto Light" panose="02000000000000000000" pitchFamily="2" charset="0"/>
                <a:sym typeface="Symbol"/>
              </a:rPr>
              <a:t>	Улучшает состояние кожи, волос и ногтей</a:t>
            </a:r>
            <a:endParaRPr lang="ru-RU" sz="1400" b="1" dirty="0">
              <a:solidFill>
                <a:srgbClr val="FFFF00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87589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-14288" y="0"/>
            <a:ext cx="9144000" cy="4028303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4" y="4114800"/>
            <a:ext cx="8258175" cy="588779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  <a:latin typeface="Raleway"/>
                <a:cs typeface="Raleway"/>
              </a:rPr>
              <a:t>TASTY B</a:t>
            </a:r>
            <a:r>
              <a:rPr lang="ru-RU" b="1" dirty="0" smtClean="0">
                <a:solidFill>
                  <a:srgbClr val="008000"/>
                </a:solidFill>
                <a:latin typeface="Raleway"/>
                <a:cs typeface="Raleway"/>
              </a:rPr>
              <a:t> СОДЕРЖИТ ВИТАМИНЫ: </a:t>
            </a: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</a:br>
            <a:r>
              <a:rPr lang="ru-RU" b="1" dirty="0" smtClean="0">
                <a:solidFill>
                  <a:srgbClr val="CFA803"/>
                </a:solidFill>
                <a:latin typeface="Raleway"/>
                <a:cs typeface="Raleway"/>
              </a:rPr>
              <a:t>В1, В2, В3, В5, В6, В7, В9, В12</a:t>
            </a:r>
            <a:endParaRPr lang="ru-RU" sz="14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8489" y="453209"/>
            <a:ext cx="4229097" cy="23416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365" y="2789173"/>
            <a:ext cx="875124" cy="8120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500" y="2665149"/>
            <a:ext cx="1152525" cy="1152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4127" y="2772343"/>
            <a:ext cx="938138" cy="9381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738488" y="2580777"/>
            <a:ext cx="1235639" cy="12356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0025" y="2848505"/>
            <a:ext cx="785811" cy="7858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2333" y="2831884"/>
            <a:ext cx="779310" cy="819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25" y="-150181"/>
            <a:ext cx="2614068" cy="392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06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933825"/>
            <a:ext cx="8258175" cy="5500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8000"/>
                </a:solidFill>
                <a:latin typeface="Raleway"/>
                <a:cs typeface="Raleway"/>
              </a:rPr>
              <a:t>В </a:t>
            </a:r>
            <a:r>
              <a:rPr lang="en-US" b="1" dirty="0" smtClean="0">
                <a:solidFill>
                  <a:srgbClr val="008000"/>
                </a:solidFill>
                <a:latin typeface="Raleway"/>
                <a:cs typeface="Raleway"/>
              </a:rPr>
              <a:t>TASTY B </a:t>
            </a:r>
            <a:r>
              <a:rPr lang="ru-RU" b="1" dirty="0" smtClean="0">
                <a:solidFill>
                  <a:srgbClr val="008000"/>
                </a:solidFill>
                <a:latin typeface="Raleway"/>
                <a:cs typeface="Raleway"/>
              </a:rPr>
              <a:t>ИСПОЛЬЗОВАН НАТУРАЛЬНЫЙ АРОМАТИЗАТОР</a:t>
            </a: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</a:b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>ЛАЙМ</a:t>
            </a:r>
            <a:endParaRPr lang="ru-RU" sz="16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372" y="865936"/>
            <a:ext cx="3017301" cy="23144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25" y="-150181"/>
            <a:ext cx="2614068" cy="392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98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933825"/>
            <a:ext cx="8258175" cy="5500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8000"/>
                </a:solidFill>
                <a:latin typeface="Raleway"/>
                <a:cs typeface="Raleway"/>
              </a:rPr>
              <a:t>В </a:t>
            </a:r>
            <a:r>
              <a:rPr lang="en-US" b="1" dirty="0" smtClean="0">
                <a:solidFill>
                  <a:srgbClr val="008000"/>
                </a:solidFill>
                <a:latin typeface="Raleway"/>
                <a:cs typeface="Raleway"/>
              </a:rPr>
              <a:t>TASTY B </a:t>
            </a:r>
            <a:r>
              <a:rPr lang="ru-RU" b="1" dirty="0" smtClean="0">
                <a:solidFill>
                  <a:srgbClr val="008000"/>
                </a:solidFill>
                <a:latin typeface="Raleway"/>
                <a:cs typeface="Raleway"/>
              </a:rPr>
              <a:t>ИСПОЛЬЗОВАН НАТУРАЛЬНЫЙ ПОДСЛАСТИТЕЛЬ</a:t>
            </a: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</a:br>
            <a:r>
              <a:rPr lang="ru-RU" b="1" dirty="0" smtClean="0">
                <a:solidFill>
                  <a:srgbClr val="F4A32C"/>
                </a:solidFill>
                <a:latin typeface="Raleway"/>
                <a:cs typeface="Raleway"/>
              </a:rPr>
              <a:t>СТЕВИОЛ ГЛИКОЗИД (ИЗ ЛИСТЬЕВ СТЕВИИ)</a:t>
            </a:r>
            <a:endParaRPr lang="ru-RU" sz="16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506852"/>
            <a:ext cx="5047843" cy="26526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25" y="-150181"/>
            <a:ext cx="2614068" cy="392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249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3"/>
          <p:cNvSpPr txBox="1">
            <a:spLocks/>
          </p:cNvSpPr>
          <p:nvPr/>
        </p:nvSpPr>
        <p:spPr>
          <a:xfrm>
            <a:off x="3328351" y="4461094"/>
            <a:ext cx="248729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lnSpc>
                <a:spcPts val="2375"/>
              </a:lnSpc>
            </a:pPr>
            <a:r>
              <a:rPr lang="en-US" sz="1200" spc="55" dirty="0" smtClean="0">
                <a:solidFill>
                  <a:schemeClr val="bg1">
                    <a:lumMod val="95000"/>
                  </a:schemeClr>
                </a:solidFill>
              </a:rPr>
              <a:t>CORAL-CLUB.COM</a:t>
            </a:r>
            <a:endParaRPr lang="en-US" sz="1200" spc="55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666751" y="485775"/>
            <a:ext cx="3257550" cy="22698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940"/>
              </a:lnSpc>
            </a:pPr>
            <a:r>
              <a:rPr lang="en-US" sz="3600" b="1" dirty="0" smtClean="0">
                <a:solidFill>
                  <a:srgbClr val="008000"/>
                </a:solidFill>
                <a:latin typeface="Raleway"/>
                <a:cs typeface="Raleway"/>
              </a:rPr>
              <a:t>TASTY </a:t>
            </a:r>
            <a:r>
              <a:rPr lang="en-US" sz="3600" b="1" dirty="0">
                <a:solidFill>
                  <a:srgbClr val="008000"/>
                </a:solidFill>
                <a:latin typeface="Raleway"/>
                <a:cs typeface="Raleway"/>
              </a:rPr>
              <a:t>B </a:t>
            </a:r>
            <a:r>
              <a:rPr lang="ru-RU" sz="3600" b="1" dirty="0" smtClean="0">
                <a:solidFill>
                  <a:srgbClr val="008000"/>
                </a:solidFill>
                <a:latin typeface="Raleway"/>
                <a:cs typeface="Raleway"/>
              </a:rPr>
              <a:t>–</a:t>
            </a:r>
          </a:p>
          <a:p>
            <a:pPr marL="12700" algn="ctr">
              <a:lnSpc>
                <a:spcPts val="5940"/>
              </a:lnSpc>
            </a:pPr>
            <a:r>
              <a:rPr lang="ru-RU" sz="3600" b="1" dirty="0" smtClean="0">
                <a:solidFill>
                  <a:srgbClr val="008000"/>
                </a:solidFill>
                <a:latin typeface="Raleway"/>
                <a:cs typeface="Raleway"/>
              </a:rPr>
              <a:t>ЭТО ВКУСНО И УДОБНО!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87795" y="0"/>
            <a:ext cx="4856205" cy="363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373" y="3686116"/>
            <a:ext cx="869348" cy="121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66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 t="3285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328" y="-9525"/>
            <a:ext cx="9143999" cy="3918857"/>
          </a:xfrm>
          <a:prstGeom prst="rect">
            <a:avLst/>
          </a:prstGeom>
          <a:solidFill>
            <a:srgbClr val="FFCC00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3918857"/>
            <a:ext cx="9143999" cy="122464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46229" y="4225771"/>
            <a:ext cx="8451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Tasty B</a:t>
            </a:r>
            <a:r>
              <a:rPr lang="ru-RU" sz="3600" b="1" dirty="0" smtClean="0">
                <a:solidFill>
                  <a:schemeClr val="bg1"/>
                </a:solidFill>
              </a:rPr>
              <a:t>: отличный выбор!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06686" y="595497"/>
            <a:ext cx="568192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C0000"/>
                </a:solidFill>
              </a:rPr>
              <a:t>Сбалансированный комплекс витаминов группы В: </a:t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b="1" dirty="0" smtClean="0">
                <a:solidFill>
                  <a:srgbClr val="008000"/>
                </a:solidFill>
              </a:rPr>
              <a:t>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1, </a:t>
            </a:r>
            <a:r>
              <a:rPr lang="ru-RU" sz="1600" b="1" dirty="0" smtClean="0">
                <a:solidFill>
                  <a:srgbClr val="008000"/>
                </a:solidFill>
              </a:rPr>
              <a:t>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2,</a:t>
            </a:r>
            <a:r>
              <a:rPr lang="ru-RU" sz="1600" b="1" dirty="0" smtClean="0">
                <a:solidFill>
                  <a:srgbClr val="008000"/>
                </a:solidFill>
              </a:rPr>
              <a:t> 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3,</a:t>
            </a:r>
            <a:r>
              <a:rPr lang="ru-RU" sz="1600" b="1" dirty="0" smtClean="0">
                <a:solidFill>
                  <a:srgbClr val="008000"/>
                </a:solidFill>
              </a:rPr>
              <a:t> 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5,</a:t>
            </a:r>
            <a:r>
              <a:rPr lang="ru-RU" sz="1600" b="1" dirty="0" smtClean="0">
                <a:solidFill>
                  <a:srgbClr val="008000"/>
                </a:solidFill>
              </a:rPr>
              <a:t> 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6,</a:t>
            </a:r>
            <a:r>
              <a:rPr lang="ru-RU" sz="1600" b="1" dirty="0" smtClean="0">
                <a:solidFill>
                  <a:srgbClr val="008000"/>
                </a:solidFill>
              </a:rPr>
              <a:t> 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7,</a:t>
            </a:r>
            <a:r>
              <a:rPr lang="ru-RU" sz="1600" b="1" dirty="0" smtClean="0">
                <a:solidFill>
                  <a:srgbClr val="008000"/>
                </a:solidFill>
              </a:rPr>
              <a:t> 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9,</a:t>
            </a:r>
            <a:r>
              <a:rPr lang="ru-RU" sz="1600" b="1" dirty="0" smtClean="0">
                <a:solidFill>
                  <a:srgbClr val="008000"/>
                </a:solidFill>
              </a:rPr>
              <a:t> В</a:t>
            </a:r>
            <a:r>
              <a:rPr lang="ru-RU" sz="1600" b="1" baseline="-25000" dirty="0" smtClean="0">
                <a:solidFill>
                  <a:srgbClr val="008000"/>
                </a:solidFill>
              </a:rPr>
              <a:t>12</a:t>
            </a:r>
            <a:endParaRPr lang="ru-RU" sz="1600" b="1" u="sng" baseline="-25000" dirty="0" smtClean="0">
              <a:solidFill>
                <a:srgbClr val="008000"/>
              </a:solidFill>
            </a:endParaRPr>
          </a:p>
          <a:p>
            <a:endParaRPr lang="ru-RU" sz="1600" b="1" dirty="0"/>
          </a:p>
          <a:p>
            <a:r>
              <a:rPr lang="ru-RU" sz="1600" b="1" dirty="0" smtClean="0">
                <a:solidFill>
                  <a:srgbClr val="CC0000"/>
                </a:solidFill>
              </a:rPr>
              <a:t>Удобство приема </a:t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b="1" dirty="0" smtClean="0">
                <a:solidFill>
                  <a:srgbClr val="008000"/>
                </a:solidFill>
              </a:rPr>
              <a:t>1 жевательная таблетка 1 раз в день. Не требует </a:t>
            </a:r>
            <a:r>
              <a:rPr lang="ru-RU" sz="1600" b="1" dirty="0" err="1" smtClean="0">
                <a:solidFill>
                  <a:srgbClr val="008000"/>
                </a:solidFill>
              </a:rPr>
              <a:t>запивания</a:t>
            </a:r>
            <a:r>
              <a:rPr lang="ru-RU" sz="1600" b="1" dirty="0" smtClean="0">
                <a:solidFill>
                  <a:srgbClr val="008000"/>
                </a:solidFill>
              </a:rPr>
              <a:t>. </a:t>
            </a:r>
          </a:p>
          <a:p>
            <a:endParaRPr lang="ru-RU" sz="1600" b="1" u="sng" dirty="0" smtClean="0"/>
          </a:p>
          <a:p>
            <a:r>
              <a:rPr lang="ru-RU" sz="1600" b="1" dirty="0" smtClean="0">
                <a:solidFill>
                  <a:srgbClr val="CC0000"/>
                </a:solidFill>
              </a:rPr>
              <a:t>Приятный вкус </a:t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b="1" dirty="0" smtClean="0">
                <a:solidFill>
                  <a:srgbClr val="008000"/>
                </a:solidFill>
              </a:rPr>
              <a:t>Натуральный </a:t>
            </a:r>
            <a:r>
              <a:rPr lang="ru-RU" sz="1600" b="1" dirty="0" err="1" smtClean="0">
                <a:solidFill>
                  <a:srgbClr val="008000"/>
                </a:solidFill>
              </a:rPr>
              <a:t>ароматизатор</a:t>
            </a:r>
            <a:r>
              <a:rPr lang="ru-RU" sz="1600" b="1" dirty="0" smtClean="0">
                <a:solidFill>
                  <a:srgbClr val="008000"/>
                </a:solidFill>
              </a:rPr>
              <a:t> «лайм» вместо искусственных добавок</a:t>
            </a:r>
          </a:p>
          <a:p>
            <a:endParaRPr lang="ru-RU" sz="1600" b="1" dirty="0"/>
          </a:p>
          <a:p>
            <a:r>
              <a:rPr lang="ru-RU" sz="1600" b="1" dirty="0" smtClean="0">
                <a:solidFill>
                  <a:srgbClr val="CC0000"/>
                </a:solidFill>
              </a:rPr>
              <a:t>Доступная цена!</a:t>
            </a:r>
            <a:r>
              <a:rPr lang="ru-RU" sz="1600" b="1" dirty="0">
                <a:solidFill>
                  <a:srgbClr val="CC0000"/>
                </a:solidFill>
              </a:rPr>
              <a:t/>
            </a:r>
            <a:br>
              <a:rPr lang="ru-RU" sz="1600" b="1" dirty="0">
                <a:solidFill>
                  <a:srgbClr val="CC0000"/>
                </a:solidFill>
              </a:rPr>
            </a:br>
            <a:endParaRPr lang="ru-RU" sz="1600" b="1" dirty="0">
              <a:solidFill>
                <a:srgbClr val="008000"/>
              </a:solidFill>
            </a:endParaRPr>
          </a:p>
          <a:p>
            <a:endParaRPr lang="ru-RU" sz="1600" b="1" dirty="0">
              <a:solidFill>
                <a:srgbClr val="008000"/>
              </a:solidFill>
            </a:endParaRPr>
          </a:p>
          <a:p>
            <a:r>
              <a:rPr lang="ru-RU" sz="1600" b="1" dirty="0" smtClean="0">
                <a:solidFill>
                  <a:srgbClr val="CC0000"/>
                </a:solidFill>
              </a:rPr>
              <a:t/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218" y="33527"/>
            <a:ext cx="2772322" cy="415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17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19</a:t>
            </a:fld>
            <a:endParaRPr sz="1400" spc="36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6390" y="617838"/>
            <a:ext cx="5251622" cy="2362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lnSpc>
                <a:spcPts val="5940"/>
              </a:lnSpc>
            </a:pPr>
            <a:r>
              <a:rPr lang="ru-RU" sz="3800" b="1" dirty="0">
                <a:solidFill>
                  <a:srgbClr val="008000"/>
                </a:solidFill>
                <a:latin typeface="Raleway"/>
                <a:cs typeface="Raleway"/>
              </a:rPr>
              <a:t>Вкусные витамины от усталости </a:t>
            </a:r>
            <a:r>
              <a:rPr lang="ru-RU" sz="3800" b="1" dirty="0" smtClean="0">
                <a:solidFill>
                  <a:srgbClr val="008000"/>
                </a:solidFill>
                <a:latin typeface="Raleway"/>
                <a:cs typeface="Raleway"/>
              </a:rPr>
              <a:t/>
            </a:r>
            <a:br>
              <a:rPr lang="ru-RU" sz="3800" b="1" dirty="0" smtClean="0">
                <a:solidFill>
                  <a:srgbClr val="008000"/>
                </a:solidFill>
                <a:latin typeface="Raleway"/>
                <a:cs typeface="Raleway"/>
              </a:rPr>
            </a:br>
            <a:r>
              <a:rPr lang="ru-RU" sz="3800" b="1" dirty="0" smtClean="0">
                <a:solidFill>
                  <a:srgbClr val="008000"/>
                </a:solidFill>
                <a:latin typeface="Raleway"/>
                <a:cs typeface="Raleway"/>
              </a:rPr>
              <a:t>и </a:t>
            </a:r>
            <a:r>
              <a:rPr lang="ru-RU" sz="3800" b="1" dirty="0">
                <a:solidFill>
                  <a:srgbClr val="008000"/>
                </a:solidFill>
                <a:latin typeface="Raleway"/>
                <a:cs typeface="Raleway"/>
              </a:rPr>
              <a:t>стресса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36076" y="4172105"/>
            <a:ext cx="1136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Доступная цена</a:t>
            </a:r>
            <a:endParaRPr lang="ru-RU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72898" y="4172105"/>
            <a:ext cx="148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Натуральный</a:t>
            </a:r>
            <a:b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вкус</a:t>
            </a:r>
            <a:endParaRPr lang="ru-RU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69212" y="4172104"/>
            <a:ext cx="1149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Без сахара</a:t>
            </a:r>
            <a:endParaRPr lang="ru-RU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05316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2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733925" y="-12357"/>
            <a:ext cx="4414836" cy="5143499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239264" y="410289"/>
            <a:ext cx="364120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Витамины группы В очень важны для организма человека.</a:t>
            </a:r>
          </a:p>
          <a:p>
            <a:endParaRPr lang="ru-RU" sz="2000" b="1" dirty="0"/>
          </a:p>
          <a:p>
            <a:r>
              <a:rPr lang="ru-RU" sz="2000" b="1" dirty="0" smtClean="0"/>
              <a:t>Само слово «витамин» -</a:t>
            </a:r>
          </a:p>
          <a:p>
            <a:r>
              <a:rPr lang="ru-RU" sz="2000" b="1" dirty="0" smtClean="0"/>
              <a:t>вещество, без которого невозможна жизнь, тесно связано с открытием витамина В1 – тиамина.</a:t>
            </a:r>
          </a:p>
          <a:p>
            <a:endParaRPr lang="ru-RU" sz="2000" b="1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4714"/>
            <a:ext cx="4991100" cy="516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79573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3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629024" y="0"/>
            <a:ext cx="5519737" cy="5143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95775" y="410289"/>
            <a:ext cx="45846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Витамин В1 был обнаружен первым среди витаминов. </a:t>
            </a:r>
          </a:p>
          <a:p>
            <a:endParaRPr lang="ru-RU" b="1" dirty="0"/>
          </a:p>
          <a:p>
            <a:r>
              <a:rPr lang="ru-RU" b="1" dirty="0" smtClean="0"/>
              <a:t>Это открытие, сделанное </a:t>
            </a:r>
            <a:r>
              <a:rPr lang="ru-RU" b="1" dirty="0" err="1" smtClean="0"/>
              <a:t>Христианом</a:t>
            </a:r>
            <a:r>
              <a:rPr lang="ru-RU" b="1" dirty="0" smtClean="0"/>
              <a:t> </a:t>
            </a:r>
            <a:r>
              <a:rPr lang="ru-RU" b="1" dirty="0" err="1" smtClean="0"/>
              <a:t>Эйкманом</a:t>
            </a:r>
            <a:r>
              <a:rPr lang="ru-RU" b="1" dirty="0" smtClean="0"/>
              <a:t>, помогло вылечить серьезную болезнь </a:t>
            </a:r>
            <a:r>
              <a:rPr lang="ru-RU" b="1" dirty="0" smtClean="0">
                <a:solidFill>
                  <a:srgbClr val="C00000"/>
                </a:solidFill>
              </a:rPr>
              <a:t>бери-бери</a:t>
            </a:r>
            <a:r>
              <a:rPr lang="ru-RU" b="1" dirty="0" smtClean="0"/>
              <a:t>, которая сопровождалась психическими расстройствами, тошнотой, снижением чувствительности конечностей и параличом.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Так проявлял себя </a:t>
            </a:r>
            <a:r>
              <a:rPr lang="ru-RU" b="1" dirty="0" smtClean="0">
                <a:solidFill>
                  <a:srgbClr val="C00000"/>
                </a:solidFill>
              </a:rPr>
              <a:t>выраженный дефицит витамина В1 - авитаминоз.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92" y="0"/>
            <a:ext cx="3636816" cy="515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13880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4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629024" y="0"/>
            <a:ext cx="5519737" cy="5143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67299" y="410289"/>
            <a:ext cx="38131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Другое опасное заболевание </a:t>
            </a:r>
            <a:r>
              <a:rPr lang="ru-RU" b="1" dirty="0"/>
              <a:t>– пеллагру </a:t>
            </a:r>
            <a:r>
              <a:rPr lang="ru-RU" b="1" dirty="0" smtClean="0"/>
              <a:t>– удалось вылечить </a:t>
            </a:r>
            <a:br>
              <a:rPr lang="ru-RU" b="1" dirty="0" smtClean="0"/>
            </a:br>
            <a:r>
              <a:rPr lang="ru-RU" b="1" dirty="0" smtClean="0"/>
              <a:t>с помощью витамина В3. </a:t>
            </a:r>
          </a:p>
          <a:p>
            <a:endParaRPr lang="ru-RU" b="1" dirty="0"/>
          </a:p>
          <a:p>
            <a:r>
              <a:rPr lang="ru-RU" b="1" dirty="0" smtClean="0"/>
              <a:t>Витамин В3 (ниацин, никотиновая кислота) изначально был назван «витамин РР»</a:t>
            </a:r>
            <a:r>
              <a:rPr lang="en-US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(</a:t>
            </a:r>
            <a:r>
              <a:rPr lang="ru-RU" b="1" dirty="0" smtClean="0"/>
              <a:t>от англ. </a:t>
            </a:r>
            <a:r>
              <a:rPr lang="en-US" b="1" dirty="0">
                <a:solidFill>
                  <a:srgbClr val="C00000"/>
                </a:solidFill>
              </a:rPr>
              <a:t>P</a:t>
            </a:r>
            <a:r>
              <a:rPr lang="en-US" b="1" dirty="0" smtClean="0">
                <a:solidFill>
                  <a:srgbClr val="C00000"/>
                </a:solidFill>
              </a:rPr>
              <a:t>ellagra </a:t>
            </a:r>
            <a:r>
              <a:rPr lang="en-US" b="1" dirty="0">
                <a:solidFill>
                  <a:srgbClr val="C00000"/>
                </a:solidFill>
              </a:rPr>
              <a:t>P</a:t>
            </a:r>
            <a:r>
              <a:rPr lang="en-US" b="1" dirty="0" smtClean="0">
                <a:solidFill>
                  <a:srgbClr val="C00000"/>
                </a:solidFill>
              </a:rPr>
              <a:t>reventing –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/>
              <a:t>«предотвращающий пеллагру»).</a:t>
            </a:r>
            <a:endParaRPr lang="en-US" b="1" dirty="0" smtClean="0"/>
          </a:p>
          <a:p>
            <a:endParaRPr lang="ru-RU" b="1" dirty="0" smtClean="0"/>
          </a:p>
          <a:p>
            <a:endParaRPr lang="ru-RU" dirty="0"/>
          </a:p>
          <a:p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48685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60151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5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-4763" y="3495675"/>
            <a:ext cx="9153525" cy="165039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39725" y="3601397"/>
            <a:ext cx="84645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СЕГОДНЯ МЫ УЖЕ НЕ СТРАДАЕМ ПЕЛЛАГРОЙ И БЕРИ-БЕРИ,</a:t>
            </a:r>
          </a:p>
          <a:p>
            <a:pPr algn="ctr"/>
            <a:r>
              <a:rPr lang="ru-RU" sz="2000" b="1" dirty="0" smtClean="0"/>
              <a:t>ОДНАКО ПО-ПРЕЖНЕМУ ЧАСТО НЕДОПОЛУЧАЕМ ВИТАМИНЫ ГРУППЫ В.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Симптомы налицо: хроническая усталость, раздражительность, апатия, отсутствие энергии, пониженное давление, нарушения сна, проблемы с кожей и волосами.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645" y="1828271"/>
            <a:ext cx="2235715" cy="14920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645" y="95196"/>
            <a:ext cx="2235715" cy="15323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398" y="74447"/>
            <a:ext cx="2383633" cy="15531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398" y="1828271"/>
            <a:ext cx="2271204" cy="14883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125" y="1830801"/>
            <a:ext cx="2282357" cy="14876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973" y="95196"/>
            <a:ext cx="2169893" cy="156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10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208" y="1276470"/>
            <a:ext cx="3033583" cy="3866395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3008094" y="0"/>
            <a:ext cx="4953000" cy="2705100"/>
          </a:xfrm>
          <a:prstGeom prst="cloud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67126" y="720863"/>
            <a:ext cx="3896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В чем причина?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44398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4726780" y="2570"/>
            <a:ext cx="4376737" cy="368617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7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570"/>
            <a:ext cx="5114924" cy="51409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3050" y="295488"/>
            <a:ext cx="3616325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Пищевые источники витаминов группы В: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Бобовые и цельные злаки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Картофель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Орехи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Печень, яйца, говядина, птица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Сыр, кисломолочные продукты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Рыба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Пивные дрожжи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Листовые овощи, зеленый лук</a:t>
            </a:r>
          </a:p>
          <a:p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256954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4726780" y="2570"/>
            <a:ext cx="4376737" cy="368617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8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78087"/>
            <a:ext cx="5114924" cy="4789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3050" y="295488"/>
            <a:ext cx="361632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Современная еда: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в</a:t>
            </a:r>
            <a:r>
              <a:rPr lang="ru-RU" sz="2800" b="1" dirty="0" smtClean="0">
                <a:solidFill>
                  <a:srgbClr val="C00000"/>
                </a:solidFill>
              </a:rPr>
              <a:t>кусно, доступно,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но бесполезно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endParaRPr lang="ru-RU" b="1" dirty="0"/>
          </a:p>
          <a:p>
            <a:r>
              <a:rPr lang="ru-RU" sz="2000" b="1" dirty="0" smtClean="0"/>
              <a:t>Одна из главных причин нехватки витамина В – доступность и популярность рафинированных продуктов, богатых углеводами.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636794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9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144000" cy="5143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2119" y="485776"/>
            <a:ext cx="6091881" cy="46577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1925" y="478944"/>
            <a:ext cx="6848475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Есть и другие причины. Витамины группы </a:t>
            </a:r>
            <a:r>
              <a:rPr lang="ru-RU" sz="2800" b="1" dirty="0" smtClean="0"/>
              <a:t>В:</a:t>
            </a:r>
          </a:p>
          <a:p>
            <a:pPr>
              <a:lnSpc>
                <a:spcPct val="200000"/>
              </a:lnSpc>
            </a:pPr>
            <a:r>
              <a:rPr lang="ru-RU" sz="1600" dirty="0" smtClean="0">
                <a:solidFill>
                  <a:srgbClr val="C00000"/>
                </a:solidFill>
              </a:rPr>
              <a:t>	 </a:t>
            </a:r>
            <a:r>
              <a:rPr lang="ru-RU" sz="1600" b="1" dirty="0" smtClean="0">
                <a:solidFill>
                  <a:srgbClr val="C00000"/>
                </a:solidFill>
              </a:rPr>
              <a:t>водорастворимы и не накапливаются в организме </a:t>
            </a:r>
          </a:p>
          <a:p>
            <a:pPr>
              <a:lnSpc>
                <a:spcPct val="200000"/>
              </a:lnSpc>
            </a:pPr>
            <a:r>
              <a:rPr lang="ru-RU" sz="1600" b="1" dirty="0" smtClean="0">
                <a:solidFill>
                  <a:srgbClr val="C00000"/>
                </a:solidFill>
              </a:rPr>
              <a:t>	 частично разрушаются при готовке и консервировании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	 разрушаются под воздействием кофеина </a:t>
            </a:r>
          </a:p>
          <a:p>
            <a:pPr>
              <a:lnSpc>
                <a:spcPct val="200000"/>
              </a:lnSpc>
            </a:pPr>
            <a:r>
              <a:rPr lang="ru-RU" sz="1600" b="1" dirty="0">
                <a:solidFill>
                  <a:srgbClr val="C00000"/>
                </a:solidFill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</a:rPr>
              <a:t> интенсивно </a:t>
            </a:r>
            <a:r>
              <a:rPr lang="ru-RU" sz="1600" b="1" dirty="0">
                <a:solidFill>
                  <a:srgbClr val="C00000"/>
                </a:solidFill>
              </a:rPr>
              <a:t>выводятся при приеме </a:t>
            </a:r>
            <a:r>
              <a:rPr lang="ru-RU" sz="1600" b="1" dirty="0" smtClean="0">
                <a:solidFill>
                  <a:srgbClr val="C00000"/>
                </a:solidFill>
              </a:rPr>
              <a:t>некоторых лекарств</a:t>
            </a:r>
            <a:endParaRPr lang="ru-RU" sz="1600" b="1" dirty="0">
              <a:solidFill>
                <a:srgbClr val="C00000"/>
              </a:solidFill>
            </a:endParaRPr>
          </a:p>
          <a:p>
            <a:pPr>
              <a:lnSpc>
                <a:spcPct val="200000"/>
              </a:lnSpc>
            </a:pPr>
            <a:r>
              <a:rPr lang="ru-RU" sz="1600" b="1" dirty="0" smtClean="0">
                <a:solidFill>
                  <a:srgbClr val="C00000"/>
                </a:solidFill>
              </a:rPr>
              <a:t>	 расходуются в повышенном количестве при стрессе и нагрузках</a:t>
            </a:r>
          </a:p>
          <a:p>
            <a:pPr>
              <a:lnSpc>
                <a:spcPct val="200000"/>
              </a:lnSpc>
            </a:pPr>
            <a:r>
              <a:rPr lang="ru-RU" sz="1600" b="1" dirty="0">
                <a:solidFill>
                  <a:srgbClr val="C00000"/>
                </a:solidFill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</a:rPr>
              <a:t> … а также – при курении и употреблении алкоголя.</a:t>
            </a:r>
          </a:p>
          <a:p>
            <a:pPr>
              <a:lnSpc>
                <a:spcPct val="200000"/>
              </a:lnSpc>
            </a:pPr>
            <a:endParaRPr lang="ru-RU" sz="1600" b="1" dirty="0" smtClean="0">
              <a:solidFill>
                <a:srgbClr val="C00000"/>
              </a:solidFill>
            </a:endParaRPr>
          </a:p>
          <a:p>
            <a:pPr>
              <a:lnSpc>
                <a:spcPct val="200000"/>
              </a:lnSpc>
            </a:pPr>
            <a:r>
              <a:rPr lang="ru-RU" sz="1600" b="1" dirty="0">
                <a:solidFill>
                  <a:srgbClr val="C00000"/>
                </a:solidFill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</a:rPr>
              <a:t/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	</a:t>
            </a:r>
            <a:endParaRPr lang="ru-RU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C00000"/>
              </a:solidFill>
            </a:endParaRP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97" y="1022427"/>
            <a:ext cx="476082" cy="4760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05" y="1574793"/>
            <a:ext cx="563466" cy="3841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97" y="1976979"/>
            <a:ext cx="441108" cy="4237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46" y="3492724"/>
            <a:ext cx="427659" cy="6367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90" y="2468264"/>
            <a:ext cx="434189" cy="3858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25" y="284447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8492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34019</TotalTime>
  <Words>1351</Words>
  <Application>Microsoft Office PowerPoint</Application>
  <PresentationFormat>Экран (16:9)</PresentationFormat>
  <Paragraphs>223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Calibri</vt:lpstr>
      <vt:lpstr>Arial</vt:lpstr>
      <vt:lpstr>Symbol</vt:lpstr>
      <vt:lpstr>Raleway Light</vt:lpstr>
      <vt:lpstr>Raleway</vt:lpstr>
      <vt:lpstr>Roboto Light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Ergun Kayis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Mirije Shefiti</dc:creator>
  <cp:lastModifiedBy>admin</cp:lastModifiedBy>
  <cp:revision>1540</cp:revision>
  <cp:lastPrinted>2015-03-02T20:38:25Z</cp:lastPrinted>
  <dcterms:created xsi:type="dcterms:W3CDTF">2014-07-08T04:55:45Z</dcterms:created>
  <dcterms:modified xsi:type="dcterms:W3CDTF">2018-10-24T20:41:03Z</dcterms:modified>
</cp:coreProperties>
</file>