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33" d="100"/>
          <a:sy n="133" d="100"/>
        </p:scale>
        <p:origin x="144" y="4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1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18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19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0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F77C1ECB-167E-4C64-8EA6-94EB6BB49B08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5159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Стресс… Это состояние стало неотъемлемой частью нашей жизни. Если попросить любого из нас объяснить смысл этого слова, то, конечно же, мы начнем говорить об эмоциональном стрессе и опишем те неприятные или, наоборот, радостные ощущения, которые испытываем.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Да, вы не ослышались, радость – это тоже стрессовое состояние. Стресс меняет, а иногда и рушит наши планы, настроение, поднимает активность или, наоборот, погружает в депрессию. </a:t>
            </a:r>
          </a:p>
        </p:txBody>
      </p:sp>
    </p:spTree>
    <p:extLst>
      <p:ext uri="{BB962C8B-B14F-4D97-AF65-F5344CB8AC3E}">
        <p14:creationId xmlns:p14="http://schemas.microsoft.com/office/powerpoint/2010/main" val="1601718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Дефицит калия часто проявляется как упадок сил, апатия, эмоциональное выгорание.</a:t>
            </a:r>
          </a:p>
          <a:p>
            <a:pPr marL="216000" indent="-216000"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Помимо интенсивной физической нагрузки и избытка соли в рационе он может быть спровоцирован такими факторами, как:</a:t>
            </a:r>
          </a:p>
          <a:p>
            <a:pPr marL="216000" indent="-216000"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00" b="0" strike="noStrike" spc="-1">
                <a:latin typeface="Arial"/>
              </a:rPr>
              <a:t>регулярный стресс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00" b="0" strike="noStrike" spc="-1">
                <a:latin typeface="Arial"/>
              </a:rPr>
              <a:t>интенсивная физическая нагрузка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00" b="0" strike="noStrike" spc="-1">
                <a:latin typeface="Arial"/>
              </a:rPr>
              <a:t>вредные привычки (алкоголь, курение)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00" b="0" strike="noStrike" spc="-1">
                <a:latin typeface="Arial"/>
              </a:rPr>
              <a:t>плохие экологические условия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00" b="0" strike="noStrike" spc="-1">
                <a:latin typeface="Arial"/>
              </a:rPr>
              <a:t>прием диуретиков или слабительных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00" b="0" strike="noStrike" spc="-1">
                <a:latin typeface="Arial"/>
              </a:rPr>
              <a:t>обезвоживание организма из-за рвоты или диареи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00" b="0" strike="noStrike" spc="-1">
                <a:latin typeface="Arial"/>
              </a:rPr>
              <a:t>повышенное потоотделение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00" b="0" strike="noStrike" spc="-1">
                <a:latin typeface="Arial"/>
              </a:rPr>
              <a:t>частое употребление шоколада и кофе.</a:t>
            </a:r>
          </a:p>
          <a:p>
            <a:pPr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t/>
            </a:r>
            <a:br/>
            <a:endParaRPr lang="ru-RU" sz="1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5289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98% ионов калия находятся внутри клеток, а ионы натрия — во внеклеточном пространстве, где их в 20 раз больше, чем ионов калия. </a:t>
            </a:r>
          </a:p>
          <a:p>
            <a:pPr marL="216000" indent="-216000"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Калий – обязательный компонент внутриклеточных жидкостей организма. </a:t>
            </a:r>
            <a:r>
              <a:t/>
            </a:r>
            <a:br/>
            <a:r>
              <a:rPr lang="ru-RU" sz="1000" b="0" strike="noStrike" spc="-1">
                <a:latin typeface="Arial"/>
              </a:rPr>
              <a:t>Не случайно рекомендуемая доза суточного потребления калия составляет 3 500 мг, а в США даже больше – 4 700 мг. </a:t>
            </a:r>
          </a:p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Это – самая большая потребность среди минералов. </a:t>
            </a:r>
          </a:p>
          <a:p>
            <a:pPr marL="216000" indent="-216000"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В естественных условиях соединения калия должны поступать в организм с пищей. Он содержится в молочных продуктах, мясе, какао, томатах, бобовых, бананах, картофеле, петрушке, абрикосах, изюме, черносливе.</a:t>
            </a:r>
          </a:p>
        </p:txBody>
      </p:sp>
    </p:spTree>
    <p:extLst>
      <p:ext uri="{BB962C8B-B14F-4D97-AF65-F5344CB8AC3E}">
        <p14:creationId xmlns:p14="http://schemas.microsoft.com/office/powerpoint/2010/main" val="889401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К сожалению, фактическое содержание нутриентов в овощах и фруктах за последние 50 лет снизилось на 30-50%.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Причины – обеднение почв, повсеместное ухудшение экологической ситуации, использование химических удобрений, ГМО и проч. 	</a:t>
            </a:r>
          </a:p>
        </p:txBody>
      </p:sp>
    </p:spTree>
    <p:extLst>
      <p:ext uri="{BB962C8B-B14F-4D97-AF65-F5344CB8AC3E}">
        <p14:creationId xmlns:p14="http://schemas.microsoft.com/office/powerpoint/2010/main" val="4197029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Другие факторы, провоцирующие дефицит калия, – это регулярный стресс и интенсивная физическая нагрузка. Дефицит калия часто наблюдается у атлетов, любителей фитнеса, людей, занимающихся тяжелой физической или напряженной интеллектуальной работой.</a:t>
            </a:r>
          </a:p>
        </p:txBody>
      </p:sp>
    </p:spTree>
    <p:extLst>
      <p:ext uri="{BB962C8B-B14F-4D97-AF65-F5344CB8AC3E}">
        <p14:creationId xmlns:p14="http://schemas.microsoft.com/office/powerpoint/2010/main" val="2231554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Представляем </a:t>
            </a:r>
            <a:r>
              <a:rPr lang="ru-RU" sz="2000" b="1" strike="noStrike" spc="-1">
                <a:latin typeface="Arial"/>
              </a:rPr>
              <a:t>ПентоКан</a:t>
            </a:r>
            <a:r>
              <a:rPr lang="ru-RU" sz="2000" b="0" strike="noStrike" spc="-1">
                <a:latin typeface="Arial"/>
              </a:rPr>
              <a:t> – продукт, созданный специально для того, чтобы не допускать дефицита калия именно в клетке – начальном структурном кирпичике организма.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Задача ПентоКана – обеспечивать постоянную концентрацию калия внутри клетки. 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latin typeface="Arial"/>
              </a:rPr>
              <a:t>Это – залог здорового правильного функционирования клетки и организма в целом. </a:t>
            </a:r>
          </a:p>
        </p:txBody>
      </p:sp>
    </p:spTree>
    <p:extLst>
      <p:ext uri="{BB962C8B-B14F-4D97-AF65-F5344CB8AC3E}">
        <p14:creationId xmlns:p14="http://schemas.microsoft.com/office/powerpoint/2010/main" val="772997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Активные компоненты ПентоКана – калий, витамин С и рибоза.</a:t>
            </a:r>
          </a:p>
        </p:txBody>
      </p:sp>
    </p:spTree>
    <p:extLst>
      <p:ext uri="{BB962C8B-B14F-4D97-AF65-F5344CB8AC3E}">
        <p14:creationId xmlns:p14="http://schemas.microsoft.com/office/powerpoint/2010/main" val="4089967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В первую очередь, ПентоКан – это источник калия.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Нашей задачей было представить этот макроэлемент в максимально биодоступной форме. </a:t>
            </a:r>
            <a:r>
              <a:t/>
            </a:r>
            <a:br/>
            <a:r>
              <a:rPr lang="ru-RU" sz="2000" b="0" strike="noStrike" spc="-1">
                <a:latin typeface="Arial"/>
              </a:rPr>
              <a:t>Шипучие таблетки при растворении в воде образуют две органические формы калия – цитрат и аскробат. </a:t>
            </a:r>
          </a:p>
          <a:p>
            <a:pPr marL="216000" indent="-216000">
              <a:lnSpc>
                <a:spcPct val="100000"/>
              </a:lnSpc>
            </a:pPr>
            <a:r>
              <a:t/>
            </a:r>
            <a:br/>
            <a:r>
              <a:rPr lang="ru-RU" sz="2000" b="0" strike="noStrike" spc="-1">
                <a:latin typeface="Arial"/>
              </a:rPr>
              <a:t>Таким образом достигается биодоступность около 97,5% 	</a:t>
            </a:r>
          </a:p>
        </p:txBody>
      </p:sp>
    </p:spTree>
    <p:extLst>
      <p:ext uri="{BB962C8B-B14F-4D97-AF65-F5344CB8AC3E}">
        <p14:creationId xmlns:p14="http://schemas.microsoft.com/office/powerpoint/2010/main" val="2060574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Рибоза – другой активный компонент ПентоКана – увеличивает синтез молекул АТФ.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АТФ (аденозинтрифосфат) — источник энергии в организме, примерно треть которой расходуется на поддержание нормальной работы натрий-калиевого насоса.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По этой причине содержание калия в клетке напрямую зависит от уровня АТФ. При низком АТФ калиевый канал полностью открыт, и калий быстро выходит наружу, активность клетки падает. При высоком уровне АТФ канал закрывается, что обеспечивает сохранение запасов калия и активное состояние клетки, ее нормальное функционирование. </a:t>
            </a:r>
          </a:p>
        </p:txBody>
      </p:sp>
    </p:spTree>
    <p:extLst>
      <p:ext uri="{BB962C8B-B14F-4D97-AF65-F5344CB8AC3E}">
        <p14:creationId xmlns:p14="http://schemas.microsoft.com/office/powerpoint/2010/main" val="18263033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Витамин С, в свою очередь, играет в формуле Пентокана важную транспортную роль (в следствие его гетероциклической структуры) способствуя быстрой и эффективной доставке калия внутрь клетки. </a:t>
            </a:r>
            <a:r>
              <a:t/>
            </a:r>
            <a:br/>
            <a:r>
              <a:t/>
            </a:r>
            <a:br/>
            <a:endParaRPr lang="ru-R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4957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Просто растворите шипучую таблетку в стакане воды или сока.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Это удобнее и приятнее, чем глотать капсулы!</a:t>
            </a:r>
          </a:p>
        </p:txBody>
      </p:sp>
    </p:spTree>
    <p:extLst>
      <p:ext uri="{BB962C8B-B14F-4D97-AF65-F5344CB8AC3E}">
        <p14:creationId xmlns:p14="http://schemas.microsoft.com/office/powerpoint/2010/main" val="2066711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000" b="1" strike="noStrike" spc="-1">
                <a:latin typeface="Arial"/>
              </a:rPr>
              <a:t>Причина стресса – не только эмоциональные переживания, но и:</a:t>
            </a:r>
            <a:endParaRPr lang="ru-RU" sz="1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Неблагоприятная экологическая обстановка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Бактериальные и вирусные инфекции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Естественное старение организма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Психоэмоциональный стресс, нервное напряжение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Чрезмерное ультрафиолетовое облучение, в том числе пребывание на солнце или в солярии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Токсичные компоненты, входящие в состав некоторой косметики и бытовой химии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Переедание, злоупотребление фастфудом, жареной, консервированной пищей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Вредные привычки: курение, пристрастие к алкоголю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Прием отдельных лекарственных препаратов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Повышенная физическая нагрузка или, напротив, ее отсутствие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Недостаток кислорода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· Воздействие излучений, в том числе от компьютера и телефона </a:t>
            </a:r>
          </a:p>
        </p:txBody>
      </p:sp>
    </p:spTree>
    <p:extLst>
      <p:ext uri="{BB962C8B-B14F-4D97-AF65-F5344CB8AC3E}">
        <p14:creationId xmlns:p14="http://schemas.microsoft.com/office/powerpoint/2010/main" val="42724454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ПентоКан </a:t>
            </a:r>
            <a:r>
              <a:rPr lang="ru-RU" sz="2000" b="0" strike="noStrike" spc="-1">
                <a:latin typeface="Arial"/>
              </a:rPr>
              <a:t>создает оптимальные условия для быстрого восстановления энергетических ресурсов клетки, обеспечивает оптимальную работу натрий-калиевого насоса и сохраняет полную жизнеспособность клетки даже в условиях оксидативного стресса. </a:t>
            </a:r>
          </a:p>
        </p:txBody>
      </p:sp>
    </p:spTree>
    <p:extLst>
      <p:ext uri="{BB962C8B-B14F-4D97-AF65-F5344CB8AC3E}">
        <p14:creationId xmlns:p14="http://schemas.microsoft.com/office/powerpoint/2010/main" val="2548004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945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Если организм может быстро приспособиться или адаптироваться к внешним или внутренним воздействиям, вызывающим стресс, то он даже полезен. Но если защитных сил организма недостаточно и адаптационные резервы истощены, это – прямой путь к болезням. 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latin typeface="Arial"/>
              </a:rPr>
              <a:t>То же самое происходит </a:t>
            </a:r>
            <a:r>
              <a:rPr lang="ru-RU" sz="2000" b="0" strike="noStrike" spc="-1">
                <a:solidFill>
                  <a:srgbClr val="FFC000"/>
                </a:solidFill>
                <a:latin typeface="Arial"/>
              </a:rPr>
              <a:t>и внутри нашего организма, в каждой его клетке, и называется окислительным стрессом. 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solidFill>
                  <a:srgbClr val="FFC000"/>
                </a:solidFill>
                <a:latin typeface="Arial"/>
              </a:rPr>
              <a:t>Окислительный (или оксидативный) стресс – это повреждение клеток </a:t>
            </a:r>
            <a:r>
              <a:rPr lang="ru-RU" sz="2000" b="0" u="sng" strike="noStrike" spc="-1">
                <a:solidFill>
                  <a:srgbClr val="FFC000"/>
                </a:solidFill>
                <a:uFillTx/>
                <a:latin typeface="Arial"/>
              </a:rPr>
              <a:t>свободными радикалами</a:t>
            </a:r>
            <a:r>
              <a:rPr lang="ru-RU" sz="2000" b="0" strike="noStrike" spc="-1">
                <a:solidFill>
                  <a:srgbClr val="FFC000"/>
                </a:solidFill>
                <a:latin typeface="Arial"/>
              </a:rPr>
              <a:t>, в результате которого организм быстрее изнашивается и стареет.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solidFill>
                  <a:srgbClr val="FFC000"/>
                </a:solidFill>
                <a:latin typeface="Arial"/>
              </a:rPr>
              <a:t> 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solidFill>
                  <a:srgbClr val="FFC000"/>
                </a:solidFill>
                <a:latin typeface="Arial"/>
              </a:rPr>
              <a:t>Возникают сбои в работе различных органов и систем, развиваются заболевания.</a:t>
            </a:r>
            <a:endParaRPr lang="ru-R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3829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В нашем организме 100 триллионов клеток, в каждой из которых ежеминутно происходят миллионы химических реакций, обеспечивая слаженную работу всех органов и систем. Все эти процессы в совокупности называются метаболизмом, или обменом веществ. Метаболизм позволяет телу расти, заживлять повреждения и реагировать на окружающую среду.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Чтобы минимизировать последствия разрушительной активности свободных радикалов, важно поддерживать хороший клеточный метаболизм.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Заботу о здоровье в целом нужно начинать на уровне клетки.</a:t>
            </a:r>
          </a:p>
        </p:txBody>
      </p:sp>
    </p:spTree>
    <p:extLst>
      <p:ext uri="{BB962C8B-B14F-4D97-AF65-F5344CB8AC3E}">
        <p14:creationId xmlns:p14="http://schemas.microsoft.com/office/powerpoint/2010/main" val="4060629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При нормальном клеточном метаболизме клетка либо нейтрализует свободные радикалы с помощью антиоксидантной системы, либо заменяет поврежденные молекулы.</a:t>
            </a:r>
          </a:p>
          <a:p>
            <a:pPr marL="216000" indent="-216000">
              <a:lnSpc>
                <a:spcPct val="100000"/>
              </a:lnSpc>
            </a:pPr>
            <a:r>
              <a:t/>
            </a:r>
            <a:br/>
            <a:r>
              <a:rPr lang="ru-RU" sz="2000" b="0" strike="noStrike" spc="-1">
                <a:latin typeface="Arial"/>
              </a:rPr>
              <a:t>Однако если уровень свободных радикалов превышает защитные возможности клетки, то разрушается клеточная мембрана, и клетка гибнет. Ее содержимое высвобождается в межклеточное пространство, что, в свою очередь, может повредить окружающие клетки и ткани и вызвать каскад патологических процессов.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Так «работает» окислительный стресс.</a:t>
            </a:r>
          </a:p>
        </p:txBody>
      </p:sp>
    </p:spTree>
    <p:extLst>
      <p:ext uri="{BB962C8B-B14F-4D97-AF65-F5344CB8AC3E}">
        <p14:creationId xmlns:p14="http://schemas.microsoft.com/office/powerpoint/2010/main" val="339571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Что же такое «свободный радикал», и как он действует?</a:t>
            </a:r>
          </a:p>
          <a:p>
            <a:pPr marL="216000" indent="-216000"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Свободный радикал – это молекула кислорода с одним непарным электроном.</a:t>
            </a:r>
          </a:p>
          <a:p>
            <a:pPr marL="216000" indent="-216000"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Стремясь обрести стабильность, свободный радикал готов "оторвать" недостающий электрон у любой встречной молекулы, нарушая целостность клетки и вызывая цепную реакцию разрушений – тот самый окислительный стресс, который считают </a:t>
            </a:r>
            <a:r>
              <a:rPr lang="ru-RU" sz="1200" b="0" strike="noStrike" spc="-1">
                <a:latin typeface="Arial"/>
              </a:rPr>
              <a:t>ответственным за развитие множества заболеваний – от катаракты и бронхиальной астмы до рака. </a:t>
            </a:r>
          </a:p>
          <a:p>
            <a:pPr marL="216000" indent="-216000">
              <a:lnSpc>
                <a:spcPct val="100000"/>
              </a:lnSpc>
            </a:pPr>
            <a:endParaRPr lang="ru-RU" sz="12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12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541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Чтобы внутриклеточный метаболизм протекал нормально, каждая клетка нуждается в постоянном притоке питательных веществ и кислорода, а также в постоянном удалении продуктов жизнедеятельности. Такой двусторонний транспорт осуществляется через клеточную мембрану, которая обладает избирательной проницаемостью для отдельных веществ.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Попытки ученых понять, как именно работает клетка, привели к открытию натрий-калиевого насоса – механизма, который непрерывно откачивает из клетки натрий и нагнетает в нее калий, создавая определенную разность концентраций этих двух элементов по обе стороны мембраны.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Это необходимое условие самых важных процессов жизнедеятельности: проведения нервного импульса в клетках, обеспечения здорового сердечного ритма и водно-солевого баланса, а также – регуляции клеточного обмена веществ. </a:t>
            </a:r>
          </a:p>
        </p:txBody>
      </p:sp>
    </p:spTree>
    <p:extLst>
      <p:ext uri="{BB962C8B-B14F-4D97-AF65-F5344CB8AC3E}">
        <p14:creationId xmlns:p14="http://schemas.microsoft.com/office/powerpoint/2010/main" val="2590674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Одна из главных причина недостатка калия в организме современного человека – избыточное потребление поваренной (натриевой) соли.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Дело в том, что до относительно недавних, по меркам эволюции, времен соль была редкостью, а сейчас она поступает в организм в избытке.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u="sng" strike="noStrike" spc="-1">
                <a:uFillTx/>
                <a:latin typeface="Arial"/>
              </a:rPr>
              <a:t>Натрий</a:t>
            </a:r>
            <a:r>
              <a:rPr lang="ru-RU" sz="2000" b="0" strike="noStrike" spc="-1">
                <a:latin typeface="Arial"/>
              </a:rPr>
              <a:t> абсолютно необходим для неврологического и мышечного функционирования; без него невозможно поддержание жизни. То же самое можно сказать </a:t>
            </a:r>
            <a:r>
              <a:rPr lang="ru-RU" sz="2000" b="0" u="sng" strike="noStrike" spc="-1">
                <a:uFillTx/>
                <a:latin typeface="Arial"/>
              </a:rPr>
              <a:t>о калии</a:t>
            </a:r>
            <a:r>
              <a:rPr lang="ru-RU" sz="2000" b="0" strike="noStrike" spc="-1">
                <a:latin typeface="Arial"/>
              </a:rPr>
              <a:t>. Но из этих двух питательных веществ </a:t>
            </a:r>
            <a:r>
              <a:rPr lang="ru-RU" sz="2000" b="0" u="sng" strike="noStrike" spc="-1">
                <a:uFillTx/>
                <a:latin typeface="Arial"/>
              </a:rPr>
              <a:t>организм активно сохраняет только натрий</a:t>
            </a:r>
            <a:r>
              <a:rPr lang="ru-RU" sz="2000" b="0" strike="noStrike" spc="-1">
                <a:latin typeface="Arial"/>
              </a:rPr>
              <a:t>, так как калий всегда имелся в окружающей среде в большом количестве.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Организм, по привычке, бережлив в отношении натрия и расточителен к калию. Он обладает мощными механизмами задержания натрия, но лишен механизмов активного сохранения калия, столь же необходимого для жизни.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Сегодня мы употребляем соль в намного большем количестве, чем необходимо, зато мало едим богатые калием растительные продукты (а если едим, то добавляем в них ту же соль для вкуса).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	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u="sng" strike="noStrike" spc="-1">
                <a:uFillTx/>
                <a:latin typeface="Arial"/>
              </a:rPr>
              <a:t>В итоге соотношение натрий-калий перевернуто, что в итоге приводит к различным проблемам со здоровьем.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>
                <a:latin typeface="Arial"/>
              </a:rPr>
              <a:t>Это тот случай, когда </a:t>
            </a:r>
            <a:r>
              <a:rPr lang="ru-RU" sz="2000" b="0" u="sng" strike="noStrike" spc="-1">
                <a:uFillTx/>
                <a:latin typeface="Arial"/>
              </a:rPr>
              <a:t>эволюция работает против нас, не успевая приспособиться к переменам</a:t>
            </a:r>
            <a:r>
              <a:rPr lang="ru-RU" sz="2000" b="0" strike="noStrike" spc="-1">
                <a:latin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8637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5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000" b="0" strike="noStrike" spc="-1">
                <a:latin typeface="Arial"/>
              </a:rPr>
              <a:t>Калий</a:t>
            </a:r>
            <a:r>
              <a:rPr lang="ru-RU" sz="1200" b="0" strike="noStrike" spc="-1">
                <a:latin typeface="Arial"/>
              </a:rPr>
              <a:t> – один из важнейших элементов для жизнеобеспечения клеток организма.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Почему калий так важен для нормальной работы организма?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Калий </a:t>
            </a:r>
            <a:r>
              <a:rPr lang="ru-RU" sz="2000" b="0" strike="noStrike" spc="-1">
                <a:latin typeface="Arial"/>
              </a:rPr>
              <a:t>помогает нормализовать внутриклеточный кислотно-щелочной баланс, который очень важен для здоровья в целом.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Калий</a:t>
            </a:r>
            <a:r>
              <a:rPr lang="ru-RU" sz="2000" b="0" strike="noStrike" spc="-1">
                <a:latin typeface="Arial"/>
              </a:rPr>
              <a:t> – электролит, необходимый для проведения нервных импульсов. От него во многом зависит нормальная работа нервной системы, в том числе – головного мозга.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Калий</a:t>
            </a:r>
            <a:r>
              <a:rPr lang="ru-RU" sz="2000" b="0" strike="noStrike" spc="-1">
                <a:latin typeface="Arial"/>
              </a:rPr>
              <a:t> способствует повышению мышечной выносливости, что особенно важно, если вы интенсивно занимаетесь спортом или ведете активный образ жизни.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Калий</a:t>
            </a:r>
            <a:r>
              <a:rPr lang="ru-RU" sz="2000" b="0" strike="noStrike" spc="-1">
                <a:latin typeface="Arial"/>
              </a:rPr>
              <a:t> полезен для здоровья сердца и способствует поддержанию нормального сердечного ритма.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Калий</a:t>
            </a:r>
            <a:r>
              <a:rPr lang="ru-RU" sz="2000" b="0" strike="noStrike" spc="-1">
                <a:latin typeface="Arial"/>
              </a:rPr>
              <a:t> поддерживает водно-солевой баланс в организме, нарушение которого грозит серьёзными проблемами со здоровьем.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Калий</a:t>
            </a:r>
            <a:r>
              <a:rPr lang="ru-RU" sz="2000" b="0" strike="noStrike" spc="-1">
                <a:latin typeface="Arial"/>
              </a:rPr>
              <a:t> активизирует энергетический обмен, поддерживая высокую работоспособность организма.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Калий </a:t>
            </a:r>
            <a:r>
              <a:rPr lang="ru-RU" sz="2000" b="0" strike="noStrike" spc="-1">
                <a:latin typeface="Arial"/>
              </a:rPr>
              <a:t>поддерживает нормальный уровень кровяного давления.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>
                <a:latin typeface="Arial"/>
              </a:rPr>
              <a:t>Калий</a:t>
            </a:r>
            <a:r>
              <a:rPr lang="ru-RU" sz="2000" b="0" strike="noStrike" spc="-1">
                <a:latin typeface="Arial"/>
              </a:rPr>
              <a:t> помогает почкам нормально выполнять свою функцию.</a:t>
            </a:r>
          </a:p>
        </p:txBody>
      </p:sp>
    </p:spTree>
    <p:extLst>
      <p:ext uri="{BB962C8B-B14F-4D97-AF65-F5344CB8AC3E}">
        <p14:creationId xmlns:p14="http://schemas.microsoft.com/office/powerpoint/2010/main" val="565071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62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63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 fontScale="70000"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3" hidden="1"/>
          <p:cNvSpPr/>
          <p:nvPr/>
        </p:nvSpPr>
        <p:spPr>
          <a:xfrm>
            <a:off x="502920" y="4723920"/>
            <a:ext cx="2041920" cy="2732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www.coral-club.com</a:t>
            </a:r>
            <a:endParaRPr lang="ru-RU" sz="1200" b="0" strike="noStrike" spc="-1">
              <a:latin typeface="Arial"/>
            </a:endParaRPr>
          </a:p>
        </p:txBody>
      </p:sp>
      <p:grpSp>
        <p:nvGrpSpPr>
          <p:cNvPr id="29" name="Group 26"/>
          <p:cNvGrpSpPr/>
          <p:nvPr/>
        </p:nvGrpSpPr>
        <p:grpSpPr>
          <a:xfrm>
            <a:off x="4257720" y="4720320"/>
            <a:ext cx="628200" cy="280440"/>
            <a:chOff x="4257720" y="4720320"/>
            <a:chExt cx="628200" cy="280440"/>
          </a:xfrm>
        </p:grpSpPr>
        <p:sp>
          <p:nvSpPr>
            <p:cNvPr id="2" name="Oval 4"/>
            <p:cNvSpPr/>
            <p:nvPr/>
          </p:nvSpPr>
          <p:spPr>
            <a:xfrm>
              <a:off x="4257720" y="4720320"/>
              <a:ext cx="276480" cy="276480"/>
            </a:xfrm>
            <a:prstGeom prst="ellipse">
              <a:avLst/>
            </a:prstGeom>
            <a:noFill/>
            <a:ln w="9525">
              <a:solidFill>
                <a:srgbClr val="D9D9D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Oval 29"/>
            <p:cNvSpPr/>
            <p:nvPr/>
          </p:nvSpPr>
          <p:spPr>
            <a:xfrm>
              <a:off x="4609440" y="4724280"/>
              <a:ext cx="276480" cy="276480"/>
            </a:xfrm>
            <a:prstGeom prst="ellipse">
              <a:avLst/>
            </a:prstGeom>
            <a:noFill/>
            <a:ln w="9525">
              <a:solidFill>
                <a:srgbClr val="D9D9D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4" name="Group 7"/>
            <p:cNvGrpSpPr/>
            <p:nvPr/>
          </p:nvGrpSpPr>
          <p:grpSpPr>
            <a:xfrm>
              <a:off x="4366800" y="4825080"/>
              <a:ext cx="45720" cy="73440"/>
              <a:chOff x="4366800" y="4825080"/>
              <a:chExt cx="45720" cy="73440"/>
            </a:xfrm>
          </p:grpSpPr>
          <p:sp>
            <p:nvSpPr>
              <p:cNvPr id="5" name="Straight Connector 30"/>
              <p:cNvSpPr/>
              <p:nvPr/>
            </p:nvSpPr>
            <p:spPr>
              <a:xfrm flipV="1">
                <a:off x="4366800" y="4825080"/>
                <a:ext cx="45720" cy="3888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6" name="Straight Connector 32"/>
              <p:cNvSpPr/>
              <p:nvPr/>
            </p:nvSpPr>
            <p:spPr>
              <a:xfrm>
                <a:off x="4366800" y="4860360"/>
                <a:ext cx="45720" cy="3816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7" name="Group 33"/>
            <p:cNvGrpSpPr/>
            <p:nvPr/>
          </p:nvGrpSpPr>
          <p:grpSpPr>
            <a:xfrm>
              <a:off x="4728600" y="4822920"/>
              <a:ext cx="45720" cy="73440"/>
              <a:chOff x="4728600" y="4822920"/>
              <a:chExt cx="45720" cy="73440"/>
            </a:xfrm>
          </p:grpSpPr>
          <p:sp>
            <p:nvSpPr>
              <p:cNvPr id="8" name="Straight Connector 34"/>
              <p:cNvSpPr/>
              <p:nvPr/>
            </p:nvSpPr>
            <p:spPr>
              <a:xfrm flipH="1">
                <a:off x="4728600" y="4857480"/>
                <a:ext cx="45720" cy="3888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" name="Straight Connector 35"/>
              <p:cNvSpPr/>
              <p:nvPr/>
            </p:nvSpPr>
            <p:spPr>
              <a:xfrm flipH="1" flipV="1">
                <a:off x="4728600" y="4822920"/>
                <a:ext cx="45720" cy="3816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10" name="Straight Connector 36"/>
          <p:cNvSpPr/>
          <p:nvPr/>
        </p:nvSpPr>
        <p:spPr>
          <a:xfrm flipH="1">
            <a:off x="399600" y="561960"/>
            <a:ext cx="8318160" cy="0"/>
          </a:xfrm>
          <a:prstGeom prst="line">
            <a:avLst/>
          </a:prstGeom>
          <a:ln w="0">
            <a:solidFill>
              <a:srgbClr val="E0E0E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" name="Изображение 39" descr="Изображение 39"/>
          <p:cNvPicPr/>
          <p:nvPr/>
        </p:nvPicPr>
        <p:blipFill>
          <a:blip r:embed="rId14"/>
          <a:stretch/>
        </p:blipFill>
        <p:spPr>
          <a:xfrm>
            <a:off x="8149320" y="130680"/>
            <a:ext cx="460800" cy="304560"/>
          </a:xfrm>
          <a:prstGeom prst="rect">
            <a:avLst/>
          </a:prstGeom>
          <a:ln w="12700">
            <a:noFill/>
          </a:ln>
        </p:spPr>
      </p:pic>
      <p:sp>
        <p:nvSpPr>
          <p:cNvPr id="12" name="Date Placeholder 3"/>
          <p:cNvSpPr/>
          <p:nvPr/>
        </p:nvSpPr>
        <p:spPr>
          <a:xfrm>
            <a:off x="502920" y="4723920"/>
            <a:ext cx="2041920" cy="2732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www.coral-club.com</a:t>
            </a:r>
            <a:endParaRPr lang="ru-RU" sz="1200" b="0" strike="noStrike" spc="-1">
              <a:latin typeface="Arial"/>
            </a:endParaRPr>
          </a:p>
        </p:txBody>
      </p:sp>
      <p:grpSp>
        <p:nvGrpSpPr>
          <p:cNvPr id="13" name="Group 26"/>
          <p:cNvGrpSpPr/>
          <p:nvPr/>
        </p:nvGrpSpPr>
        <p:grpSpPr>
          <a:xfrm>
            <a:off x="4257720" y="4720320"/>
            <a:ext cx="628200" cy="280440"/>
            <a:chOff x="4257720" y="4720320"/>
            <a:chExt cx="628200" cy="280440"/>
          </a:xfrm>
        </p:grpSpPr>
        <p:sp>
          <p:nvSpPr>
            <p:cNvPr id="14" name="Oval 4"/>
            <p:cNvSpPr/>
            <p:nvPr/>
          </p:nvSpPr>
          <p:spPr>
            <a:xfrm>
              <a:off x="4257720" y="4720320"/>
              <a:ext cx="276480" cy="276480"/>
            </a:xfrm>
            <a:prstGeom prst="ellipse">
              <a:avLst/>
            </a:prstGeom>
            <a:noFill/>
            <a:ln w="9525">
              <a:solidFill>
                <a:srgbClr val="D9D9D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" name="Oval 29"/>
            <p:cNvSpPr/>
            <p:nvPr/>
          </p:nvSpPr>
          <p:spPr>
            <a:xfrm>
              <a:off x="4609440" y="4724280"/>
              <a:ext cx="276480" cy="276480"/>
            </a:xfrm>
            <a:prstGeom prst="ellipse">
              <a:avLst/>
            </a:prstGeom>
            <a:noFill/>
            <a:ln w="9525">
              <a:solidFill>
                <a:srgbClr val="D9D9D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6" name="Group 7"/>
            <p:cNvGrpSpPr/>
            <p:nvPr/>
          </p:nvGrpSpPr>
          <p:grpSpPr>
            <a:xfrm>
              <a:off x="4366800" y="4825080"/>
              <a:ext cx="45720" cy="73440"/>
              <a:chOff x="4366800" y="4825080"/>
              <a:chExt cx="45720" cy="73440"/>
            </a:xfrm>
          </p:grpSpPr>
          <p:sp>
            <p:nvSpPr>
              <p:cNvPr id="17" name="Straight Connector 30"/>
              <p:cNvSpPr/>
              <p:nvPr/>
            </p:nvSpPr>
            <p:spPr>
              <a:xfrm flipV="1">
                <a:off x="4366800" y="4825080"/>
                <a:ext cx="45720" cy="3888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8" name="Straight Connector 32"/>
              <p:cNvSpPr/>
              <p:nvPr/>
            </p:nvSpPr>
            <p:spPr>
              <a:xfrm>
                <a:off x="4366800" y="4860360"/>
                <a:ext cx="45720" cy="3816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9" name="Group 33"/>
            <p:cNvGrpSpPr/>
            <p:nvPr/>
          </p:nvGrpSpPr>
          <p:grpSpPr>
            <a:xfrm>
              <a:off x="4728600" y="4822920"/>
              <a:ext cx="45720" cy="73440"/>
              <a:chOff x="4728600" y="4822920"/>
              <a:chExt cx="45720" cy="73440"/>
            </a:xfrm>
          </p:grpSpPr>
          <p:sp>
            <p:nvSpPr>
              <p:cNvPr id="20" name="Straight Connector 34"/>
              <p:cNvSpPr/>
              <p:nvPr/>
            </p:nvSpPr>
            <p:spPr>
              <a:xfrm flipH="1">
                <a:off x="4728600" y="4857480"/>
                <a:ext cx="45720" cy="3888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" name="Straight Connector 35"/>
              <p:cNvSpPr/>
              <p:nvPr/>
            </p:nvSpPr>
            <p:spPr>
              <a:xfrm flipH="1" flipV="1">
                <a:off x="4728600" y="4822920"/>
                <a:ext cx="45720" cy="3816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22" name="Straight Connector 36"/>
          <p:cNvSpPr/>
          <p:nvPr/>
        </p:nvSpPr>
        <p:spPr>
          <a:xfrm flipH="1">
            <a:off x="399600" y="561960"/>
            <a:ext cx="8318160" cy="0"/>
          </a:xfrm>
          <a:prstGeom prst="line">
            <a:avLst/>
          </a:prstGeom>
          <a:ln w="0">
            <a:solidFill>
              <a:srgbClr val="E0E0E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3" name="Изображение 39" descr="Изображение 39"/>
          <p:cNvPicPr/>
          <p:nvPr/>
        </p:nvPicPr>
        <p:blipFill>
          <a:blip r:embed="rId14"/>
          <a:stretch/>
        </p:blipFill>
        <p:spPr>
          <a:xfrm>
            <a:off x="8149320" y="130680"/>
            <a:ext cx="460800" cy="304560"/>
          </a:xfrm>
          <a:prstGeom prst="rect">
            <a:avLst/>
          </a:prstGeom>
          <a:ln w="12700">
            <a:noFill/>
          </a:ln>
        </p:spPr>
      </p:pic>
      <p:sp>
        <p:nvSpPr>
          <p:cNvPr id="24" name="Rectangle 8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" name="PlaceHolder 1"/>
          <p:cNvSpPr>
            <a:spLocks noGrp="1"/>
          </p:cNvSpPr>
          <p:nvPr>
            <p:ph type="sldNum"/>
          </p:nvPr>
        </p:nvSpPr>
        <p:spPr>
          <a:xfrm>
            <a:off x="6294600" y="4643280"/>
            <a:ext cx="258120" cy="248040"/>
          </a:xfrm>
          <a:prstGeom prst="rect">
            <a:avLst/>
          </a:prstGeom>
        </p:spPr>
        <p:txBody>
          <a:bodyPr lIns="45720" rIns="4572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Raleway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Raleway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Raleway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Raleway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Raleway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Raleway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Raleway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Date Placeholder 3"/>
          <p:cNvSpPr/>
          <p:nvPr/>
        </p:nvSpPr>
        <p:spPr>
          <a:xfrm>
            <a:off x="502920" y="4723920"/>
            <a:ext cx="2041920" cy="2732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www.coral-club.com</a:t>
            </a:r>
            <a:endParaRPr lang="ru-RU" sz="1200" b="0" strike="noStrike" spc="-1">
              <a:latin typeface="Arial"/>
            </a:endParaRPr>
          </a:p>
        </p:txBody>
      </p:sp>
      <p:grpSp>
        <p:nvGrpSpPr>
          <p:cNvPr id="65" name="Group 26"/>
          <p:cNvGrpSpPr/>
          <p:nvPr/>
        </p:nvGrpSpPr>
        <p:grpSpPr>
          <a:xfrm>
            <a:off x="4257720" y="4720320"/>
            <a:ext cx="628200" cy="280440"/>
            <a:chOff x="4257720" y="4720320"/>
            <a:chExt cx="628200" cy="280440"/>
          </a:xfrm>
        </p:grpSpPr>
        <p:sp>
          <p:nvSpPr>
            <p:cNvPr id="66" name="Oval 4"/>
            <p:cNvSpPr/>
            <p:nvPr/>
          </p:nvSpPr>
          <p:spPr>
            <a:xfrm>
              <a:off x="4257720" y="4720320"/>
              <a:ext cx="276480" cy="276480"/>
            </a:xfrm>
            <a:prstGeom prst="ellipse">
              <a:avLst/>
            </a:prstGeom>
            <a:noFill/>
            <a:ln w="9525">
              <a:solidFill>
                <a:srgbClr val="D9D9D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7" name="Oval 29"/>
            <p:cNvSpPr/>
            <p:nvPr/>
          </p:nvSpPr>
          <p:spPr>
            <a:xfrm>
              <a:off x="4609440" y="4724280"/>
              <a:ext cx="276480" cy="276480"/>
            </a:xfrm>
            <a:prstGeom prst="ellipse">
              <a:avLst/>
            </a:prstGeom>
            <a:noFill/>
            <a:ln w="9525">
              <a:solidFill>
                <a:srgbClr val="D9D9D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68" name="Group 7"/>
            <p:cNvGrpSpPr/>
            <p:nvPr/>
          </p:nvGrpSpPr>
          <p:grpSpPr>
            <a:xfrm>
              <a:off x="4366800" y="4825080"/>
              <a:ext cx="45720" cy="73440"/>
              <a:chOff x="4366800" y="4825080"/>
              <a:chExt cx="45720" cy="73440"/>
            </a:xfrm>
          </p:grpSpPr>
          <p:sp>
            <p:nvSpPr>
              <p:cNvPr id="69" name="Straight Connector 30"/>
              <p:cNvSpPr/>
              <p:nvPr/>
            </p:nvSpPr>
            <p:spPr>
              <a:xfrm flipV="1">
                <a:off x="4366800" y="4825080"/>
                <a:ext cx="45720" cy="3888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70" name="Straight Connector 32"/>
              <p:cNvSpPr/>
              <p:nvPr/>
            </p:nvSpPr>
            <p:spPr>
              <a:xfrm>
                <a:off x="4366800" y="4860360"/>
                <a:ext cx="45720" cy="3816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71" name="Group 33"/>
            <p:cNvGrpSpPr/>
            <p:nvPr/>
          </p:nvGrpSpPr>
          <p:grpSpPr>
            <a:xfrm>
              <a:off x="4728600" y="4822920"/>
              <a:ext cx="45720" cy="73440"/>
              <a:chOff x="4728600" y="4822920"/>
              <a:chExt cx="45720" cy="73440"/>
            </a:xfrm>
          </p:grpSpPr>
          <p:sp>
            <p:nvSpPr>
              <p:cNvPr id="72" name="Straight Connector 34"/>
              <p:cNvSpPr/>
              <p:nvPr/>
            </p:nvSpPr>
            <p:spPr>
              <a:xfrm flipH="1">
                <a:off x="4728600" y="4857480"/>
                <a:ext cx="45720" cy="3888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73" name="Straight Connector 35"/>
              <p:cNvSpPr/>
              <p:nvPr/>
            </p:nvSpPr>
            <p:spPr>
              <a:xfrm flipH="1" flipV="1">
                <a:off x="4728600" y="4822920"/>
                <a:ext cx="45720" cy="38160"/>
              </a:xfrm>
              <a:prstGeom prst="line">
                <a:avLst/>
              </a:prstGeom>
              <a:ln w="9525">
                <a:solidFill>
                  <a:srgbClr val="80808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74" name="Straight Connector 36"/>
          <p:cNvSpPr/>
          <p:nvPr/>
        </p:nvSpPr>
        <p:spPr>
          <a:xfrm flipH="1">
            <a:off x="399600" y="561960"/>
            <a:ext cx="8318160" cy="0"/>
          </a:xfrm>
          <a:prstGeom prst="line">
            <a:avLst/>
          </a:prstGeom>
          <a:ln w="0">
            <a:solidFill>
              <a:srgbClr val="E0E0E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Изображение 39" descr="Изображение 39"/>
          <p:cNvPicPr/>
          <p:nvPr/>
        </p:nvPicPr>
        <p:blipFill>
          <a:blip r:embed="rId14"/>
          <a:stretch/>
        </p:blipFill>
        <p:spPr>
          <a:xfrm>
            <a:off x="8149320" y="130680"/>
            <a:ext cx="460800" cy="304560"/>
          </a:xfrm>
          <a:prstGeom prst="rect">
            <a:avLst/>
          </a:prstGeom>
          <a:ln w="12700">
            <a:noFill/>
          </a:ln>
        </p:spPr>
      </p:pic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47840" y="130680"/>
            <a:ext cx="6095520" cy="355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b="1" strike="noStrike" spc="-1">
                <a:solidFill>
                  <a:srgbClr val="000000"/>
                </a:solidFill>
                <a:latin typeface="Raleway"/>
                <a:ea typeface="Raleway"/>
              </a:rPr>
              <a:t>CLICK TO EDIT MASTER TITLE STYLE</a:t>
            </a:r>
            <a:endParaRPr lang="ru-RU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ldNum"/>
          </p:nvPr>
        </p:nvSpPr>
        <p:spPr>
          <a:xfrm>
            <a:off x="8428320" y="4736520"/>
            <a:ext cx="258120" cy="248040"/>
          </a:xfrm>
          <a:prstGeom prst="rect">
            <a:avLst/>
          </a:prstGeom>
        </p:spPr>
        <p:txBody>
          <a:bodyPr lIns="45720" rIns="4572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Raleway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Raleway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Raleway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Raleway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Raleway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Raleway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Raleway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0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Группа"/>
          <p:cNvGrpSpPr/>
          <p:nvPr/>
        </p:nvGrpSpPr>
        <p:grpSpPr>
          <a:xfrm>
            <a:off x="-30600" y="-73080"/>
            <a:ext cx="9174240" cy="5289120"/>
            <a:chOff x="-30600" y="-73080"/>
            <a:chExt cx="9174240" cy="5289120"/>
          </a:xfrm>
        </p:grpSpPr>
        <p:pic>
          <p:nvPicPr>
            <p:cNvPr id="122" name="pentokan_1920x1080.png" descr="pentokan_1920x1080.png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9143640" cy="514332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123" name="Прямоугольник"/>
            <p:cNvSpPr/>
            <p:nvPr/>
          </p:nvSpPr>
          <p:spPr>
            <a:xfrm>
              <a:off x="-30600" y="-73080"/>
              <a:ext cx="4860360" cy="5289120"/>
            </a:xfrm>
            <a:prstGeom prst="rect">
              <a:avLst/>
            </a:prstGeom>
            <a:gradFill rotWithShape="0">
              <a:gsLst>
                <a:gs pos="0">
                  <a:srgbClr val="FF7322">
                    <a:alpha val="61176"/>
                  </a:srgbClr>
                </a:gs>
                <a:gs pos="100000">
                  <a:srgbClr val="EF883D">
                    <a:alpha val="0"/>
                  </a:srgbClr>
                </a:gs>
              </a:gsLst>
              <a:lin ang="0"/>
            </a:gra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24" name="TextBox 4"/>
          <p:cNvSpPr/>
          <p:nvPr/>
        </p:nvSpPr>
        <p:spPr>
          <a:xfrm>
            <a:off x="537840" y="966600"/>
            <a:ext cx="8372880" cy="15166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20000"/>
              </a:lnSpc>
              <a:tabLst>
                <a:tab pos="0" algn="l"/>
              </a:tabLst>
            </a:pPr>
            <a:r>
              <a:rPr lang="ru-RU" sz="5200" b="1" strike="noStrike" spc="-1">
                <a:solidFill>
                  <a:srgbClr val="FFFFFF"/>
                </a:solidFill>
                <a:latin typeface="Arial"/>
                <a:ea typeface="Arial"/>
              </a:rPr>
              <a:t>Pentokan</a:t>
            </a:r>
            <a:endParaRPr lang="ru-RU" sz="5200" b="0" strike="noStrike" spc="-1">
              <a:latin typeface="Arial"/>
            </a:endParaRPr>
          </a:p>
          <a:p>
            <a:pPr>
              <a:lnSpc>
                <a:spcPct val="120000"/>
              </a:lnSpc>
              <a:tabLst>
                <a:tab pos="0" algn="l"/>
              </a:tabLst>
            </a:pPr>
            <a:r>
              <a:rPr lang="ru-RU" sz="2600" b="0" strike="noStrike" spc="-1">
                <a:solidFill>
                  <a:srgbClr val="FFFFFF"/>
                </a:solidFill>
                <a:latin typeface="Arial"/>
                <a:ea typeface="Arial"/>
              </a:rPr>
              <a:t>Ключ к здоровью клеток</a:t>
            </a:r>
            <a:endParaRPr lang="ru-RU" sz="2600" b="0" strike="noStrike" spc="-1">
              <a:latin typeface="Arial"/>
            </a:endParaRPr>
          </a:p>
        </p:txBody>
      </p:sp>
      <p:pic>
        <p:nvPicPr>
          <p:cNvPr id="125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598680" y="4482360"/>
            <a:ext cx="1271520" cy="22248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Прямоугольник"/>
          <p:cNvSpPr/>
          <p:nvPr/>
        </p:nvSpPr>
        <p:spPr>
          <a:xfrm>
            <a:off x="-45720" y="0"/>
            <a:ext cx="9235080" cy="5289120"/>
          </a:xfrm>
          <a:prstGeom prst="rect">
            <a:avLst/>
          </a:prstGeom>
          <a:solidFill>
            <a:srgbClr val="FF8A3E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TextBox 5"/>
          <p:cNvSpPr/>
          <p:nvPr/>
        </p:nvSpPr>
        <p:spPr>
          <a:xfrm>
            <a:off x="2632680" y="73440"/>
            <a:ext cx="6381360" cy="13716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t/>
            </a:r>
            <a:br/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05" name="TextBox 1"/>
          <p:cNvSpPr/>
          <p:nvPr/>
        </p:nvSpPr>
        <p:spPr>
          <a:xfrm>
            <a:off x="371880" y="306720"/>
            <a:ext cx="6290640" cy="547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Функции калия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206" name="TextBox 2"/>
          <p:cNvSpPr/>
          <p:nvPr/>
        </p:nvSpPr>
        <p:spPr>
          <a:xfrm>
            <a:off x="366120" y="1091880"/>
            <a:ext cx="5590440" cy="37414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Поддержка кислотно-щелочного равновесия</a:t>
            </a:r>
            <a:endParaRPr lang="ru-RU" sz="16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Обеспечение межклеточных контактов</a:t>
            </a:r>
            <a:endParaRPr lang="ru-RU" sz="16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Обеспечение биоэлектрической активности клеток</a:t>
            </a:r>
            <a:endParaRPr lang="ru-RU" sz="16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Поддержание нервно-мышечной возбудимости</a:t>
            </a:r>
            <a:endParaRPr lang="ru-RU" sz="16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Участие в регуляции сердечных сокращений</a:t>
            </a:r>
            <a:endParaRPr lang="ru-RU" sz="16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Поддержание водно-солевого баланса</a:t>
            </a:r>
            <a:endParaRPr lang="ru-RU" sz="16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Катализатор при обмене углеводов и белков</a:t>
            </a:r>
            <a:endParaRPr lang="ru-RU" sz="16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Поддержание нормального уровня кровяного давления</a:t>
            </a:r>
            <a:endParaRPr lang="ru-RU" sz="16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Участие в обеспечении выделительной функции почек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07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435960" y="4794480"/>
            <a:ext cx="756360" cy="132120"/>
          </a:xfrm>
          <a:prstGeom prst="rect">
            <a:avLst/>
          </a:prstGeom>
          <a:ln w="12700">
            <a:noFill/>
          </a:ln>
        </p:spPr>
      </p:pic>
      <p:pic>
        <p:nvPicPr>
          <p:cNvPr id="208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6155280" y="464040"/>
            <a:ext cx="2547720" cy="25477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758"/>
          <p:cNvSpPr/>
          <p:nvPr/>
        </p:nvSpPr>
        <p:spPr>
          <a:xfrm>
            <a:off x="-4680" y="2520"/>
            <a:ext cx="9153000" cy="5143320"/>
          </a:xfrm>
          <a:prstGeom prst="rect">
            <a:avLst/>
          </a:prstGeom>
          <a:solidFill>
            <a:srgbClr val="A6AAA9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0" name="Shape 759"/>
          <p:cNvSpPr txBox="1"/>
          <p:nvPr/>
        </p:nvSpPr>
        <p:spPr>
          <a:xfrm>
            <a:off x="8850600" y="4622760"/>
            <a:ext cx="293040" cy="2804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pic>
        <p:nvPicPr>
          <p:cNvPr id="211" name="Изображение 17" descr="Изображение 17"/>
          <p:cNvPicPr/>
          <p:nvPr/>
        </p:nvPicPr>
        <p:blipFill>
          <a:blip r:embed="rId3"/>
          <a:stretch/>
        </p:blipFill>
        <p:spPr>
          <a:xfrm>
            <a:off x="8072280" y="145080"/>
            <a:ext cx="514800" cy="340200"/>
          </a:xfrm>
          <a:prstGeom prst="rect">
            <a:avLst/>
          </a:prstGeom>
          <a:ln w="12700">
            <a:noFill/>
          </a:ln>
        </p:spPr>
      </p:pic>
      <p:sp>
        <p:nvSpPr>
          <p:cNvPr id="212" name="Прямоугольник 1"/>
          <p:cNvSpPr/>
          <p:nvPr/>
        </p:nvSpPr>
        <p:spPr>
          <a:xfrm>
            <a:off x="4082760" y="-78480"/>
            <a:ext cx="5065560" cy="52239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3" name="TextBox 4"/>
          <p:cNvSpPr/>
          <p:nvPr/>
        </p:nvSpPr>
        <p:spPr>
          <a:xfrm>
            <a:off x="4573440" y="289440"/>
            <a:ext cx="3907800" cy="553998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spcAft>
                <a:spcPts val="600"/>
              </a:spcAft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FF8B3D"/>
                </a:solidFill>
                <a:latin typeface="Arial"/>
                <a:ea typeface="Arial"/>
              </a:rPr>
              <a:t>Дефицит</a:t>
            </a:r>
            <a:r>
              <a:rPr lang="ru-RU" sz="3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ru-RU" sz="3000" b="1" strike="noStrike" spc="-1" dirty="0" smtClean="0">
                <a:solidFill>
                  <a:srgbClr val="016FBB"/>
                </a:solidFill>
                <a:latin typeface="Arial"/>
                <a:ea typeface="Arial"/>
              </a:rPr>
              <a:t>калия</a:t>
            </a:r>
            <a:endParaRPr lang="ru-RU" sz="3000" b="0" strike="noStrike" spc="-1" dirty="0">
              <a:latin typeface="Arial"/>
            </a:endParaRPr>
          </a:p>
        </p:txBody>
      </p:sp>
      <p:pic>
        <p:nvPicPr>
          <p:cNvPr id="214" name="Рисунок 2" descr="Рисунок 2"/>
          <p:cNvPicPr/>
          <p:nvPr/>
        </p:nvPicPr>
        <p:blipFill>
          <a:blip r:embed="rId4"/>
          <a:stretch/>
        </p:blipFill>
        <p:spPr>
          <a:xfrm>
            <a:off x="-65160" y="5040"/>
            <a:ext cx="4147920" cy="522180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215" name="pasted-image.pdf" descr="pasted-image.pdf"/>
          <p:cNvPicPr/>
          <p:nvPr/>
        </p:nvPicPr>
        <p:blipFill>
          <a:blip r:embed="rId5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  <p:sp>
        <p:nvSpPr>
          <p:cNvPr id="9" name="TextBox 4"/>
          <p:cNvSpPr/>
          <p:nvPr/>
        </p:nvSpPr>
        <p:spPr>
          <a:xfrm>
            <a:off x="4573440" y="987798"/>
            <a:ext cx="3907800" cy="3093154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marL="285840" indent="-285480">
              <a:spcAft>
                <a:spcPts val="600"/>
              </a:spcAft>
              <a:buClr>
                <a:srgbClr val="363F47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363F47"/>
                </a:solidFill>
                <a:latin typeface="Arial"/>
                <a:ea typeface="Arial"/>
              </a:rPr>
              <a:t>Утомляемость</a:t>
            </a:r>
            <a:r>
              <a:rPr lang="ru-RU" sz="1600" b="1" strike="noStrike" spc="-1" dirty="0">
                <a:solidFill>
                  <a:srgbClr val="363F47"/>
                </a:solidFill>
                <a:latin typeface="Arial"/>
                <a:ea typeface="Arial"/>
              </a:rPr>
              <a:t>, </a:t>
            </a:r>
            <a:r>
              <a:rPr lang="ru-RU" sz="1600" b="1" strike="noStrike" spc="-1" dirty="0" smtClean="0">
                <a:solidFill>
                  <a:srgbClr val="363F47"/>
                </a:solidFill>
                <a:latin typeface="Arial"/>
                <a:ea typeface="Arial"/>
              </a:rPr>
              <a:t>усталость, сонливость</a:t>
            </a:r>
            <a:endParaRPr lang="ru-RU" sz="1600" b="0" strike="noStrike" spc="-1" dirty="0">
              <a:latin typeface="Arial"/>
            </a:endParaRPr>
          </a:p>
          <a:p>
            <a:pPr marL="285840" indent="-285480">
              <a:spcAft>
                <a:spcPts val="600"/>
              </a:spcAft>
              <a:buClr>
                <a:srgbClr val="363F47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363F47"/>
                </a:solidFill>
                <a:latin typeface="Arial"/>
                <a:ea typeface="Arial"/>
              </a:rPr>
              <a:t>Апатия, психическое истощение</a:t>
            </a:r>
            <a:endParaRPr lang="ru-RU" sz="1600" b="0" strike="noStrike" spc="-1" dirty="0">
              <a:latin typeface="Arial"/>
            </a:endParaRPr>
          </a:p>
          <a:p>
            <a:pPr marL="285840" indent="-285480">
              <a:spcAft>
                <a:spcPts val="600"/>
              </a:spcAft>
              <a:buClr>
                <a:srgbClr val="363F47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1" strike="noStrike" spc="-1" dirty="0" err="1">
                <a:solidFill>
                  <a:srgbClr val="363F47"/>
                </a:solidFill>
                <a:latin typeface="Arial"/>
                <a:ea typeface="Arial"/>
              </a:rPr>
              <a:t>Гиперактивность</a:t>
            </a:r>
            <a:r>
              <a:rPr lang="ru-RU" sz="1600" b="1" strike="noStrike" spc="-1" dirty="0">
                <a:solidFill>
                  <a:srgbClr val="363F47"/>
                </a:solidFill>
                <a:latin typeface="Arial"/>
                <a:ea typeface="Arial"/>
              </a:rPr>
              <a:t>, раздражительность</a:t>
            </a:r>
            <a:endParaRPr lang="ru-RU" sz="1600" b="0" strike="noStrike" spc="-1" dirty="0">
              <a:latin typeface="Arial"/>
            </a:endParaRPr>
          </a:p>
          <a:p>
            <a:pPr marL="285840" indent="-285480">
              <a:spcAft>
                <a:spcPts val="600"/>
              </a:spcAft>
              <a:buClr>
                <a:srgbClr val="363F47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363F47"/>
                </a:solidFill>
                <a:latin typeface="Arial"/>
                <a:ea typeface="Arial"/>
              </a:rPr>
              <a:t>Боли в мышцах</a:t>
            </a:r>
            <a:endParaRPr lang="ru-RU" sz="1600" b="0" strike="noStrike" spc="-1" dirty="0">
              <a:latin typeface="Arial"/>
            </a:endParaRPr>
          </a:p>
          <a:p>
            <a:pPr marL="285840" indent="-285480">
              <a:spcAft>
                <a:spcPts val="600"/>
              </a:spcAft>
              <a:buClr>
                <a:srgbClr val="363F47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363F47"/>
                </a:solidFill>
                <a:latin typeface="Arial"/>
                <a:ea typeface="Arial"/>
              </a:rPr>
              <a:t>Нарушение сердечного ритма</a:t>
            </a:r>
            <a:endParaRPr lang="ru-RU" sz="1600" b="0" strike="noStrike" spc="-1" dirty="0">
              <a:latin typeface="Arial"/>
            </a:endParaRPr>
          </a:p>
          <a:p>
            <a:pPr marL="285840" indent="-285480">
              <a:spcAft>
                <a:spcPts val="600"/>
              </a:spcAft>
              <a:buClr>
                <a:srgbClr val="363F47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363F47"/>
                </a:solidFill>
                <a:latin typeface="Arial"/>
                <a:ea typeface="Arial"/>
              </a:rPr>
              <a:t>Хронические запоры</a:t>
            </a:r>
            <a:endParaRPr lang="ru-RU" sz="1600" b="0" strike="noStrike" spc="-1" dirty="0">
              <a:latin typeface="Arial"/>
            </a:endParaRPr>
          </a:p>
          <a:p>
            <a:pPr marL="285840" indent="-285480">
              <a:spcAft>
                <a:spcPts val="600"/>
              </a:spcAft>
              <a:buClr>
                <a:srgbClr val="363F47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363F47"/>
                </a:solidFill>
                <a:latin typeface="Arial"/>
                <a:ea typeface="Arial"/>
              </a:rPr>
              <a:t>Отечность тканей</a:t>
            </a:r>
            <a:endParaRPr lang="ru-RU" sz="1600" b="0" strike="noStrike" spc="-1" dirty="0">
              <a:latin typeface="Arial"/>
            </a:endParaRPr>
          </a:p>
          <a:p>
            <a:pPr marL="285840" indent="-285480">
              <a:spcAft>
                <a:spcPts val="600"/>
              </a:spcAft>
              <a:buClr>
                <a:srgbClr val="363F47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363F47"/>
                </a:solidFill>
                <a:latin typeface="Arial"/>
                <a:ea typeface="Arial"/>
              </a:rPr>
              <a:t>Нарушение дыхания (одышка)</a:t>
            </a:r>
            <a:endParaRPr lang="ru-RU" sz="1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Box 4"/>
          <p:cNvSpPr/>
          <p:nvPr/>
        </p:nvSpPr>
        <p:spPr>
          <a:xfrm>
            <a:off x="4580280" y="1361880"/>
            <a:ext cx="3746160" cy="28350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Дневная рекомендуемая норма потребления калия –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000" b="1" strike="noStrike" spc="-1">
                <a:solidFill>
                  <a:srgbClr val="016FBB"/>
                </a:solidFill>
                <a:latin typeface="Arial"/>
                <a:ea typeface="Arial"/>
              </a:rPr>
              <a:t>3 500 мг.</a:t>
            </a:r>
            <a:endParaRPr lang="ru-RU" sz="4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4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Калием богаты </a:t>
            </a:r>
            <a:r>
              <a:rPr lang="ru-RU" sz="2000" b="1" strike="noStrike" spc="-1">
                <a:solidFill>
                  <a:srgbClr val="FF8B3D"/>
                </a:solidFill>
                <a:latin typeface="Arial"/>
                <a:ea typeface="Arial"/>
              </a:rPr>
              <a:t>бананы,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>
                <a:solidFill>
                  <a:srgbClr val="FF8B3D"/>
                </a:solidFill>
                <a:latin typeface="Arial"/>
                <a:ea typeface="Arial"/>
              </a:rPr>
              <a:t>мед, рыба, яйца, орехи, абрикосы, бобовые, чернослив, изюм.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217" name="Рисунок 2" descr="Рисунок 2"/>
          <p:cNvPicPr/>
          <p:nvPr/>
        </p:nvPicPr>
        <p:blipFill>
          <a:blip r:embed="rId3"/>
          <a:srcRect l="16324" r="19130"/>
          <a:stretch/>
        </p:blipFill>
        <p:spPr>
          <a:xfrm>
            <a:off x="-14760" y="0"/>
            <a:ext cx="4101120" cy="5143320"/>
          </a:xfrm>
          <a:prstGeom prst="rect">
            <a:avLst/>
          </a:prstGeom>
          <a:ln w="12700">
            <a:noFill/>
          </a:ln>
        </p:spPr>
      </p:pic>
      <p:pic>
        <p:nvPicPr>
          <p:cNvPr id="218" name="pasted-image.pdf" descr="pasted-image.pdf"/>
          <p:cNvPicPr/>
          <p:nvPr/>
        </p:nvPicPr>
        <p:blipFill>
          <a:blip r:embed="rId4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pexels-cottonbro-3737612.jpg" descr="pexels-cottonbro-3737612.jpg"/>
          <p:cNvPicPr/>
          <p:nvPr/>
        </p:nvPicPr>
        <p:blipFill>
          <a:blip r:embed="rId3"/>
          <a:srcRect t="11542" b="2979"/>
          <a:stretch/>
        </p:blipFill>
        <p:spPr>
          <a:xfrm>
            <a:off x="-11880" y="-50760"/>
            <a:ext cx="4090680" cy="5244840"/>
          </a:xfrm>
          <a:prstGeom prst="rect">
            <a:avLst/>
          </a:prstGeom>
          <a:ln w="12700">
            <a:noFill/>
          </a:ln>
        </p:spPr>
      </p:pic>
      <p:sp>
        <p:nvSpPr>
          <p:cNvPr id="220" name="TextBox 3"/>
          <p:cNvSpPr/>
          <p:nvPr/>
        </p:nvSpPr>
        <p:spPr>
          <a:xfrm>
            <a:off x="4564440" y="1224000"/>
            <a:ext cx="4171320" cy="2832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535353"/>
                </a:solidFill>
                <a:latin typeface="Arial"/>
                <a:ea typeface="Arial"/>
              </a:rPr>
              <a:t>К сожалению, большинство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535353"/>
                </a:solidFill>
                <a:latin typeface="Arial"/>
                <a:ea typeface="Arial"/>
              </a:rPr>
              <a:t>людей сегодня </a:t>
            </a:r>
            <a:r>
              <a:t/>
            </a:r>
            <a:br/>
            <a:r>
              <a:rPr lang="ru-RU" sz="3000" b="1" strike="noStrike" spc="-1">
                <a:solidFill>
                  <a:srgbClr val="FF8B3D"/>
                </a:solidFill>
                <a:latin typeface="Arial"/>
                <a:ea typeface="Arial"/>
              </a:rPr>
              <a:t>не получают достаточно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8B3D"/>
                </a:solidFill>
                <a:latin typeface="Arial"/>
                <a:ea typeface="Arial"/>
              </a:rPr>
              <a:t>калия с пищей.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221" name="pasted-image.pdf" descr="pasted-image.pdf"/>
          <p:cNvPicPr/>
          <p:nvPr/>
        </p:nvPicPr>
        <p:blipFill>
          <a:blip r:embed="rId4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shutterstock_1826108633.jpg" descr="shutterstock_1826108633.jpg"/>
          <p:cNvPicPr/>
          <p:nvPr/>
        </p:nvPicPr>
        <p:blipFill>
          <a:blip r:embed="rId3"/>
          <a:srcRect l="42237" t="13452" r="15314" b="732"/>
          <a:stretch/>
        </p:blipFill>
        <p:spPr>
          <a:xfrm>
            <a:off x="-50400" y="-33120"/>
            <a:ext cx="4136760" cy="5209200"/>
          </a:xfrm>
          <a:prstGeom prst="rect">
            <a:avLst/>
          </a:prstGeom>
          <a:ln w="12700">
            <a:noFill/>
          </a:ln>
        </p:spPr>
      </p:pic>
      <p:sp>
        <p:nvSpPr>
          <p:cNvPr id="223" name="TextBox 4"/>
          <p:cNvSpPr/>
          <p:nvPr/>
        </p:nvSpPr>
        <p:spPr>
          <a:xfrm>
            <a:off x="4587840" y="1227600"/>
            <a:ext cx="3876120" cy="28328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535353"/>
                </a:solidFill>
                <a:latin typeface="Arial"/>
                <a:ea typeface="Arial"/>
              </a:rPr>
              <a:t>А если вы занимаетесь</a:t>
            </a:r>
            <a:r>
              <a:rPr lang="ru-RU" sz="3000" b="1" strike="noStrike" spc="-1">
                <a:solidFill>
                  <a:srgbClr val="C00000"/>
                </a:solidFill>
                <a:latin typeface="Arial"/>
                <a:ea typeface="Arial"/>
              </a:rPr>
              <a:t> </a:t>
            </a:r>
            <a:r>
              <a:rPr lang="ru-RU" sz="3000" b="1" strike="noStrike" spc="-1">
                <a:solidFill>
                  <a:srgbClr val="FF8B3D"/>
                </a:solidFill>
                <a:latin typeface="Arial"/>
                <a:ea typeface="Arial"/>
              </a:rPr>
              <a:t>спортом или тяжелой работой,</a:t>
            </a:r>
            <a:r>
              <a:rPr lang="ru-RU" sz="3000" b="1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t/>
            </a:r>
            <a:br/>
            <a:r>
              <a:rPr lang="ru-RU" sz="3000" b="1" strike="noStrike" spc="-1">
                <a:solidFill>
                  <a:srgbClr val="535353"/>
                </a:solidFill>
                <a:latin typeface="Arial"/>
                <a:ea typeface="Arial"/>
              </a:rPr>
              <a:t>вам нужно еще больше калия.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224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435960" y="4794480"/>
            <a:ext cx="756360" cy="1321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entokan_1920x1080.png" descr="pentokan_1920x1080.png"/>
          <p:cNvPicPr/>
          <p:nvPr/>
        </p:nvPicPr>
        <p:blipFill>
          <a:blip r:embed="rId3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12700">
            <a:noFill/>
          </a:ln>
        </p:spPr>
      </p:pic>
      <p:sp>
        <p:nvSpPr>
          <p:cNvPr id="226" name="Прямоугольник"/>
          <p:cNvSpPr/>
          <p:nvPr/>
        </p:nvSpPr>
        <p:spPr>
          <a:xfrm>
            <a:off x="-30600" y="-73080"/>
            <a:ext cx="6456600" cy="5289120"/>
          </a:xfrm>
          <a:prstGeom prst="rect">
            <a:avLst/>
          </a:prstGeom>
          <a:gradFill rotWithShape="0">
            <a:gsLst>
              <a:gs pos="0">
                <a:srgbClr val="FF7322">
                  <a:alpha val="76078"/>
                </a:srgbClr>
              </a:gs>
              <a:gs pos="100000">
                <a:srgbClr val="EF883D">
                  <a:alpha val="0"/>
                </a:srgbClr>
              </a:gs>
            </a:gsLst>
            <a:lin ang="0"/>
          </a:gra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7" name="TextBox 6"/>
          <p:cNvSpPr/>
          <p:nvPr/>
        </p:nvSpPr>
        <p:spPr>
          <a:xfrm>
            <a:off x="363240" y="270720"/>
            <a:ext cx="8115120" cy="8222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800" b="1" strike="noStrike" spc="-1">
                <a:solidFill>
                  <a:srgbClr val="FFFFFF"/>
                </a:solidFill>
                <a:latin typeface="Arial"/>
                <a:ea typeface="Arial"/>
              </a:rPr>
              <a:t>PENTOKAN</a:t>
            </a:r>
            <a:endParaRPr lang="ru-RU" sz="4800" b="0" strike="noStrike" spc="-1">
              <a:latin typeface="Arial"/>
            </a:endParaRPr>
          </a:p>
        </p:txBody>
      </p:sp>
      <p:sp>
        <p:nvSpPr>
          <p:cNvPr id="228" name="TextBox 7"/>
          <p:cNvSpPr/>
          <p:nvPr/>
        </p:nvSpPr>
        <p:spPr>
          <a:xfrm>
            <a:off x="1284840" y="1540080"/>
            <a:ext cx="408312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АКТИВНАЯ ФОРМУЛА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(КАЛИЙ + ВИТАМИН С + РИБОЗА)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29" name="TextBox 8"/>
          <p:cNvSpPr/>
          <p:nvPr/>
        </p:nvSpPr>
        <p:spPr>
          <a:xfrm>
            <a:off x="1381320" y="2755080"/>
            <a:ext cx="3625920" cy="334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БИОДОСТУПНАЯ ФОРМА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30" name="TextBox 12"/>
          <p:cNvSpPr/>
          <p:nvPr/>
        </p:nvSpPr>
        <p:spPr>
          <a:xfrm>
            <a:off x="1381320" y="3766320"/>
            <a:ext cx="428760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ЭФФЕКТИВНОЕ РЕГУЛИРОВАНИЕ ВНУТРИКЛЕТОЧНОГО МЕТАБОЛИЗМА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31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435960" y="4794480"/>
            <a:ext cx="756360" cy="132120"/>
          </a:xfrm>
          <a:prstGeom prst="rect">
            <a:avLst/>
          </a:prstGeom>
          <a:ln w="12700">
            <a:noFill/>
          </a:ln>
        </p:spPr>
      </p:pic>
      <p:pic>
        <p:nvPicPr>
          <p:cNvPr id="232" name="Изображение" descr="Изображение"/>
          <p:cNvPicPr/>
          <p:nvPr/>
        </p:nvPicPr>
        <p:blipFill>
          <a:blip r:embed="rId5"/>
          <a:stretch/>
        </p:blipFill>
        <p:spPr>
          <a:xfrm>
            <a:off x="447480" y="1496880"/>
            <a:ext cx="628200" cy="628200"/>
          </a:xfrm>
          <a:prstGeom prst="rect">
            <a:avLst/>
          </a:prstGeom>
          <a:ln w="12700">
            <a:noFill/>
          </a:ln>
        </p:spPr>
      </p:pic>
      <p:pic>
        <p:nvPicPr>
          <p:cNvPr id="233" name="Изображение" descr="Изображение"/>
          <p:cNvPicPr/>
          <p:nvPr/>
        </p:nvPicPr>
        <p:blipFill>
          <a:blip r:embed="rId6"/>
          <a:stretch/>
        </p:blipFill>
        <p:spPr>
          <a:xfrm>
            <a:off x="447480" y="2610000"/>
            <a:ext cx="628200" cy="628200"/>
          </a:xfrm>
          <a:prstGeom prst="rect">
            <a:avLst/>
          </a:prstGeom>
          <a:ln w="12700">
            <a:noFill/>
          </a:ln>
        </p:spPr>
      </p:pic>
      <p:pic>
        <p:nvPicPr>
          <p:cNvPr id="234" name="Изображение" descr="Изображение"/>
          <p:cNvPicPr/>
          <p:nvPr/>
        </p:nvPicPr>
        <p:blipFill>
          <a:blip r:embed="rId7"/>
          <a:stretch/>
        </p:blipFill>
        <p:spPr>
          <a:xfrm>
            <a:off x="447480" y="3722760"/>
            <a:ext cx="628200" cy="62820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Прямоугольник"/>
          <p:cNvSpPr/>
          <p:nvPr/>
        </p:nvSpPr>
        <p:spPr>
          <a:xfrm>
            <a:off x="-45720" y="0"/>
            <a:ext cx="9235080" cy="5289120"/>
          </a:xfrm>
          <a:prstGeom prst="rect">
            <a:avLst/>
          </a:prstGeom>
          <a:solidFill>
            <a:srgbClr val="FF8A3E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6" name="Кружок"/>
          <p:cNvSpPr/>
          <p:nvPr/>
        </p:nvSpPr>
        <p:spPr>
          <a:xfrm>
            <a:off x="-214920" y="1336680"/>
            <a:ext cx="3350160" cy="3350160"/>
          </a:xfrm>
          <a:prstGeom prst="ellipse">
            <a:avLst/>
          </a:prstGeom>
          <a:solidFill>
            <a:srgbClr val="FF9A35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Кружок"/>
          <p:cNvSpPr/>
          <p:nvPr/>
        </p:nvSpPr>
        <p:spPr>
          <a:xfrm>
            <a:off x="5399640" y="2198520"/>
            <a:ext cx="2185200" cy="2185200"/>
          </a:xfrm>
          <a:prstGeom prst="ellipse">
            <a:avLst/>
          </a:prstGeom>
          <a:solidFill>
            <a:srgbClr val="FFA842"/>
          </a:solidFill>
          <a:ln w="127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8" name="TextBox 3"/>
          <p:cNvSpPr/>
          <p:nvPr/>
        </p:nvSpPr>
        <p:spPr>
          <a:xfrm>
            <a:off x="5532120" y="3148920"/>
            <a:ext cx="1920240" cy="4568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400" b="1" strike="noStrike" spc="-1">
                <a:solidFill>
                  <a:srgbClr val="FFFFFF"/>
                </a:solidFill>
                <a:latin typeface="Arial"/>
                <a:ea typeface="Arial"/>
              </a:rPr>
              <a:t>РИБОЗА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239" name="TextBox 4"/>
          <p:cNvSpPr/>
          <p:nvPr/>
        </p:nvSpPr>
        <p:spPr>
          <a:xfrm>
            <a:off x="385560" y="316800"/>
            <a:ext cx="8372880" cy="547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Формула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240" name="Кружок"/>
          <p:cNvSpPr/>
          <p:nvPr/>
        </p:nvSpPr>
        <p:spPr>
          <a:xfrm>
            <a:off x="6321600" y="645480"/>
            <a:ext cx="2066040" cy="2066040"/>
          </a:xfrm>
          <a:prstGeom prst="ellipse">
            <a:avLst/>
          </a:prstGeom>
          <a:solidFill>
            <a:srgbClr val="FFA842"/>
          </a:solidFill>
          <a:ln w="127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1" name="Кружок"/>
          <p:cNvSpPr/>
          <p:nvPr/>
        </p:nvSpPr>
        <p:spPr>
          <a:xfrm>
            <a:off x="4401360" y="586080"/>
            <a:ext cx="2185200" cy="2185200"/>
          </a:xfrm>
          <a:prstGeom prst="ellipse">
            <a:avLst/>
          </a:prstGeom>
          <a:solidFill>
            <a:srgbClr val="FFA842"/>
          </a:solidFill>
          <a:ln w="127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TextBox 3"/>
          <p:cNvSpPr/>
          <p:nvPr/>
        </p:nvSpPr>
        <p:spPr>
          <a:xfrm>
            <a:off x="4483080" y="1250640"/>
            <a:ext cx="1920240" cy="9140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5400" b="1" strike="noStrike" spc="-1">
                <a:solidFill>
                  <a:srgbClr val="FFFFFF"/>
                </a:solidFill>
                <a:latin typeface="Arial"/>
                <a:ea typeface="Arial"/>
              </a:rPr>
              <a:t>С</a:t>
            </a:r>
            <a:endParaRPr lang="ru-RU" sz="5400" b="0" strike="noStrike" spc="-1">
              <a:latin typeface="Arial"/>
            </a:endParaRPr>
          </a:p>
        </p:txBody>
      </p:sp>
      <p:sp>
        <p:nvSpPr>
          <p:cNvPr id="243" name="TextBox 3"/>
          <p:cNvSpPr/>
          <p:nvPr/>
        </p:nvSpPr>
        <p:spPr>
          <a:xfrm>
            <a:off x="6501240" y="1250640"/>
            <a:ext cx="1920240" cy="9140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5400" b="1" strike="noStrike" spc="-1">
                <a:solidFill>
                  <a:srgbClr val="FFFFFF"/>
                </a:solidFill>
                <a:latin typeface="Arial"/>
                <a:ea typeface="Arial"/>
              </a:rPr>
              <a:t>К+</a:t>
            </a:r>
            <a:endParaRPr lang="ru-RU" sz="5400" b="0" strike="noStrike" spc="-1">
              <a:latin typeface="Arial"/>
            </a:endParaRPr>
          </a:p>
        </p:txBody>
      </p:sp>
      <p:pic>
        <p:nvPicPr>
          <p:cNvPr id="244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435960" y="4794480"/>
            <a:ext cx="756360" cy="132120"/>
          </a:xfrm>
          <a:prstGeom prst="rect">
            <a:avLst/>
          </a:prstGeom>
          <a:ln w="12700">
            <a:noFill/>
          </a:ln>
        </p:spPr>
      </p:pic>
      <p:sp>
        <p:nvSpPr>
          <p:cNvPr id="245" name="Кружок"/>
          <p:cNvSpPr/>
          <p:nvPr/>
        </p:nvSpPr>
        <p:spPr>
          <a:xfrm>
            <a:off x="5399640" y="2198520"/>
            <a:ext cx="2185200" cy="2185200"/>
          </a:xfrm>
          <a:prstGeom prst="ellipse">
            <a:avLst/>
          </a:prstGeom>
          <a:noFill/>
          <a:ln w="127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6" name="Кружок"/>
          <p:cNvSpPr/>
          <p:nvPr/>
        </p:nvSpPr>
        <p:spPr>
          <a:xfrm>
            <a:off x="6318720" y="642960"/>
            <a:ext cx="2071440" cy="2071440"/>
          </a:xfrm>
          <a:prstGeom prst="ellipse">
            <a:avLst/>
          </a:prstGeom>
          <a:noFill/>
          <a:ln w="127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47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645480" y="2295000"/>
            <a:ext cx="1629000" cy="1629000"/>
          </a:xfrm>
          <a:prstGeom prst="rect">
            <a:avLst/>
          </a:prstGeom>
          <a:ln w="12700">
            <a:noFill/>
          </a:ln>
        </p:spPr>
      </p:pic>
      <p:sp>
        <p:nvSpPr>
          <p:cNvPr id="248" name="Линия"/>
          <p:cNvSpPr/>
          <p:nvPr/>
        </p:nvSpPr>
        <p:spPr>
          <a:xfrm flipV="1">
            <a:off x="1476720" y="1059120"/>
            <a:ext cx="3057480" cy="1239120"/>
          </a:xfrm>
          <a:prstGeom prst="line">
            <a:avLst/>
          </a:prstGeom>
          <a:ln w="50800" cap="rnd">
            <a:solidFill>
              <a:srgbClr val="FFFFFF"/>
            </a:solidFill>
            <a:custDash>
              <a:ds d="1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Линия"/>
          <p:cNvSpPr/>
          <p:nvPr/>
        </p:nvSpPr>
        <p:spPr>
          <a:xfrm>
            <a:off x="2071800" y="3814560"/>
            <a:ext cx="3649680" cy="365040"/>
          </a:xfrm>
          <a:prstGeom prst="line">
            <a:avLst/>
          </a:prstGeom>
          <a:ln w="50800" cap="rnd">
            <a:solidFill>
              <a:srgbClr val="FFFFFF"/>
            </a:solidFill>
            <a:custDash>
              <a:ds d="1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Прямоугольник"/>
          <p:cNvSpPr/>
          <p:nvPr/>
        </p:nvSpPr>
        <p:spPr>
          <a:xfrm>
            <a:off x="-45720" y="1563120"/>
            <a:ext cx="9235080" cy="3725640"/>
          </a:xfrm>
          <a:prstGeom prst="rect">
            <a:avLst/>
          </a:prstGeom>
          <a:solidFill>
            <a:srgbClr val="3881E3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1" name="Прямоугольник"/>
          <p:cNvSpPr/>
          <p:nvPr/>
        </p:nvSpPr>
        <p:spPr>
          <a:xfrm>
            <a:off x="-45720" y="-133920"/>
            <a:ext cx="5999040" cy="1752480"/>
          </a:xfrm>
          <a:prstGeom prst="rect">
            <a:avLst/>
          </a:prstGeom>
          <a:solidFill>
            <a:srgbClr val="4294DA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2" name="TextBox 2"/>
          <p:cNvSpPr/>
          <p:nvPr/>
        </p:nvSpPr>
        <p:spPr>
          <a:xfrm>
            <a:off x="367920" y="314640"/>
            <a:ext cx="4841280" cy="547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КАЛИЙ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253" name="TextBox 3"/>
          <p:cNvSpPr/>
          <p:nvPr/>
        </p:nvSpPr>
        <p:spPr>
          <a:xfrm>
            <a:off x="402480" y="3370680"/>
            <a:ext cx="2242440" cy="10645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Благодаря форме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шипучих таблеток </a:t>
            </a:r>
            <a:r>
              <a:rPr lang="ru-RU" sz="1600" b="1" strike="noStrike" spc="-1">
                <a:solidFill>
                  <a:srgbClr val="FFC52F"/>
                </a:solidFill>
                <a:latin typeface="Arial"/>
                <a:ea typeface="Arial"/>
              </a:rPr>
              <a:t>биодоступность</a:t>
            </a: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калия достигает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54" name="TextBox 4"/>
          <p:cNvSpPr/>
          <p:nvPr/>
        </p:nvSpPr>
        <p:spPr>
          <a:xfrm>
            <a:off x="381960" y="1812600"/>
            <a:ext cx="425484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C52E"/>
                </a:solidFill>
                <a:latin typeface="Arial"/>
                <a:ea typeface="Arial"/>
              </a:rPr>
              <a:t>ПЕНТОКАН</a:t>
            </a:r>
            <a:r>
              <a:rPr lang="ru-RU" sz="1600" b="1" strike="noStrike" spc="-1">
                <a:solidFill>
                  <a:srgbClr val="FFFFFF"/>
                </a:solidFill>
                <a:latin typeface="Arial"/>
                <a:ea typeface="Arial"/>
              </a:rPr>
              <a:t> – ИСТОЧНИК КАЛИЯ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крайне важного для поддержания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  <a:ea typeface="Arial"/>
              </a:rPr>
              <a:t>нормального клеточного метаболизма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55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435960" y="4794480"/>
            <a:ext cx="756360" cy="132120"/>
          </a:xfrm>
          <a:prstGeom prst="rect">
            <a:avLst/>
          </a:prstGeom>
          <a:ln w="12700">
            <a:noFill/>
          </a:ln>
        </p:spPr>
      </p:pic>
      <p:pic>
        <p:nvPicPr>
          <p:cNvPr id="256" name="3c (1) копия.png" descr="3c (1) копия.png"/>
          <p:cNvPicPr/>
          <p:nvPr/>
        </p:nvPicPr>
        <p:blipFill>
          <a:blip r:embed="rId4"/>
          <a:srcRect t="18960" b="6859"/>
          <a:stretch/>
        </p:blipFill>
        <p:spPr>
          <a:xfrm>
            <a:off x="5203080" y="-138600"/>
            <a:ext cx="3963240" cy="5420160"/>
          </a:xfrm>
          <a:prstGeom prst="rect">
            <a:avLst/>
          </a:prstGeom>
          <a:ln w="12700">
            <a:noFill/>
          </a:ln>
        </p:spPr>
      </p:pic>
      <p:sp>
        <p:nvSpPr>
          <p:cNvPr id="257" name="TextBox 3"/>
          <p:cNvSpPr/>
          <p:nvPr/>
        </p:nvSpPr>
        <p:spPr>
          <a:xfrm>
            <a:off x="2563920" y="3152160"/>
            <a:ext cx="4552200" cy="1538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500" b="1" strike="noStrike" spc="-1">
                <a:solidFill>
                  <a:srgbClr val="FFFFFF"/>
                </a:solidFill>
                <a:latin typeface="Arial"/>
                <a:ea typeface="Arial"/>
              </a:rPr>
              <a:t>97,5 %</a:t>
            </a:r>
            <a:endParaRPr lang="ru-RU" sz="95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Прямоугольник"/>
          <p:cNvSpPr/>
          <p:nvPr/>
        </p:nvSpPr>
        <p:spPr>
          <a:xfrm>
            <a:off x="-45720" y="0"/>
            <a:ext cx="9235080" cy="528912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9" name="TextBox 1"/>
          <p:cNvSpPr/>
          <p:nvPr/>
        </p:nvSpPr>
        <p:spPr>
          <a:xfrm>
            <a:off x="4606920" y="657360"/>
            <a:ext cx="4077000" cy="3744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FD8A3E"/>
                </a:solidFill>
                <a:latin typeface="Arial"/>
                <a:ea typeface="Arial"/>
              </a:rPr>
              <a:t>Рибоза –</a:t>
            </a:r>
            <a:r>
              <a:rPr lang="ru-RU" sz="2000" b="1" strike="noStrike" spc="-1" dirty="0">
                <a:solidFill>
                  <a:srgbClr val="FD8A3E"/>
                </a:solidFill>
                <a:latin typeface="Arial"/>
                <a:ea typeface="Arial"/>
              </a:rPr>
              <a:t>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363F47"/>
                </a:solidFill>
                <a:latin typeface="Arial"/>
                <a:ea typeface="Arial"/>
              </a:rPr>
              <a:t>моносахарид из группы пентоз (природный углевод)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363F47"/>
                </a:solidFill>
                <a:latin typeface="Arial"/>
                <a:ea typeface="Arial"/>
              </a:rPr>
              <a:t>Дополнительное употребление рибозы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363F47"/>
                </a:solidFill>
                <a:latin typeface="Arial"/>
                <a:ea typeface="Arial"/>
              </a:rPr>
              <a:t>увеличивает производство АТФ на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000" b="1" strike="noStrike" spc="-1" dirty="0">
                <a:solidFill>
                  <a:srgbClr val="006FBB"/>
                </a:solidFill>
                <a:latin typeface="Arial"/>
                <a:ea typeface="Arial"/>
              </a:rPr>
              <a:t>300 – 400%</a:t>
            </a:r>
            <a:endParaRPr lang="ru-RU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363F47"/>
                </a:solidFill>
                <a:latin typeface="Arial"/>
                <a:ea typeface="Arial"/>
              </a:rPr>
              <a:t>Увеличивает способность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363F47"/>
                </a:solidFill>
                <a:latin typeface="Arial"/>
                <a:ea typeface="Arial"/>
              </a:rPr>
              <a:t>клеток к воспроизводству на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000" b="1" strike="noStrike" spc="-1" dirty="0">
                <a:solidFill>
                  <a:srgbClr val="0070BB"/>
                </a:solidFill>
                <a:latin typeface="Arial"/>
                <a:ea typeface="Arial"/>
              </a:rPr>
              <a:t>700%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260" name="Кружок"/>
          <p:cNvSpPr/>
          <p:nvPr/>
        </p:nvSpPr>
        <p:spPr>
          <a:xfrm>
            <a:off x="-249480" y="585000"/>
            <a:ext cx="3973320" cy="3973320"/>
          </a:xfrm>
          <a:prstGeom prst="ellipse">
            <a:avLst/>
          </a:prstGeom>
          <a:solidFill>
            <a:srgbClr val="FF9A35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1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534600" y="1629360"/>
            <a:ext cx="2608200" cy="2044440"/>
          </a:xfrm>
          <a:prstGeom prst="rect">
            <a:avLst/>
          </a:prstGeom>
          <a:ln w="12700">
            <a:noFill/>
          </a:ln>
        </p:spPr>
      </p:pic>
      <p:pic>
        <p:nvPicPr>
          <p:cNvPr id="262" name="pasted-image.pdf" descr="pasted-image.pdf"/>
          <p:cNvPicPr/>
          <p:nvPr/>
        </p:nvPicPr>
        <p:blipFill>
          <a:blip r:embed="rId4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  <p:sp>
        <p:nvSpPr>
          <p:cNvPr id="263" name="Кружок"/>
          <p:cNvSpPr/>
          <p:nvPr/>
        </p:nvSpPr>
        <p:spPr>
          <a:xfrm>
            <a:off x="2700720" y="-690120"/>
            <a:ext cx="1526040" cy="1526040"/>
          </a:xfrm>
          <a:prstGeom prst="ellipse">
            <a:avLst/>
          </a:prstGeom>
          <a:solidFill>
            <a:srgbClr val="FF8A3E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Прямоугольник"/>
          <p:cNvSpPr/>
          <p:nvPr/>
        </p:nvSpPr>
        <p:spPr>
          <a:xfrm>
            <a:off x="-58680" y="-73080"/>
            <a:ext cx="9235080" cy="528912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5" name="Кружок"/>
          <p:cNvSpPr/>
          <p:nvPr/>
        </p:nvSpPr>
        <p:spPr>
          <a:xfrm>
            <a:off x="-226800" y="336240"/>
            <a:ext cx="4312800" cy="4312800"/>
          </a:xfrm>
          <a:prstGeom prst="ellipse">
            <a:avLst/>
          </a:prstGeom>
          <a:solidFill>
            <a:srgbClr val="FFF5E7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6" name="Кружок"/>
          <p:cNvSpPr/>
          <p:nvPr/>
        </p:nvSpPr>
        <p:spPr>
          <a:xfrm>
            <a:off x="498600" y="910800"/>
            <a:ext cx="1294920" cy="1294920"/>
          </a:xfrm>
          <a:prstGeom prst="ellipse">
            <a:avLst/>
          </a:prstGeom>
          <a:solidFill>
            <a:srgbClr val="FFD7AE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7" name="pasted-image.pdf" descr="pasted-image.pdf"/>
          <p:cNvPicPr/>
          <p:nvPr/>
        </p:nvPicPr>
        <p:blipFill>
          <a:blip r:embed="rId3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  <p:pic>
        <p:nvPicPr>
          <p:cNvPr id="268" name="Изображение 22" descr="Изображение 22"/>
          <p:cNvPicPr/>
          <p:nvPr/>
        </p:nvPicPr>
        <p:blipFill>
          <a:blip r:embed="rId4"/>
          <a:stretch/>
        </p:blipFill>
        <p:spPr>
          <a:xfrm>
            <a:off x="8143920" y="352440"/>
            <a:ext cx="466200" cy="308160"/>
          </a:xfrm>
          <a:prstGeom prst="rect">
            <a:avLst/>
          </a:prstGeom>
          <a:ln w="12700">
            <a:noFill/>
          </a:ln>
        </p:spPr>
      </p:pic>
      <p:sp>
        <p:nvSpPr>
          <p:cNvPr id="269" name="TextBox 1"/>
          <p:cNvSpPr/>
          <p:nvPr/>
        </p:nvSpPr>
        <p:spPr>
          <a:xfrm>
            <a:off x="4593600" y="1294920"/>
            <a:ext cx="4490280" cy="25293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D893E"/>
                </a:solidFill>
                <a:latin typeface="Arial"/>
                <a:ea typeface="Arial"/>
              </a:rPr>
              <a:t>Витамин С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Играет в формуле продукта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важную </a:t>
            </a:r>
            <a:r>
              <a:rPr lang="ru-RU" sz="2000" b="1" strike="noStrike" spc="-1">
                <a:solidFill>
                  <a:srgbClr val="026FBB"/>
                </a:solidFill>
                <a:latin typeface="Arial"/>
                <a:ea typeface="Arial"/>
              </a:rPr>
              <a:t>транспортную роль</a:t>
            </a: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,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способствуя быстрой </a:t>
            </a:r>
            <a:r>
              <a:t/>
            </a:r>
            <a:br/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и эффективной доставке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калия внутрь клетки.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70" name="Кружок"/>
          <p:cNvSpPr/>
          <p:nvPr/>
        </p:nvSpPr>
        <p:spPr>
          <a:xfrm>
            <a:off x="592920" y="1005120"/>
            <a:ext cx="1105920" cy="1105920"/>
          </a:xfrm>
          <a:prstGeom prst="ellipse">
            <a:avLst/>
          </a:prstGeom>
          <a:solidFill>
            <a:srgbClr val="FF8A3E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1" name="Кружок"/>
          <p:cNvSpPr/>
          <p:nvPr/>
        </p:nvSpPr>
        <p:spPr>
          <a:xfrm>
            <a:off x="7996680" y="4054320"/>
            <a:ext cx="1362960" cy="1362960"/>
          </a:xfrm>
          <a:prstGeom prst="ellipse">
            <a:avLst/>
          </a:prstGeom>
          <a:solidFill>
            <a:srgbClr val="FF8A3E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2" name="Линия"/>
          <p:cNvSpPr/>
          <p:nvPr/>
        </p:nvSpPr>
        <p:spPr>
          <a:xfrm rot="5023800">
            <a:off x="1254600" y="1059120"/>
            <a:ext cx="2091600" cy="2847960"/>
          </a:xfrm>
          <a:custGeom>
            <a:avLst/>
            <a:gdLst/>
            <a:ahLst/>
            <a:cxnLst/>
            <a:rect l="l" t="t" r="r" b="b"/>
            <a:pathLst>
              <a:path w="16516" h="20365">
                <a:moveTo>
                  <a:pt x="1026" y="14219"/>
                </a:moveTo>
                <a:cubicBezTo>
                  <a:pt x="-1011" y="12502"/>
                  <a:pt x="170" y="9397"/>
                  <a:pt x="2943" y="9178"/>
                </a:cubicBezTo>
                <a:cubicBezTo>
                  <a:pt x="8835" y="8713"/>
                  <a:pt x="6256" y="16650"/>
                  <a:pt x="9395" y="19357"/>
                </a:cubicBezTo>
                <a:cubicBezTo>
                  <a:pt x="11192" y="20906"/>
                  <a:pt x="14102" y="20630"/>
                  <a:pt x="15511" y="18803"/>
                </a:cubicBezTo>
                <a:cubicBezTo>
                  <a:pt x="20589" y="12217"/>
                  <a:pt x="4593" y="8420"/>
                  <a:pt x="7938" y="2168"/>
                </a:cubicBezTo>
                <a:cubicBezTo>
                  <a:pt x="9121" y="-43"/>
                  <a:pt x="12260" y="-694"/>
                  <a:pt x="14388" y="830"/>
                </a:cubicBezTo>
              </a:path>
            </a:pathLst>
          </a:custGeom>
          <a:noFill/>
          <a:ln w="25400" cap="rnd">
            <a:solidFill>
              <a:srgbClr val="FF8B3E"/>
            </a:solidFill>
            <a:custDash>
              <a:ds d="100000" sp="200000"/>
            </a:custDash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73" name="Группа"/>
          <p:cNvGrpSpPr/>
          <p:nvPr/>
        </p:nvGrpSpPr>
        <p:grpSpPr>
          <a:xfrm>
            <a:off x="1012320" y="897840"/>
            <a:ext cx="697320" cy="697320"/>
            <a:chOff x="1012320" y="897840"/>
            <a:chExt cx="697320" cy="697320"/>
          </a:xfrm>
        </p:grpSpPr>
        <p:sp>
          <p:nvSpPr>
            <p:cNvPr id="274" name="Кружок"/>
            <p:cNvSpPr/>
            <p:nvPr/>
          </p:nvSpPr>
          <p:spPr>
            <a:xfrm>
              <a:off x="1012320" y="897840"/>
              <a:ext cx="697320" cy="697320"/>
            </a:xfrm>
            <a:prstGeom prst="ellipse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5" name="Кружок"/>
            <p:cNvSpPr/>
            <p:nvPr/>
          </p:nvSpPr>
          <p:spPr>
            <a:xfrm>
              <a:off x="1055520" y="941040"/>
              <a:ext cx="610560" cy="610560"/>
            </a:xfrm>
            <a:prstGeom prst="ellipse">
              <a:avLst/>
            </a:prstGeom>
            <a:solidFill>
              <a:srgbClr val="3881E3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76" name="K"/>
          <p:cNvSpPr/>
          <p:nvPr/>
        </p:nvSpPr>
        <p:spPr>
          <a:xfrm>
            <a:off x="1181880" y="985680"/>
            <a:ext cx="501840" cy="54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K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277" name="С"/>
          <p:cNvSpPr/>
          <p:nvPr/>
        </p:nvSpPr>
        <p:spPr>
          <a:xfrm>
            <a:off x="795240" y="1487520"/>
            <a:ext cx="501840" cy="54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С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278" name="Изображение" descr="Изображение"/>
          <p:cNvPicPr/>
          <p:nvPr/>
        </p:nvPicPr>
        <p:blipFill>
          <a:blip r:embed="rId5"/>
          <a:stretch/>
        </p:blipFill>
        <p:spPr>
          <a:xfrm>
            <a:off x="2633400" y="3019320"/>
            <a:ext cx="1294920" cy="14407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Прямоугольник"/>
          <p:cNvSpPr/>
          <p:nvPr/>
        </p:nvSpPr>
        <p:spPr>
          <a:xfrm>
            <a:off x="-45720" y="0"/>
            <a:ext cx="9235080" cy="5289120"/>
          </a:xfrm>
          <a:prstGeom prst="rect">
            <a:avLst/>
          </a:prstGeom>
          <a:solidFill>
            <a:srgbClr val="FF8A3E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Кружок"/>
          <p:cNvSpPr/>
          <p:nvPr/>
        </p:nvSpPr>
        <p:spPr>
          <a:xfrm>
            <a:off x="2527920" y="2552760"/>
            <a:ext cx="928080" cy="928080"/>
          </a:xfrm>
          <a:prstGeom prst="ellipse">
            <a:avLst/>
          </a:prstGeom>
          <a:solidFill>
            <a:srgbClr val="FFAE57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Кружок"/>
          <p:cNvSpPr/>
          <p:nvPr/>
        </p:nvSpPr>
        <p:spPr>
          <a:xfrm>
            <a:off x="7669080" y="4181040"/>
            <a:ext cx="1113480" cy="1113480"/>
          </a:xfrm>
          <a:prstGeom prst="ellipse">
            <a:avLst/>
          </a:prstGeom>
          <a:solidFill>
            <a:srgbClr val="FFAE57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TextBox 4"/>
          <p:cNvSpPr/>
          <p:nvPr/>
        </p:nvSpPr>
        <p:spPr>
          <a:xfrm>
            <a:off x="385560" y="318960"/>
            <a:ext cx="8372880" cy="2136482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FFFFFF"/>
                </a:solidFill>
                <a:latin typeface="Arial"/>
                <a:ea typeface="Arial"/>
              </a:rPr>
              <a:t>Стресс – неотъемлемая 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FFFFFF"/>
                </a:solidFill>
                <a:latin typeface="Arial"/>
                <a:ea typeface="Arial"/>
              </a:rPr>
              <a:t>часть современной </a:t>
            </a:r>
            <a:r>
              <a:rPr lang="ru-RU" sz="3000" b="1" strike="noStrike" spc="-1" dirty="0" smtClean="0">
                <a:solidFill>
                  <a:srgbClr val="FFFFFF"/>
                </a:solidFill>
                <a:latin typeface="Arial"/>
                <a:ea typeface="Arial"/>
              </a:rPr>
              <a:t>жизни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10000"/>
              </a:lnSpc>
              <a:tabLst>
                <a:tab pos="0" algn="l"/>
              </a:tabLst>
            </a:pPr>
            <a:endParaRPr lang="ru-RU" sz="3000" b="0" strike="noStrike" spc="-1" dirty="0">
              <a:latin typeface="Arial"/>
            </a:endParaRPr>
          </a:p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Его вызывают любые сильные волнения – 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как отрицательные, так и положительные. </a:t>
            </a:r>
            <a:endParaRPr lang="ru-RU" sz="1600" b="0" strike="noStrike" spc="-1" dirty="0">
              <a:latin typeface="Arial"/>
            </a:endParaRPr>
          </a:p>
        </p:txBody>
      </p:sp>
      <p:pic>
        <p:nvPicPr>
          <p:cNvPr id="130" name="bruno-aguirre--RrsXC5aErw-unsplash.jpg" descr="bruno-aguirre--RrsXC5aErw-unsplash.jpg"/>
          <p:cNvPicPr/>
          <p:nvPr/>
        </p:nvPicPr>
        <p:blipFill>
          <a:blip r:embed="rId3"/>
          <a:srcRect l="2123" t="2597" r="33548"/>
          <a:stretch/>
        </p:blipFill>
        <p:spPr>
          <a:xfrm>
            <a:off x="6922080" y="1359720"/>
            <a:ext cx="2041200" cy="2033280"/>
          </a:xfrm>
          <a:prstGeom prst="ellipse">
            <a:avLst/>
          </a:prstGeom>
          <a:ln w="12700">
            <a:noFill/>
          </a:ln>
        </p:spPr>
      </p:pic>
      <p:pic>
        <p:nvPicPr>
          <p:cNvPr id="131" name="jimmy-conover-SEQ2VI0KI6A-unsplash.jpg" descr="jimmy-conover-SEQ2VI0KI6A-unsplash.jpg"/>
          <p:cNvPicPr/>
          <p:nvPr/>
        </p:nvPicPr>
        <p:blipFill>
          <a:blip r:embed="rId4"/>
          <a:srcRect l="20951" t="12143" r="10168" b="1762"/>
          <a:stretch/>
        </p:blipFill>
        <p:spPr>
          <a:xfrm>
            <a:off x="5145120" y="2604960"/>
            <a:ext cx="2523960" cy="2523960"/>
          </a:xfrm>
          <a:prstGeom prst="ellipse">
            <a:avLst/>
          </a:prstGeom>
          <a:ln w="12700">
            <a:noFill/>
          </a:ln>
        </p:spPr>
      </p:pic>
      <p:pic>
        <p:nvPicPr>
          <p:cNvPr id="132" name="zhivko-minkov-tHs82PkN5rg-unsplash.jpg" descr="zhivko-minkov-tHs82PkN5rg-unsplash.jpg"/>
          <p:cNvPicPr/>
          <p:nvPr/>
        </p:nvPicPr>
        <p:blipFill>
          <a:blip r:embed="rId5"/>
          <a:srcRect l="23328" t="30997" r="9430" b="24178"/>
          <a:stretch/>
        </p:blipFill>
        <p:spPr>
          <a:xfrm>
            <a:off x="3252060" y="2604960"/>
            <a:ext cx="1664640" cy="1664640"/>
          </a:xfrm>
          <a:prstGeom prst="ellipse">
            <a:avLst/>
          </a:prstGeom>
          <a:ln w="12700">
            <a:noFill/>
          </a:ln>
        </p:spPr>
      </p:pic>
      <p:pic>
        <p:nvPicPr>
          <p:cNvPr id="133" name="pexels-andrea-piacquadio-3839098.jpg" descr="pexels-andrea-piacquadio-3839098.jpg"/>
          <p:cNvPicPr/>
          <p:nvPr/>
        </p:nvPicPr>
        <p:blipFill>
          <a:blip r:embed="rId6"/>
          <a:srcRect l="27555" r="1265" b="492"/>
          <a:stretch/>
        </p:blipFill>
        <p:spPr>
          <a:xfrm>
            <a:off x="5817600" y="-69480"/>
            <a:ext cx="1756800" cy="1636200"/>
          </a:xfrm>
          <a:prstGeom prst="ellipse">
            <a:avLst/>
          </a:prstGeom>
          <a:ln w="12700">
            <a:noFill/>
          </a:ln>
        </p:spPr>
      </p:pic>
      <p:pic>
        <p:nvPicPr>
          <p:cNvPr id="134" name="vince-fleming-aZVpxRydiJk-unsplash.jpg" descr="vince-fleming-aZVpxRydiJk-unsplash.jpg"/>
          <p:cNvPicPr/>
          <p:nvPr/>
        </p:nvPicPr>
        <p:blipFill>
          <a:blip r:embed="rId7"/>
          <a:srcRect l="42366" t="1978" r="2886" b="15889"/>
          <a:stretch/>
        </p:blipFill>
        <p:spPr>
          <a:xfrm>
            <a:off x="1608300" y="3210120"/>
            <a:ext cx="1589400" cy="1589400"/>
          </a:xfrm>
          <a:prstGeom prst="ellipse">
            <a:avLst/>
          </a:prstGeom>
          <a:ln w="12700">
            <a:noFill/>
          </a:ln>
        </p:spPr>
      </p:pic>
      <p:pic>
        <p:nvPicPr>
          <p:cNvPr id="135" name="Изображение" descr="Изображение"/>
          <p:cNvPicPr/>
          <p:nvPr/>
        </p:nvPicPr>
        <p:blipFill>
          <a:blip r:embed="rId8"/>
          <a:stretch/>
        </p:blipFill>
        <p:spPr>
          <a:xfrm>
            <a:off x="435960" y="4794480"/>
            <a:ext cx="756360" cy="1321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Прямоугольник"/>
          <p:cNvSpPr/>
          <p:nvPr/>
        </p:nvSpPr>
        <p:spPr>
          <a:xfrm>
            <a:off x="-45720" y="0"/>
            <a:ext cx="9235080" cy="528912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80" name="pasted-image.pdf" descr="pasted-image.pdf"/>
          <p:cNvPicPr/>
          <p:nvPr/>
        </p:nvPicPr>
        <p:blipFill>
          <a:blip r:embed="rId3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  <p:sp>
        <p:nvSpPr>
          <p:cNvPr id="281" name="1 минута – и готово!"/>
          <p:cNvSpPr/>
          <p:nvPr/>
        </p:nvSpPr>
        <p:spPr>
          <a:xfrm>
            <a:off x="391320" y="300960"/>
            <a:ext cx="9052200" cy="54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16FBC"/>
                </a:solidFill>
                <a:latin typeface="Arial"/>
                <a:ea typeface="Arial"/>
              </a:rPr>
              <a:t>1 минута – </a:t>
            </a:r>
            <a:r>
              <a:rPr lang="ru-RU" sz="3000" b="1" strike="noStrike" spc="-1">
                <a:solidFill>
                  <a:srgbClr val="FF8A3E"/>
                </a:solidFill>
                <a:latin typeface="Arial"/>
                <a:ea typeface="Arial"/>
              </a:rPr>
              <a:t>и готово!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282" name="TextBox 3"/>
          <p:cNvSpPr/>
          <p:nvPr/>
        </p:nvSpPr>
        <p:spPr>
          <a:xfrm>
            <a:off x="413280" y="1653840"/>
            <a:ext cx="4104720" cy="19206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Просто растворите </a:t>
            </a:r>
            <a:r>
              <a:rPr lang="ru-RU" sz="2000" b="1" strike="noStrike" spc="-1">
                <a:solidFill>
                  <a:srgbClr val="FE8A3F"/>
                </a:solidFill>
                <a:latin typeface="Arial"/>
                <a:ea typeface="Arial"/>
              </a:rPr>
              <a:t>1 шипучую таблетку в 60 мл</a:t>
            </a: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 воды или фруктового сока.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Принимайте по 1 таблетке 1-2 раза в день до или во время еды.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283" name="shutterstock_1588372426.jpg" descr="shutterstock_1588372426.jpg"/>
          <p:cNvPicPr/>
          <p:nvPr/>
        </p:nvPicPr>
        <p:blipFill>
          <a:blip r:embed="rId4"/>
          <a:srcRect l="32848" t="8175" r="6512" b="858"/>
          <a:stretch/>
        </p:blipFill>
        <p:spPr>
          <a:xfrm>
            <a:off x="5368680" y="585000"/>
            <a:ext cx="3973320" cy="3973320"/>
          </a:xfrm>
          <a:prstGeom prst="ellipse">
            <a:avLst/>
          </a:prstGeom>
          <a:ln w="12700">
            <a:noFill/>
          </a:ln>
        </p:spPr>
      </p:pic>
      <p:sp>
        <p:nvSpPr>
          <p:cNvPr id="284" name="Кружок"/>
          <p:cNvSpPr/>
          <p:nvPr/>
        </p:nvSpPr>
        <p:spPr>
          <a:xfrm>
            <a:off x="4929120" y="4307400"/>
            <a:ext cx="1105920" cy="1105920"/>
          </a:xfrm>
          <a:prstGeom prst="ellipse">
            <a:avLst/>
          </a:prstGeom>
          <a:solidFill>
            <a:srgbClr val="FF8A3E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85" name="pentokan_new копия.png" descr="pentokan_new копия.png"/>
          <p:cNvPicPr/>
          <p:nvPr/>
        </p:nvPicPr>
        <p:blipFill>
          <a:blip r:embed="rId5"/>
          <a:stretch/>
        </p:blipFill>
        <p:spPr>
          <a:xfrm rot="20515200">
            <a:off x="5565600" y="949320"/>
            <a:ext cx="739800" cy="345960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1833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FFF">
              <a:alpha val="69000"/>
            </a:srgb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7" name="object 3"/>
          <p:cNvSpPr/>
          <p:nvPr/>
        </p:nvSpPr>
        <p:spPr>
          <a:xfrm>
            <a:off x="3328200" y="4461120"/>
            <a:ext cx="2486880" cy="2916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2299"/>
              </a:lnSpc>
              <a:tabLst>
                <a:tab pos="0" algn="l"/>
              </a:tabLst>
            </a:pPr>
            <a:r>
              <a:rPr lang="ru-RU" sz="1100" b="0" strike="noStrike" spc="52">
                <a:solidFill>
                  <a:srgbClr val="FFFFFF"/>
                </a:solidFill>
                <a:latin typeface="Calibri"/>
                <a:ea typeface="Calibri"/>
              </a:rPr>
              <a:t>CORAL-CLUB.COM</a:t>
            </a:r>
            <a:endParaRPr lang="ru-RU" sz="1100" b="0" strike="noStrike" spc="-1">
              <a:latin typeface="Arial"/>
            </a:endParaRPr>
          </a:p>
        </p:txBody>
      </p:sp>
      <p:pic>
        <p:nvPicPr>
          <p:cNvPr id="288" name="Изображение 17" descr="Изображение 17"/>
          <p:cNvPicPr/>
          <p:nvPr/>
        </p:nvPicPr>
        <p:blipFill>
          <a:blip r:embed="rId3"/>
          <a:stretch/>
        </p:blipFill>
        <p:spPr>
          <a:xfrm>
            <a:off x="8086320" y="344160"/>
            <a:ext cx="689400" cy="455760"/>
          </a:xfrm>
          <a:prstGeom prst="rect">
            <a:avLst/>
          </a:prstGeom>
          <a:ln w="12700">
            <a:noFill/>
          </a:ln>
        </p:spPr>
      </p:pic>
      <p:pic>
        <p:nvPicPr>
          <p:cNvPr id="289" name="Рисунок 1" descr="Рисунок 1"/>
          <p:cNvPicPr/>
          <p:nvPr/>
        </p:nvPicPr>
        <p:blipFill>
          <a:blip r:embed="rId4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12700">
            <a:noFill/>
          </a:ln>
        </p:spPr>
      </p:pic>
      <p:pic>
        <p:nvPicPr>
          <p:cNvPr id="290" name="Рисунок 2" descr="Рисунок 2"/>
          <p:cNvPicPr/>
          <p:nvPr/>
        </p:nvPicPr>
        <p:blipFill>
          <a:blip r:embed="rId5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Изображение 17" descr="Изображение 17"/>
          <p:cNvPicPr/>
          <p:nvPr/>
        </p:nvPicPr>
        <p:blipFill>
          <a:blip r:embed="rId2"/>
          <a:stretch/>
        </p:blipFill>
        <p:spPr>
          <a:xfrm>
            <a:off x="8072280" y="145080"/>
            <a:ext cx="514800" cy="340200"/>
          </a:xfrm>
          <a:prstGeom prst="rect">
            <a:avLst/>
          </a:prstGeom>
          <a:ln w="12700">
            <a:noFill/>
          </a:ln>
        </p:spPr>
      </p:pic>
      <p:sp>
        <p:nvSpPr>
          <p:cNvPr id="292" name="TextBox 6"/>
          <p:cNvSpPr/>
          <p:nvPr/>
        </p:nvSpPr>
        <p:spPr>
          <a:xfrm>
            <a:off x="392040" y="319320"/>
            <a:ext cx="6080400" cy="547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16FBC"/>
                </a:solidFill>
                <a:latin typeface="Arial"/>
                <a:ea typeface="Arial"/>
              </a:rPr>
              <a:t>Рекомендован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293" name="TextBox 7"/>
          <p:cNvSpPr/>
          <p:nvPr/>
        </p:nvSpPr>
        <p:spPr>
          <a:xfrm>
            <a:off x="1290960" y="1080000"/>
            <a:ext cx="391860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363F47"/>
                </a:solidFill>
                <a:latin typeface="Arial"/>
                <a:ea typeface="Arial"/>
              </a:rPr>
              <a:t>Всем, кто активно занимается физическими упражнениями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94" name="TextBox 8"/>
          <p:cNvSpPr/>
          <p:nvPr/>
        </p:nvSpPr>
        <p:spPr>
          <a:xfrm>
            <a:off x="1290960" y="1829160"/>
            <a:ext cx="419148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363F47"/>
                </a:solidFill>
                <a:latin typeface="Arial"/>
                <a:ea typeface="Arial"/>
              </a:rPr>
              <a:t>При регулярном потреблении кофе, шоколада, алкоголя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95" name="TextBox 13"/>
          <p:cNvSpPr/>
          <p:nvPr/>
        </p:nvSpPr>
        <p:spPr>
          <a:xfrm>
            <a:off x="1290960" y="2577960"/>
            <a:ext cx="399888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363F47"/>
                </a:solidFill>
                <a:latin typeface="Arial"/>
                <a:ea typeface="Arial"/>
              </a:rPr>
              <a:t>Людям, часто испытывающим нервное напряжение, стресс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96" name="TextBox 14"/>
          <p:cNvSpPr/>
          <p:nvPr/>
        </p:nvSpPr>
        <p:spPr>
          <a:xfrm>
            <a:off x="1290960" y="3327120"/>
            <a:ext cx="477540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363F47"/>
                </a:solidFill>
                <a:latin typeface="Arial"/>
                <a:ea typeface="Arial"/>
              </a:rPr>
              <a:t>При неполноценном питании, частом употреблении соленой пищи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97" name="TextBox 16"/>
          <p:cNvSpPr/>
          <p:nvPr/>
        </p:nvSpPr>
        <p:spPr>
          <a:xfrm>
            <a:off x="1286280" y="4076280"/>
            <a:ext cx="420048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363F47"/>
                </a:solidFill>
                <a:latin typeface="Arial"/>
                <a:ea typeface="Arial"/>
              </a:rPr>
              <a:t>При повышенном риске развития проблем с сердцем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98" name="Прямоугольник"/>
          <p:cNvSpPr/>
          <p:nvPr/>
        </p:nvSpPr>
        <p:spPr>
          <a:xfrm>
            <a:off x="5578200" y="-52560"/>
            <a:ext cx="3611160" cy="5341680"/>
          </a:xfrm>
          <a:prstGeom prst="rect">
            <a:avLst/>
          </a:prstGeom>
          <a:solidFill>
            <a:srgbClr val="3881E3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9" name="pentokan_new копия.png" descr="pentokan_new копия.png"/>
          <p:cNvPicPr/>
          <p:nvPr/>
        </p:nvPicPr>
        <p:blipFill>
          <a:blip r:embed="rId3"/>
          <a:stretch/>
        </p:blipFill>
        <p:spPr>
          <a:xfrm>
            <a:off x="7013880" y="888480"/>
            <a:ext cx="739800" cy="3459600"/>
          </a:xfrm>
          <a:prstGeom prst="rect">
            <a:avLst/>
          </a:prstGeom>
          <a:ln w="12700">
            <a:noFill/>
          </a:ln>
        </p:spPr>
      </p:pic>
      <p:grpSp>
        <p:nvGrpSpPr>
          <p:cNvPr id="300" name="Группа"/>
          <p:cNvGrpSpPr/>
          <p:nvPr/>
        </p:nvGrpSpPr>
        <p:grpSpPr>
          <a:xfrm>
            <a:off x="495360" y="1042920"/>
            <a:ext cx="615600" cy="615600"/>
            <a:chOff x="495360" y="1042920"/>
            <a:chExt cx="615600" cy="615600"/>
          </a:xfrm>
        </p:grpSpPr>
        <p:pic>
          <p:nvPicPr>
            <p:cNvPr id="301" name="Изображение" descr="Изображение"/>
            <p:cNvPicPr/>
            <p:nvPr/>
          </p:nvPicPr>
          <p:blipFill>
            <a:blip r:embed="rId4"/>
            <a:stretch/>
          </p:blipFill>
          <p:spPr>
            <a:xfrm>
              <a:off x="559440" y="1215000"/>
              <a:ext cx="475560" cy="28044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02" name="Кружок"/>
            <p:cNvSpPr/>
            <p:nvPr/>
          </p:nvSpPr>
          <p:spPr>
            <a:xfrm>
              <a:off x="495360" y="1042920"/>
              <a:ext cx="615600" cy="615600"/>
            </a:xfrm>
            <a:prstGeom prst="ellipse">
              <a:avLst/>
            </a:prstGeom>
            <a:noFill/>
            <a:ln w="12700">
              <a:solidFill>
                <a:srgbClr val="FF8A3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303" name="Группа"/>
          <p:cNvGrpSpPr/>
          <p:nvPr/>
        </p:nvGrpSpPr>
        <p:grpSpPr>
          <a:xfrm>
            <a:off x="495360" y="1792080"/>
            <a:ext cx="615600" cy="615600"/>
            <a:chOff x="495360" y="1792080"/>
            <a:chExt cx="615600" cy="615600"/>
          </a:xfrm>
        </p:grpSpPr>
        <p:pic>
          <p:nvPicPr>
            <p:cNvPr id="304" name="Изображение" descr="Изображение"/>
            <p:cNvPicPr/>
            <p:nvPr/>
          </p:nvPicPr>
          <p:blipFill>
            <a:blip r:embed="rId5"/>
            <a:stretch/>
          </p:blipFill>
          <p:spPr>
            <a:xfrm>
              <a:off x="601560" y="1902960"/>
              <a:ext cx="428760" cy="42300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05" name="Кружок"/>
            <p:cNvSpPr/>
            <p:nvPr/>
          </p:nvSpPr>
          <p:spPr>
            <a:xfrm>
              <a:off x="495360" y="1792080"/>
              <a:ext cx="615600" cy="615600"/>
            </a:xfrm>
            <a:prstGeom prst="ellipse">
              <a:avLst/>
            </a:prstGeom>
            <a:noFill/>
            <a:ln w="12700">
              <a:solidFill>
                <a:srgbClr val="FF8A3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306" name="Группа"/>
          <p:cNvGrpSpPr/>
          <p:nvPr/>
        </p:nvGrpSpPr>
        <p:grpSpPr>
          <a:xfrm>
            <a:off x="495360" y="4039200"/>
            <a:ext cx="615600" cy="615600"/>
            <a:chOff x="495360" y="4039200"/>
            <a:chExt cx="615600" cy="615600"/>
          </a:xfrm>
        </p:grpSpPr>
        <p:pic>
          <p:nvPicPr>
            <p:cNvPr id="307" name="Изображение" descr="Изображение"/>
            <p:cNvPicPr/>
            <p:nvPr/>
          </p:nvPicPr>
          <p:blipFill>
            <a:blip r:embed="rId6"/>
            <a:stretch/>
          </p:blipFill>
          <p:spPr>
            <a:xfrm>
              <a:off x="574200" y="4184640"/>
              <a:ext cx="460800" cy="39132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08" name="Кружок"/>
            <p:cNvSpPr/>
            <p:nvPr/>
          </p:nvSpPr>
          <p:spPr>
            <a:xfrm>
              <a:off x="495360" y="4039200"/>
              <a:ext cx="615600" cy="615600"/>
            </a:xfrm>
            <a:prstGeom prst="ellipse">
              <a:avLst/>
            </a:prstGeom>
            <a:noFill/>
            <a:ln w="12700">
              <a:solidFill>
                <a:srgbClr val="FF8A3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309" name="pasted-image.pdf" descr="pasted-image.pdf"/>
          <p:cNvPicPr/>
          <p:nvPr/>
        </p:nvPicPr>
        <p:blipFill>
          <a:blip r:embed="rId7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  <p:grpSp>
        <p:nvGrpSpPr>
          <p:cNvPr id="310" name="Группа"/>
          <p:cNvGrpSpPr/>
          <p:nvPr/>
        </p:nvGrpSpPr>
        <p:grpSpPr>
          <a:xfrm>
            <a:off x="495360" y="3290400"/>
            <a:ext cx="615600" cy="615600"/>
            <a:chOff x="495360" y="3290400"/>
            <a:chExt cx="615600" cy="615600"/>
          </a:xfrm>
        </p:grpSpPr>
        <p:pic>
          <p:nvPicPr>
            <p:cNvPr id="311" name="Изображение" descr="Изображение"/>
            <p:cNvPicPr/>
            <p:nvPr/>
          </p:nvPicPr>
          <p:blipFill>
            <a:blip r:embed="rId8"/>
            <a:stretch/>
          </p:blipFill>
          <p:spPr>
            <a:xfrm>
              <a:off x="580320" y="3351600"/>
              <a:ext cx="409320" cy="42300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12" name="Кружок"/>
            <p:cNvSpPr/>
            <p:nvPr/>
          </p:nvSpPr>
          <p:spPr>
            <a:xfrm>
              <a:off x="495360" y="3290400"/>
              <a:ext cx="615600" cy="615600"/>
            </a:xfrm>
            <a:prstGeom prst="ellipse">
              <a:avLst/>
            </a:prstGeom>
            <a:noFill/>
            <a:ln w="12700">
              <a:solidFill>
                <a:srgbClr val="FF8A3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313" name="Группа"/>
          <p:cNvGrpSpPr/>
          <p:nvPr/>
        </p:nvGrpSpPr>
        <p:grpSpPr>
          <a:xfrm>
            <a:off x="495360" y="2541240"/>
            <a:ext cx="615600" cy="615600"/>
            <a:chOff x="495360" y="2541240"/>
            <a:chExt cx="615600" cy="615600"/>
          </a:xfrm>
        </p:grpSpPr>
        <p:pic>
          <p:nvPicPr>
            <p:cNvPr id="314" name="Изображение" descr="Изображение"/>
            <p:cNvPicPr/>
            <p:nvPr/>
          </p:nvPicPr>
          <p:blipFill>
            <a:blip r:embed="rId9"/>
            <a:stretch/>
          </p:blipFill>
          <p:spPr>
            <a:xfrm>
              <a:off x="592560" y="2637360"/>
              <a:ext cx="422280" cy="42300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15" name="Кружок"/>
            <p:cNvSpPr/>
            <p:nvPr/>
          </p:nvSpPr>
          <p:spPr>
            <a:xfrm>
              <a:off x="495360" y="2541240"/>
              <a:ext cx="615600" cy="615600"/>
            </a:xfrm>
            <a:prstGeom prst="ellipse">
              <a:avLst/>
            </a:prstGeom>
            <a:noFill/>
            <a:ln w="12700">
              <a:solidFill>
                <a:srgbClr val="FF8A3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6"/>
          <p:cNvSpPr/>
          <p:nvPr/>
        </p:nvSpPr>
        <p:spPr>
          <a:xfrm>
            <a:off x="-10800" y="-1440"/>
            <a:ext cx="9155160" cy="514620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7" name="Shape 136"/>
          <p:cNvSpPr/>
          <p:nvPr/>
        </p:nvSpPr>
        <p:spPr>
          <a:xfrm>
            <a:off x="368280" y="688680"/>
            <a:ext cx="8122320" cy="11210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1280" tIns="71280" rIns="71280" bIns="7128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09050"/>
                </a:solidFill>
                <a:latin typeface="Arial"/>
                <a:ea typeface="Arial"/>
              </a:rPr>
              <a:t>Pentokan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2E6DB6"/>
                </a:solidFill>
                <a:latin typeface="Arial"/>
                <a:ea typeface="Arial"/>
              </a:rPr>
              <a:t>Potassium Electrolyte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318" name="CustomShape 6"/>
          <p:cNvSpPr/>
          <p:nvPr/>
        </p:nvSpPr>
        <p:spPr>
          <a:xfrm>
            <a:off x="5533200" y="730440"/>
            <a:ext cx="3611160" cy="3606840"/>
          </a:xfrm>
          <a:prstGeom prst="rect">
            <a:avLst/>
          </a:prstGeom>
          <a:solidFill>
            <a:srgbClr val="F09050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19" name="pasted-image.pdf" descr="pasted-image.pdf"/>
          <p:cNvPicPr/>
          <p:nvPr/>
        </p:nvPicPr>
        <p:blipFill>
          <a:blip r:embed="rId2"/>
          <a:stretch/>
        </p:blipFill>
        <p:spPr>
          <a:xfrm>
            <a:off x="570240" y="4798440"/>
            <a:ext cx="665640" cy="117000"/>
          </a:xfrm>
          <a:prstGeom prst="rect">
            <a:avLst/>
          </a:prstGeom>
          <a:ln w="12700">
            <a:noFill/>
          </a:ln>
        </p:spPr>
      </p:pic>
      <p:sp>
        <p:nvSpPr>
          <p:cNvPr id="320" name="Shape 137"/>
          <p:cNvSpPr/>
          <p:nvPr/>
        </p:nvSpPr>
        <p:spPr>
          <a:xfrm>
            <a:off x="393840" y="1713960"/>
            <a:ext cx="3388680" cy="700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1280" tIns="71280" rIns="71280" bIns="71280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b="1" strike="noStrike" spc="-35">
                <a:solidFill>
                  <a:srgbClr val="535353"/>
                </a:solidFill>
                <a:latin typeface="Helvetica Neue"/>
                <a:ea typeface="Helvetica Neue"/>
              </a:rPr>
              <a:t>2182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321" name="Shape 137"/>
          <p:cNvSpPr/>
          <p:nvPr/>
        </p:nvSpPr>
        <p:spPr>
          <a:xfrm>
            <a:off x="467640" y="3119760"/>
            <a:ext cx="3388680" cy="392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5100"/>
              </a:spcBef>
              <a:tabLst>
                <a:tab pos="0" algn="l"/>
              </a:tabLst>
            </a:pPr>
            <a:r>
              <a:rPr lang="ru-RU" sz="1600" b="1" strike="noStrike" spc="-49">
                <a:solidFill>
                  <a:srgbClr val="363F47"/>
                </a:solidFill>
                <a:latin typeface="Arial"/>
                <a:ea typeface="Arial"/>
              </a:rPr>
              <a:t>КЛУБНАЯ ЦЕНА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322" name="Shape 137"/>
          <p:cNvSpPr/>
          <p:nvPr/>
        </p:nvSpPr>
        <p:spPr>
          <a:xfrm>
            <a:off x="467640" y="3652560"/>
            <a:ext cx="2613240" cy="392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5100"/>
              </a:spcBef>
              <a:tabLst>
                <a:tab pos="0" algn="l"/>
              </a:tabLst>
            </a:pPr>
            <a:r>
              <a:rPr lang="ru-RU" sz="1600" b="1" strike="noStrike" spc="-49">
                <a:solidFill>
                  <a:srgbClr val="363F47"/>
                </a:solidFill>
                <a:latin typeface="Arial"/>
                <a:ea typeface="Arial"/>
              </a:rPr>
              <a:t>РОЗНИЧНАЯ ЦЕНА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323" name="Shape 137"/>
          <p:cNvSpPr/>
          <p:nvPr/>
        </p:nvSpPr>
        <p:spPr>
          <a:xfrm>
            <a:off x="2901240" y="3571200"/>
            <a:ext cx="1171440" cy="478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5100"/>
              </a:spcBef>
              <a:tabLst>
                <a:tab pos="0" algn="l"/>
              </a:tabLst>
            </a:pPr>
            <a:r>
              <a:rPr lang="ru-RU" sz="2200" b="1" strike="noStrike" spc="-49">
                <a:solidFill>
                  <a:srgbClr val="535353"/>
                </a:solidFill>
                <a:latin typeface="Arial"/>
                <a:ea typeface="Arial"/>
              </a:rPr>
              <a:t>18,75 </a:t>
            </a:r>
            <a:r>
              <a:rPr lang="ru-RU" sz="2200" b="1" strike="noStrike" spc="-66">
                <a:solidFill>
                  <a:srgbClr val="535353"/>
                </a:solidFill>
                <a:latin typeface="Arial"/>
                <a:ea typeface="Arial"/>
              </a:rPr>
              <a:t>у.е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324" name="Shape 137"/>
          <p:cNvSpPr/>
          <p:nvPr/>
        </p:nvSpPr>
        <p:spPr>
          <a:xfrm>
            <a:off x="2901240" y="3031560"/>
            <a:ext cx="875520" cy="566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5100"/>
              </a:spcBef>
              <a:tabLst>
                <a:tab pos="0" algn="l"/>
              </a:tabLst>
            </a:pPr>
            <a:r>
              <a:rPr lang="ru-RU" sz="2200" b="1" strike="noStrike" spc="-49">
                <a:solidFill>
                  <a:srgbClr val="535353"/>
                </a:solidFill>
                <a:latin typeface="Arial"/>
                <a:ea typeface="Arial"/>
              </a:rPr>
              <a:t>15 </a:t>
            </a:r>
            <a:r>
              <a:rPr lang="ru-RU" sz="2200" b="1" strike="noStrike" spc="-66">
                <a:solidFill>
                  <a:srgbClr val="535353"/>
                </a:solidFill>
                <a:latin typeface="Arial"/>
                <a:ea typeface="Arial"/>
              </a:rPr>
              <a:t>у.е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325" name="Shape 137"/>
          <p:cNvSpPr/>
          <p:nvPr/>
        </p:nvSpPr>
        <p:spPr>
          <a:xfrm>
            <a:off x="467640" y="2587320"/>
            <a:ext cx="3388680" cy="392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5100"/>
              </a:spcBef>
              <a:tabLst>
                <a:tab pos="0" algn="l"/>
              </a:tabLst>
            </a:pPr>
            <a:r>
              <a:rPr lang="ru-RU" sz="1600" b="1" strike="noStrike" spc="-49">
                <a:solidFill>
                  <a:srgbClr val="363F47"/>
                </a:solidFill>
                <a:latin typeface="Arial"/>
                <a:ea typeface="Arial"/>
              </a:rPr>
              <a:t>БОНУСНЫЕ БАЛЛЫ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326" name="Shape 137"/>
          <p:cNvSpPr/>
          <p:nvPr/>
        </p:nvSpPr>
        <p:spPr>
          <a:xfrm>
            <a:off x="2882160" y="2511360"/>
            <a:ext cx="602280" cy="392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5100"/>
              </a:spcBef>
              <a:tabLst>
                <a:tab pos="0" algn="l"/>
              </a:tabLst>
            </a:pPr>
            <a:r>
              <a:rPr lang="ru-RU" sz="2200" b="1" strike="noStrike" spc="-49">
                <a:solidFill>
                  <a:srgbClr val="535353"/>
                </a:solidFill>
                <a:latin typeface="Arial"/>
                <a:ea typeface="Arial"/>
              </a:rPr>
              <a:t>7,5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327" name="CustomShape 5"/>
          <p:cNvSpPr/>
          <p:nvPr/>
        </p:nvSpPr>
        <p:spPr>
          <a:xfrm>
            <a:off x="2791440" y="2384280"/>
            <a:ext cx="554040" cy="554040"/>
          </a:xfrm>
          <a:prstGeom prst="ellipse">
            <a:avLst/>
          </a:prstGeom>
          <a:noFill/>
          <a:ln w="12700">
            <a:solidFill>
              <a:srgbClr val="EF9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28" name="pentokan_new копия.png" descr="pentokan_new копия.png"/>
          <p:cNvPicPr/>
          <p:nvPr/>
        </p:nvPicPr>
        <p:blipFill>
          <a:blip r:embed="rId3"/>
          <a:stretch/>
        </p:blipFill>
        <p:spPr>
          <a:xfrm>
            <a:off x="7037640" y="1162800"/>
            <a:ext cx="602280" cy="281736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pentokan_1920x1080.png" descr="pentokan_1920x1080.png"/>
          <p:cNvPicPr/>
          <p:nvPr/>
        </p:nvPicPr>
        <p:blipFill>
          <a:blip r:embed="rId3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12700">
            <a:noFill/>
          </a:ln>
        </p:spPr>
      </p:pic>
      <p:sp>
        <p:nvSpPr>
          <p:cNvPr id="330" name="Прямоугольник"/>
          <p:cNvSpPr/>
          <p:nvPr/>
        </p:nvSpPr>
        <p:spPr>
          <a:xfrm>
            <a:off x="-30600" y="-73080"/>
            <a:ext cx="6456600" cy="5289120"/>
          </a:xfrm>
          <a:prstGeom prst="rect">
            <a:avLst/>
          </a:prstGeom>
          <a:gradFill rotWithShape="0">
            <a:gsLst>
              <a:gs pos="0">
                <a:srgbClr val="FF7322">
                  <a:alpha val="76078"/>
                </a:srgbClr>
              </a:gs>
              <a:gs pos="100000">
                <a:srgbClr val="EF883D">
                  <a:alpha val="0"/>
                </a:srgbClr>
              </a:gs>
            </a:gsLst>
            <a:lin ang="0"/>
          </a:gra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1" name="TextBox 6"/>
          <p:cNvSpPr/>
          <p:nvPr/>
        </p:nvSpPr>
        <p:spPr>
          <a:xfrm>
            <a:off x="363240" y="1256400"/>
            <a:ext cx="8115120" cy="8222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800" b="1" strike="noStrike" spc="-1">
                <a:solidFill>
                  <a:srgbClr val="FFFFFF"/>
                </a:solidFill>
                <a:latin typeface="Arial"/>
                <a:ea typeface="Arial"/>
              </a:rPr>
              <a:t>PENTOKAN</a:t>
            </a:r>
            <a:endParaRPr lang="ru-RU" sz="4800" b="0" strike="noStrike" spc="-1">
              <a:latin typeface="Arial"/>
            </a:endParaRPr>
          </a:p>
        </p:txBody>
      </p:sp>
      <p:sp>
        <p:nvSpPr>
          <p:cNvPr id="332" name="TextBox 7"/>
          <p:cNvSpPr/>
          <p:nvPr/>
        </p:nvSpPr>
        <p:spPr>
          <a:xfrm>
            <a:off x="380520" y="2332440"/>
            <a:ext cx="4083120" cy="1004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Ключ к здоровью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клеток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333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435960" y="4584240"/>
            <a:ext cx="1260720" cy="22068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4"/>
          <p:cNvSpPr/>
          <p:nvPr/>
        </p:nvSpPr>
        <p:spPr>
          <a:xfrm>
            <a:off x="385560" y="318960"/>
            <a:ext cx="8372880" cy="5932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06FBC"/>
                </a:solidFill>
                <a:latin typeface="Arial"/>
                <a:ea typeface="Arial"/>
              </a:rPr>
              <a:t>Другие </a:t>
            </a:r>
            <a:r>
              <a:rPr lang="ru-RU" sz="3000" b="1" strike="noStrike" spc="-1">
                <a:solidFill>
                  <a:srgbClr val="FF8A3E"/>
                </a:solidFill>
                <a:latin typeface="Arial"/>
                <a:ea typeface="Arial"/>
              </a:rPr>
              <a:t>стрессогенные</a:t>
            </a:r>
            <a:r>
              <a:rPr lang="ru-RU" sz="3000" b="1" strike="noStrike" spc="-1">
                <a:solidFill>
                  <a:srgbClr val="006FBC"/>
                </a:solidFill>
                <a:latin typeface="Arial"/>
                <a:ea typeface="Arial"/>
              </a:rPr>
              <a:t> факторы: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137" name="pasted-image.pdf" descr="pasted-image.pdf"/>
          <p:cNvPicPr/>
          <p:nvPr/>
        </p:nvPicPr>
        <p:blipFill>
          <a:blip r:embed="rId3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  <p:sp>
        <p:nvSpPr>
          <p:cNvPr id="138" name="Кружок"/>
          <p:cNvSpPr/>
          <p:nvPr/>
        </p:nvSpPr>
        <p:spPr>
          <a:xfrm>
            <a:off x="7527600" y="1480680"/>
            <a:ext cx="1078200" cy="1078200"/>
          </a:xfrm>
          <a:prstGeom prst="ellipse">
            <a:avLst/>
          </a:prstGeom>
          <a:noFill/>
          <a:ln w="25400">
            <a:solidFill>
              <a:srgbClr val="0F6FC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9" name="Кружок"/>
          <p:cNvSpPr/>
          <p:nvPr/>
        </p:nvSpPr>
        <p:spPr>
          <a:xfrm>
            <a:off x="5780160" y="148068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" name="Кружок"/>
          <p:cNvSpPr/>
          <p:nvPr/>
        </p:nvSpPr>
        <p:spPr>
          <a:xfrm>
            <a:off x="4032720" y="148068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Кружок"/>
          <p:cNvSpPr/>
          <p:nvPr/>
        </p:nvSpPr>
        <p:spPr>
          <a:xfrm>
            <a:off x="2285280" y="148068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2" name="Кружок"/>
          <p:cNvSpPr/>
          <p:nvPr/>
        </p:nvSpPr>
        <p:spPr>
          <a:xfrm>
            <a:off x="537840" y="148068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3" name="Кружок"/>
          <p:cNvSpPr/>
          <p:nvPr/>
        </p:nvSpPr>
        <p:spPr>
          <a:xfrm>
            <a:off x="7527600" y="148068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Кружок"/>
          <p:cNvSpPr/>
          <p:nvPr/>
        </p:nvSpPr>
        <p:spPr>
          <a:xfrm>
            <a:off x="6704640" y="318636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Кружок"/>
          <p:cNvSpPr/>
          <p:nvPr/>
        </p:nvSpPr>
        <p:spPr>
          <a:xfrm>
            <a:off x="4967280" y="318636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Кружок"/>
          <p:cNvSpPr/>
          <p:nvPr/>
        </p:nvSpPr>
        <p:spPr>
          <a:xfrm>
            <a:off x="3229920" y="318636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Кружок"/>
          <p:cNvSpPr/>
          <p:nvPr/>
        </p:nvSpPr>
        <p:spPr>
          <a:xfrm>
            <a:off x="1492560" y="3186360"/>
            <a:ext cx="1078200" cy="1078200"/>
          </a:xfrm>
          <a:prstGeom prst="ellipse">
            <a:avLst/>
          </a:prstGeom>
          <a:noFill/>
          <a:ln w="25400">
            <a:solidFill>
              <a:srgbClr val="FF8A3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8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831600" y="1600200"/>
            <a:ext cx="564480" cy="772920"/>
          </a:xfrm>
          <a:prstGeom prst="rect">
            <a:avLst/>
          </a:prstGeom>
          <a:ln w="12700">
            <a:noFill/>
          </a:ln>
        </p:spPr>
      </p:pic>
      <p:pic>
        <p:nvPicPr>
          <p:cNvPr id="149" name="Изображение" descr="Изображение"/>
          <p:cNvPicPr/>
          <p:nvPr/>
        </p:nvPicPr>
        <p:blipFill>
          <a:blip r:embed="rId5"/>
          <a:stretch/>
        </p:blipFill>
        <p:spPr>
          <a:xfrm>
            <a:off x="2496240" y="1647720"/>
            <a:ext cx="655920" cy="677520"/>
          </a:xfrm>
          <a:prstGeom prst="rect">
            <a:avLst/>
          </a:prstGeom>
          <a:ln w="12700">
            <a:noFill/>
          </a:ln>
        </p:spPr>
      </p:pic>
      <p:pic>
        <p:nvPicPr>
          <p:cNvPr id="150" name="Изображение" descr="Изображение"/>
          <p:cNvPicPr/>
          <p:nvPr/>
        </p:nvPicPr>
        <p:blipFill>
          <a:blip r:embed="rId6"/>
          <a:stretch/>
        </p:blipFill>
        <p:spPr>
          <a:xfrm>
            <a:off x="5977800" y="1689120"/>
            <a:ext cx="686520" cy="686160"/>
          </a:xfrm>
          <a:prstGeom prst="rect">
            <a:avLst/>
          </a:prstGeom>
          <a:ln w="12700">
            <a:noFill/>
          </a:ln>
        </p:spPr>
      </p:pic>
      <p:pic>
        <p:nvPicPr>
          <p:cNvPr id="151" name="Изображение" descr="Изображение"/>
          <p:cNvPicPr/>
          <p:nvPr/>
        </p:nvPicPr>
        <p:blipFill>
          <a:blip r:embed="rId7"/>
          <a:stretch/>
        </p:blipFill>
        <p:spPr>
          <a:xfrm>
            <a:off x="7728120" y="1647720"/>
            <a:ext cx="677520" cy="677520"/>
          </a:xfrm>
          <a:prstGeom prst="rect">
            <a:avLst/>
          </a:prstGeom>
          <a:ln w="12700">
            <a:noFill/>
          </a:ln>
        </p:spPr>
      </p:pic>
      <p:pic>
        <p:nvPicPr>
          <p:cNvPr id="152" name="Изображение" descr="Изображение"/>
          <p:cNvPicPr/>
          <p:nvPr/>
        </p:nvPicPr>
        <p:blipFill>
          <a:blip r:embed="rId8"/>
          <a:stretch/>
        </p:blipFill>
        <p:spPr>
          <a:xfrm>
            <a:off x="1675080" y="3472920"/>
            <a:ext cx="713520" cy="508680"/>
          </a:xfrm>
          <a:prstGeom prst="rect">
            <a:avLst/>
          </a:prstGeom>
          <a:ln w="12700">
            <a:noFill/>
          </a:ln>
        </p:spPr>
      </p:pic>
      <p:pic>
        <p:nvPicPr>
          <p:cNvPr id="153" name="Изображение" descr="Изображение"/>
          <p:cNvPicPr/>
          <p:nvPr/>
        </p:nvPicPr>
        <p:blipFill>
          <a:blip r:embed="rId9"/>
          <a:stretch/>
        </p:blipFill>
        <p:spPr>
          <a:xfrm>
            <a:off x="3432600" y="3416760"/>
            <a:ext cx="647640" cy="634680"/>
          </a:xfrm>
          <a:prstGeom prst="rect">
            <a:avLst/>
          </a:prstGeom>
          <a:ln w="12700">
            <a:noFill/>
          </a:ln>
        </p:spPr>
      </p:pic>
      <p:pic>
        <p:nvPicPr>
          <p:cNvPr id="154" name="Изображение" descr="Изображение"/>
          <p:cNvPicPr/>
          <p:nvPr/>
        </p:nvPicPr>
        <p:blipFill>
          <a:blip r:embed="rId10"/>
          <a:stretch/>
        </p:blipFill>
        <p:spPr>
          <a:xfrm>
            <a:off x="5149800" y="3459960"/>
            <a:ext cx="713520" cy="474480"/>
          </a:xfrm>
          <a:prstGeom prst="rect">
            <a:avLst/>
          </a:prstGeom>
          <a:ln w="12700">
            <a:noFill/>
          </a:ln>
        </p:spPr>
      </p:pic>
      <p:pic>
        <p:nvPicPr>
          <p:cNvPr id="155" name="Изображение" descr="Изображение"/>
          <p:cNvPicPr/>
          <p:nvPr/>
        </p:nvPicPr>
        <p:blipFill>
          <a:blip r:embed="rId11"/>
          <a:stretch/>
        </p:blipFill>
        <p:spPr>
          <a:xfrm>
            <a:off x="7004160" y="3382560"/>
            <a:ext cx="497520" cy="702720"/>
          </a:xfrm>
          <a:prstGeom prst="rect">
            <a:avLst/>
          </a:prstGeom>
          <a:ln w="12700">
            <a:noFill/>
          </a:ln>
        </p:spPr>
      </p:pic>
      <p:pic>
        <p:nvPicPr>
          <p:cNvPr id="156" name="Изображение" descr="Изображение"/>
          <p:cNvPicPr/>
          <p:nvPr/>
        </p:nvPicPr>
        <p:blipFill>
          <a:blip r:embed="rId12"/>
          <a:stretch/>
        </p:blipFill>
        <p:spPr>
          <a:xfrm>
            <a:off x="4289040" y="1680840"/>
            <a:ext cx="590400" cy="6775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Кружок"/>
          <p:cNvSpPr/>
          <p:nvPr/>
        </p:nvSpPr>
        <p:spPr>
          <a:xfrm>
            <a:off x="4836240" y="189000"/>
            <a:ext cx="4748400" cy="4748400"/>
          </a:xfrm>
          <a:prstGeom prst="ellipse">
            <a:avLst/>
          </a:prstGeom>
          <a:solidFill>
            <a:srgbClr val="DDDDDD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TextBox 4"/>
          <p:cNvSpPr/>
          <p:nvPr/>
        </p:nvSpPr>
        <p:spPr>
          <a:xfrm>
            <a:off x="385560" y="1193040"/>
            <a:ext cx="8372880" cy="15976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06FBC"/>
                </a:solidFill>
                <a:latin typeface="Arial"/>
                <a:ea typeface="Arial"/>
              </a:rPr>
              <a:t>Результат —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06FBC"/>
                </a:solidFill>
                <a:latin typeface="Arial"/>
                <a:ea typeface="Arial"/>
              </a:rPr>
              <a:t>повреждение клеток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06FBC"/>
                </a:solidFill>
                <a:latin typeface="Arial"/>
                <a:ea typeface="Arial"/>
              </a:rPr>
              <a:t>организма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160" name="pasted-image.pdf" descr="pasted-image.pdf"/>
          <p:cNvPicPr/>
          <p:nvPr/>
        </p:nvPicPr>
        <p:blipFill>
          <a:blip r:embed="rId3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  <p:sp>
        <p:nvSpPr>
          <p:cNvPr id="161" name="TextBox 4"/>
          <p:cNvSpPr/>
          <p:nvPr/>
        </p:nvSpPr>
        <p:spPr>
          <a:xfrm>
            <a:off x="385560" y="2901240"/>
            <a:ext cx="8372880" cy="6260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535353"/>
                </a:solidFill>
                <a:latin typeface="Arial"/>
                <a:ea typeface="Arial"/>
              </a:rPr>
              <a:t>А это — ускоренный износ,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535353"/>
                </a:solidFill>
                <a:latin typeface="Arial"/>
                <a:ea typeface="Arial"/>
              </a:rPr>
              <a:t>старение, болезни.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162" name="shutterstock_618548414.jpg" descr="shutterstock_618548414.jpg"/>
          <p:cNvPicPr/>
          <p:nvPr/>
        </p:nvPicPr>
        <p:blipFill>
          <a:blip r:embed="rId4"/>
          <a:srcRect l="20766" t="945" r="4694" b="948"/>
          <a:stretch/>
        </p:blipFill>
        <p:spPr>
          <a:xfrm>
            <a:off x="4734720" y="254880"/>
            <a:ext cx="4633200" cy="4633560"/>
          </a:xfrm>
          <a:prstGeom prst="ellipse">
            <a:avLst/>
          </a:prstGeom>
          <a:ln w="12700">
            <a:noFill/>
          </a:ln>
        </p:spPr>
      </p:pic>
      <p:sp>
        <p:nvSpPr>
          <p:cNvPr id="163" name="Кружок"/>
          <p:cNvSpPr/>
          <p:nvPr/>
        </p:nvSpPr>
        <p:spPr>
          <a:xfrm>
            <a:off x="11558160" y="3218760"/>
            <a:ext cx="563760" cy="563760"/>
          </a:xfrm>
          <a:prstGeom prst="ellipse">
            <a:avLst/>
          </a:prstGeom>
          <a:solidFill>
            <a:srgbClr val="FF9A35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Рисунок 3" descr="Рисунок 3"/>
          <p:cNvPicPr/>
          <p:nvPr/>
        </p:nvPicPr>
        <p:blipFill>
          <a:blip r:embed="rId3"/>
          <a:stretch/>
        </p:blipFill>
        <p:spPr>
          <a:xfrm>
            <a:off x="-15480" y="-30600"/>
            <a:ext cx="10741320" cy="5204160"/>
          </a:xfrm>
          <a:prstGeom prst="rect">
            <a:avLst/>
          </a:prstGeom>
          <a:ln w="12700">
            <a:noFill/>
          </a:ln>
        </p:spPr>
      </p:pic>
      <p:sp>
        <p:nvSpPr>
          <p:cNvPr id="165" name="TextBox 6"/>
          <p:cNvSpPr/>
          <p:nvPr/>
        </p:nvSpPr>
        <p:spPr>
          <a:xfrm>
            <a:off x="383760" y="3365280"/>
            <a:ext cx="9153000" cy="1004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Все начинается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с клетки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166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435960" y="4794480"/>
            <a:ext cx="756360" cy="1321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759"/>
          <p:cNvSpPr txBox="1"/>
          <p:nvPr/>
        </p:nvSpPr>
        <p:spPr>
          <a:xfrm>
            <a:off x="8945280" y="4622760"/>
            <a:ext cx="198360" cy="2804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pic>
        <p:nvPicPr>
          <p:cNvPr id="168" name="Изображение 17" descr="Изображение 17"/>
          <p:cNvPicPr/>
          <p:nvPr/>
        </p:nvPicPr>
        <p:blipFill>
          <a:blip r:embed="rId3"/>
          <a:stretch/>
        </p:blipFill>
        <p:spPr>
          <a:xfrm>
            <a:off x="8072280" y="145080"/>
            <a:ext cx="514800" cy="340200"/>
          </a:xfrm>
          <a:prstGeom prst="rect">
            <a:avLst/>
          </a:prstGeom>
          <a:ln w="12700">
            <a:noFill/>
          </a:ln>
        </p:spPr>
      </p:pic>
      <p:sp>
        <p:nvSpPr>
          <p:cNvPr id="169" name="TextBox 5"/>
          <p:cNvSpPr/>
          <p:nvPr/>
        </p:nvSpPr>
        <p:spPr>
          <a:xfrm>
            <a:off x="5179680" y="485640"/>
            <a:ext cx="3743640" cy="13716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t/>
            </a:r>
            <a:br/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pic>
        <p:nvPicPr>
          <p:cNvPr id="170" name="Рисунок 3" descr="Рисунок 3"/>
          <p:cNvPicPr/>
          <p:nvPr/>
        </p:nvPicPr>
        <p:blipFill>
          <a:blip r:embed="rId4"/>
          <a:stretch/>
        </p:blipFill>
        <p:spPr>
          <a:xfrm>
            <a:off x="0" y="0"/>
            <a:ext cx="9140760" cy="5143320"/>
          </a:xfrm>
          <a:prstGeom prst="rect">
            <a:avLst/>
          </a:prstGeom>
          <a:ln w="12700">
            <a:noFill/>
          </a:ln>
        </p:spPr>
      </p:pic>
      <p:sp>
        <p:nvSpPr>
          <p:cNvPr id="171" name="TextBox 4"/>
          <p:cNvSpPr/>
          <p:nvPr/>
        </p:nvSpPr>
        <p:spPr>
          <a:xfrm>
            <a:off x="397800" y="306720"/>
            <a:ext cx="8713800" cy="547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16FBC"/>
                </a:solidFill>
                <a:latin typeface="Arial"/>
                <a:ea typeface="Arial"/>
              </a:rPr>
              <a:t>Окислительный стресс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172" name="TextBox 6"/>
          <p:cNvSpPr/>
          <p:nvPr/>
        </p:nvSpPr>
        <p:spPr>
          <a:xfrm>
            <a:off x="1031040" y="4005720"/>
            <a:ext cx="1671480" cy="334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Arial"/>
              </a:rPr>
              <a:t>Здоровая клетка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73" name="TextBox 8"/>
          <p:cNvSpPr/>
          <p:nvPr/>
        </p:nvSpPr>
        <p:spPr>
          <a:xfrm>
            <a:off x="3580560" y="3891600"/>
            <a:ext cx="200988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Arial"/>
              </a:rPr>
              <a:t>Атака свободных  радикалов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74" name="TextBox 10"/>
          <p:cNvSpPr/>
          <p:nvPr/>
        </p:nvSpPr>
        <p:spPr>
          <a:xfrm>
            <a:off x="6524640" y="3891600"/>
            <a:ext cx="1576080" cy="577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Arial"/>
              </a:rPr>
              <a:t>Повреждённая клетка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175" name="pasted-image.pdf" descr="pasted-image.pdf"/>
          <p:cNvPicPr/>
          <p:nvPr/>
        </p:nvPicPr>
        <p:blipFill>
          <a:blip r:embed="rId5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759"/>
          <p:cNvSpPr txBox="1"/>
          <p:nvPr/>
        </p:nvSpPr>
        <p:spPr>
          <a:xfrm>
            <a:off x="8945280" y="4622760"/>
            <a:ext cx="198360" cy="2804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pic>
        <p:nvPicPr>
          <p:cNvPr id="177" name="Рисунок 2" descr="Рисунок 2"/>
          <p:cNvPicPr/>
          <p:nvPr/>
        </p:nvPicPr>
        <p:blipFill>
          <a:blip r:embed="rId3"/>
          <a:srcRect l="27508" r="12273"/>
          <a:stretch/>
        </p:blipFill>
        <p:spPr>
          <a:xfrm>
            <a:off x="5027400" y="-15120"/>
            <a:ext cx="4097160" cy="5173560"/>
          </a:xfrm>
          <a:prstGeom prst="rect">
            <a:avLst/>
          </a:prstGeom>
          <a:ln w="12700">
            <a:noFill/>
          </a:ln>
        </p:spPr>
      </p:pic>
      <p:sp>
        <p:nvSpPr>
          <p:cNvPr id="178" name="TextBox 4"/>
          <p:cNvSpPr/>
          <p:nvPr/>
        </p:nvSpPr>
        <p:spPr>
          <a:xfrm>
            <a:off x="385560" y="316800"/>
            <a:ext cx="8372880" cy="1918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8A3E"/>
                </a:solidFill>
                <a:latin typeface="Arial"/>
                <a:ea typeface="Arial"/>
              </a:rPr>
              <a:t>Свободные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8A3E"/>
                </a:solidFill>
                <a:latin typeface="Arial"/>
                <a:ea typeface="Arial"/>
              </a:rPr>
              <a:t>радикалы: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16FBC"/>
                </a:solidFill>
                <a:latin typeface="Arial"/>
                <a:ea typeface="Arial"/>
              </a:rPr>
              <a:t>молекулярные </a:t>
            </a:r>
            <a:endParaRPr lang="ru-RU" sz="30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16FBC"/>
                </a:solidFill>
                <a:latin typeface="Arial"/>
                <a:ea typeface="Arial"/>
              </a:rPr>
              <a:t>террористы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179" name="TextBox 6"/>
          <p:cNvSpPr/>
          <p:nvPr/>
        </p:nvSpPr>
        <p:spPr>
          <a:xfrm>
            <a:off x="401400" y="2359080"/>
            <a:ext cx="3257640" cy="821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535353"/>
                </a:solidFill>
                <a:latin typeface="Arial"/>
                <a:ea typeface="Arial"/>
              </a:rPr>
              <a:t>За день в 1 клетке образуется около 1 триллиона свободных радикалов</a:t>
            </a:r>
            <a:endParaRPr lang="ru-RU" sz="1600" b="0" strike="noStrike" spc="-1">
              <a:latin typeface="Arial"/>
            </a:endParaRPr>
          </a:p>
        </p:txBody>
      </p:sp>
      <p:grpSp>
        <p:nvGrpSpPr>
          <p:cNvPr id="180" name="Группа"/>
          <p:cNvGrpSpPr/>
          <p:nvPr/>
        </p:nvGrpSpPr>
        <p:grpSpPr>
          <a:xfrm>
            <a:off x="4754160" y="2307960"/>
            <a:ext cx="3631320" cy="3139200"/>
            <a:chOff x="4754160" y="2307960"/>
            <a:chExt cx="3631320" cy="3139200"/>
          </a:xfrm>
        </p:grpSpPr>
        <p:sp>
          <p:nvSpPr>
            <p:cNvPr id="181" name="TextBox 4"/>
            <p:cNvSpPr/>
            <p:nvPr/>
          </p:nvSpPr>
          <p:spPr>
            <a:xfrm>
              <a:off x="4754160" y="2307960"/>
              <a:ext cx="3391200" cy="313920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5720" rIns="4572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ru-RU" sz="20000" b="1" strike="noStrike" spc="-1">
                  <a:solidFill>
                    <a:srgbClr val="FFFFFF"/>
                  </a:solidFill>
                  <a:latin typeface="Arial"/>
                  <a:ea typeface="Arial"/>
                </a:rPr>
                <a:t>10</a:t>
              </a:r>
              <a:endParaRPr lang="ru-RU" sz="20000" b="0" strike="noStrike" spc="-1">
                <a:latin typeface="Arial"/>
              </a:endParaRPr>
            </a:p>
          </p:txBody>
        </p:sp>
        <p:sp>
          <p:nvSpPr>
            <p:cNvPr id="182" name="TextBox 4"/>
            <p:cNvSpPr/>
            <p:nvPr/>
          </p:nvSpPr>
          <p:spPr>
            <a:xfrm>
              <a:off x="7263720" y="2374560"/>
              <a:ext cx="1121760" cy="7005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5720" rIns="4572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ru-RU" sz="4000" b="1" strike="noStrike" spc="-1">
                  <a:solidFill>
                    <a:srgbClr val="FFFFFF"/>
                  </a:solidFill>
                  <a:latin typeface="Arial"/>
                  <a:ea typeface="Arial"/>
                </a:rPr>
                <a:t>12</a:t>
              </a:r>
              <a:endParaRPr lang="ru-RU" sz="4000" b="0" strike="noStrike" spc="-1">
                <a:latin typeface="Arial"/>
              </a:endParaRPr>
            </a:p>
          </p:txBody>
        </p:sp>
      </p:grpSp>
      <p:pic>
        <p:nvPicPr>
          <p:cNvPr id="183" name="pasted-image.pdf" descr="pasted-image.pdf"/>
          <p:cNvPicPr/>
          <p:nvPr/>
        </p:nvPicPr>
        <p:blipFill>
          <a:blip r:embed="rId4"/>
          <a:stretch/>
        </p:blipFill>
        <p:spPr>
          <a:xfrm>
            <a:off x="420120" y="4791960"/>
            <a:ext cx="780120" cy="13716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758"/>
          <p:cNvSpPr/>
          <p:nvPr/>
        </p:nvSpPr>
        <p:spPr>
          <a:xfrm>
            <a:off x="-4680" y="2520"/>
            <a:ext cx="9153000" cy="5143320"/>
          </a:xfrm>
          <a:prstGeom prst="rect">
            <a:avLst/>
          </a:prstGeom>
          <a:solidFill>
            <a:srgbClr val="A6AAA9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5" name="Shape 759"/>
          <p:cNvSpPr txBox="1"/>
          <p:nvPr/>
        </p:nvSpPr>
        <p:spPr>
          <a:xfrm>
            <a:off x="8945280" y="4622760"/>
            <a:ext cx="198360" cy="2804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pic>
        <p:nvPicPr>
          <p:cNvPr id="186" name="Изображение 17" descr="Изображение 17"/>
          <p:cNvPicPr/>
          <p:nvPr/>
        </p:nvPicPr>
        <p:blipFill>
          <a:blip r:embed="rId3"/>
          <a:stretch/>
        </p:blipFill>
        <p:spPr>
          <a:xfrm>
            <a:off x="8072280" y="145080"/>
            <a:ext cx="514800" cy="340200"/>
          </a:xfrm>
          <a:prstGeom prst="rect">
            <a:avLst/>
          </a:prstGeom>
          <a:ln w="12700">
            <a:noFill/>
          </a:ln>
        </p:spPr>
      </p:pic>
      <p:pic>
        <p:nvPicPr>
          <p:cNvPr id="187" name="Рисунок 5" descr="Рисунок 5"/>
          <p:cNvPicPr/>
          <p:nvPr/>
        </p:nvPicPr>
        <p:blipFill>
          <a:blip r:embed="rId4"/>
          <a:stretch/>
        </p:blipFill>
        <p:spPr>
          <a:xfrm>
            <a:off x="4680" y="2520"/>
            <a:ext cx="9143640" cy="4242240"/>
          </a:xfrm>
          <a:prstGeom prst="rect">
            <a:avLst/>
          </a:prstGeom>
          <a:ln w="12700">
            <a:noFill/>
          </a:ln>
        </p:spPr>
      </p:pic>
      <p:sp>
        <p:nvSpPr>
          <p:cNvPr id="188" name="Прямоугольник 1"/>
          <p:cNvSpPr/>
          <p:nvPr/>
        </p:nvSpPr>
        <p:spPr>
          <a:xfrm>
            <a:off x="4680" y="4245120"/>
            <a:ext cx="9138960" cy="900720"/>
          </a:xfrm>
          <a:prstGeom prst="rect">
            <a:avLst/>
          </a:prstGeom>
          <a:solidFill>
            <a:srgbClr val="448AD7"/>
          </a:solidFill>
          <a:ln w="0">
            <a:solidFill>
              <a:srgbClr val="0A6DC6"/>
            </a:solidFill>
          </a:ln>
          <a:effectLst>
            <a:outerShdw blurRad="381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9" name="TextBox 3"/>
          <p:cNvSpPr/>
          <p:nvPr/>
        </p:nvSpPr>
        <p:spPr>
          <a:xfrm>
            <a:off x="198000" y="4394880"/>
            <a:ext cx="8721000" cy="547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FFFFFF"/>
                </a:solidFill>
                <a:latin typeface="Arial"/>
                <a:ea typeface="Arial"/>
              </a:rPr>
              <a:t>Натрий-калиевый насос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190" name="Изображение" descr="Изображение"/>
          <p:cNvPicPr/>
          <p:nvPr/>
        </p:nvPicPr>
        <p:blipFill>
          <a:blip r:embed="rId5"/>
          <a:stretch/>
        </p:blipFill>
        <p:spPr>
          <a:xfrm>
            <a:off x="435960" y="4794480"/>
            <a:ext cx="756360" cy="1321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758"/>
          <p:cNvSpPr/>
          <p:nvPr/>
        </p:nvSpPr>
        <p:spPr>
          <a:xfrm>
            <a:off x="-4680" y="2520"/>
            <a:ext cx="9153000" cy="5143320"/>
          </a:xfrm>
          <a:prstGeom prst="rect">
            <a:avLst/>
          </a:prstGeom>
          <a:solidFill>
            <a:srgbClr val="A6AAA9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Shape 759"/>
          <p:cNvSpPr txBox="1"/>
          <p:nvPr/>
        </p:nvSpPr>
        <p:spPr>
          <a:xfrm>
            <a:off x="8945280" y="4622760"/>
            <a:ext cx="198360" cy="2804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pic>
        <p:nvPicPr>
          <p:cNvPr id="193" name="Изображение 17" descr="Изображение 17"/>
          <p:cNvPicPr/>
          <p:nvPr/>
        </p:nvPicPr>
        <p:blipFill>
          <a:blip r:embed="rId3"/>
          <a:stretch/>
        </p:blipFill>
        <p:spPr>
          <a:xfrm>
            <a:off x="8072280" y="145080"/>
            <a:ext cx="514800" cy="340200"/>
          </a:xfrm>
          <a:prstGeom prst="rect">
            <a:avLst/>
          </a:prstGeom>
          <a:ln w="12700">
            <a:noFill/>
          </a:ln>
        </p:spPr>
      </p:pic>
      <p:pic>
        <p:nvPicPr>
          <p:cNvPr id="194" name="Рисунок 3" descr="Рисунок 3"/>
          <p:cNvPicPr/>
          <p:nvPr/>
        </p:nvPicPr>
        <p:blipFill>
          <a:blip r:embed="rId4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12700">
            <a:noFill/>
          </a:ln>
        </p:spPr>
      </p:pic>
      <p:pic>
        <p:nvPicPr>
          <p:cNvPr id="195" name="Рисунок 6" descr="Рисунок 6"/>
          <p:cNvPicPr/>
          <p:nvPr/>
        </p:nvPicPr>
        <p:blipFill>
          <a:blip r:embed="rId5"/>
          <a:stretch/>
        </p:blipFill>
        <p:spPr>
          <a:xfrm>
            <a:off x="1440" y="0"/>
            <a:ext cx="9140760" cy="5143320"/>
          </a:xfrm>
          <a:prstGeom prst="rect">
            <a:avLst/>
          </a:prstGeom>
          <a:ln w="12700">
            <a:noFill/>
          </a:ln>
        </p:spPr>
      </p:pic>
      <p:sp>
        <p:nvSpPr>
          <p:cNvPr id="196" name="TextBox 1"/>
          <p:cNvSpPr/>
          <p:nvPr/>
        </p:nvSpPr>
        <p:spPr>
          <a:xfrm>
            <a:off x="226080" y="306720"/>
            <a:ext cx="8534880" cy="547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3000" b="1" strike="noStrike" spc="-1">
                <a:solidFill>
                  <a:srgbClr val="000000"/>
                </a:solidFill>
                <a:latin typeface="Arial"/>
                <a:ea typeface="Arial"/>
              </a:rPr>
              <a:t>Эволюционное несоответствие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197" name="TextBox 2"/>
          <p:cNvSpPr/>
          <p:nvPr/>
        </p:nvSpPr>
        <p:spPr>
          <a:xfrm>
            <a:off x="683280" y="1131120"/>
            <a:ext cx="3481560" cy="3960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Рацион наших предков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98" name="TextBox 4"/>
          <p:cNvSpPr/>
          <p:nvPr/>
        </p:nvSpPr>
        <p:spPr>
          <a:xfrm>
            <a:off x="948240" y="4499640"/>
            <a:ext cx="774360" cy="334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Arial"/>
              </a:rPr>
              <a:t>калий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99" name="TextBox 7"/>
          <p:cNvSpPr/>
          <p:nvPr/>
        </p:nvSpPr>
        <p:spPr>
          <a:xfrm>
            <a:off x="2824200" y="4510080"/>
            <a:ext cx="1255680" cy="334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Arial"/>
              </a:rPr>
              <a:t>натрий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00" name="TextBox 8"/>
          <p:cNvSpPr/>
          <p:nvPr/>
        </p:nvSpPr>
        <p:spPr>
          <a:xfrm>
            <a:off x="5135040" y="1131120"/>
            <a:ext cx="3148560" cy="3960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Современный рацион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01" name="TextBox 9"/>
          <p:cNvSpPr/>
          <p:nvPr/>
        </p:nvSpPr>
        <p:spPr>
          <a:xfrm>
            <a:off x="5338440" y="4492440"/>
            <a:ext cx="991080" cy="334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Arial"/>
              </a:rPr>
              <a:t>калий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02" name="TextBox 10"/>
          <p:cNvSpPr/>
          <p:nvPr/>
        </p:nvSpPr>
        <p:spPr>
          <a:xfrm>
            <a:off x="7349040" y="4510080"/>
            <a:ext cx="1192320" cy="334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Arial"/>
              </a:rPr>
              <a:t>натрий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p15="http://schemas.microsoft.com/office/powerpoint/2012/main" xmlns="">
      <p:transition spd="slow">
        <p:push dir="u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1567</Words>
  <Application>Microsoft Office PowerPoint</Application>
  <PresentationFormat>Экран (16:9)</PresentationFormat>
  <Paragraphs>225</Paragraphs>
  <Slides>24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Calibri</vt:lpstr>
      <vt:lpstr>DejaVu Sans</vt:lpstr>
      <vt:lpstr>Helvetica Neue</vt:lpstr>
      <vt:lpstr>Raleway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dc:description/>
  <cp:lastModifiedBy>Elza Nurislamova</cp:lastModifiedBy>
  <cp:revision>2</cp:revision>
  <dcterms:modified xsi:type="dcterms:W3CDTF">2021-06-28T13:37:39Z</dcterms:modified>
  <dc:language>ru-RU</dc:language>
</cp:coreProperties>
</file>