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7" r:id="rId29"/>
    <p:sldId id="284" r:id="rId30"/>
    <p:sldId id="285" r:id="rId31"/>
    <p:sldId id="286" r:id="rId32"/>
  </p:sldIdLst>
  <p:sldSz cx="9144000" cy="5143500" type="screen16x9"/>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824" autoAdjust="0"/>
  </p:normalViewPr>
  <p:slideViewPr>
    <p:cSldViewPr snapToGrid="0">
      <p:cViewPr varScale="1">
        <p:scale>
          <a:sx n="125" d="100"/>
          <a:sy n="125" d="100"/>
        </p:scale>
        <p:origin x="1522" y="77"/>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9"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pPr algn="ctr"/>
            <a:r>
              <a:rPr lang="ru-RU" sz="4400" b="0" strike="noStrike" spc="-1">
                <a:solidFill>
                  <a:srgbClr val="000000"/>
                </a:solidFill>
                <a:latin typeface="Arial"/>
              </a:rPr>
              <a:t>Для перемещения страницы щёлкните мышью</a:t>
            </a:r>
          </a:p>
        </p:txBody>
      </p:sp>
      <p:sp>
        <p:nvSpPr>
          <p:cNvPr id="40"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0">
              <a:buNone/>
            </a:pPr>
            <a:r>
              <a:rPr lang="ru-RU" sz="2000" b="0" strike="noStrike" spc="-1">
                <a:solidFill>
                  <a:srgbClr val="000000"/>
                </a:solidFill>
                <a:latin typeface="Arial"/>
              </a:rPr>
              <a:t>Для правки формата примечаний щёлкните мышью</a:t>
            </a:r>
          </a:p>
        </p:txBody>
      </p:sp>
      <p:sp>
        <p:nvSpPr>
          <p:cNvPr id="41"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ru-RU" sz="1400" b="0" strike="noStrike" spc="-1">
                <a:solidFill>
                  <a:srgbClr val="000000"/>
                </a:solidFill>
                <a:latin typeface="Times New Roman"/>
              </a:rPr>
              <a:t>&lt;верхний колонтитул&gt;</a:t>
            </a:r>
          </a:p>
        </p:txBody>
      </p:sp>
      <p:sp>
        <p:nvSpPr>
          <p:cNvPr id="42" name="PlaceHolder 4"/>
          <p:cNvSpPr>
            <a:spLocks noGrp="1"/>
          </p:cNvSpPr>
          <p:nvPr>
            <p:ph type="dt" idx="2"/>
          </p:nvPr>
        </p:nvSpPr>
        <p:spPr>
          <a:xfrm>
            <a:off x="4278960" y="0"/>
            <a:ext cx="3280680" cy="534240"/>
          </a:xfrm>
          <a:prstGeom prst="rect">
            <a:avLst/>
          </a:prstGeom>
          <a:noFill/>
          <a:ln w="0">
            <a:noFill/>
          </a:ln>
        </p:spPr>
        <p:txBody>
          <a:bodyPr lIns="0" tIns="0" rIns="0" bIns="0" anchor="t">
            <a:noAutofit/>
          </a:bodyPr>
          <a:lstStyle>
            <a:lvl1pPr indent="0" algn="r">
              <a:buNone/>
              <a:defRPr lang="ru-RU" sz="1400" b="0" strike="noStrike" spc="-1">
                <a:solidFill>
                  <a:srgbClr val="000000"/>
                </a:solidFill>
                <a:latin typeface="Times New Roman"/>
              </a:defRPr>
            </a:lvl1pPr>
          </a:lstStyle>
          <a:p>
            <a:pPr indent="0" algn="r">
              <a:buNone/>
            </a:pPr>
            <a:r>
              <a:rPr lang="ru-RU" sz="1400" b="0" strike="noStrike" spc="-1">
                <a:solidFill>
                  <a:srgbClr val="000000"/>
                </a:solidFill>
                <a:latin typeface="Times New Roman"/>
              </a:rPr>
              <a:t>&lt;дата/время&gt;</a:t>
            </a:r>
          </a:p>
        </p:txBody>
      </p:sp>
      <p:sp>
        <p:nvSpPr>
          <p:cNvPr id="43" name="PlaceHolder 5"/>
          <p:cNvSpPr>
            <a:spLocks noGrp="1"/>
          </p:cNvSpPr>
          <p:nvPr>
            <p:ph type="ftr" idx="3"/>
          </p:nvPr>
        </p:nvSpPr>
        <p:spPr>
          <a:xfrm>
            <a:off x="0" y="10157400"/>
            <a:ext cx="3280680" cy="534240"/>
          </a:xfrm>
          <a:prstGeom prst="rect">
            <a:avLst/>
          </a:prstGeom>
          <a:noFill/>
          <a:ln w="0">
            <a:noFill/>
          </a:ln>
        </p:spPr>
        <p:txBody>
          <a:bodyPr lIns="0" tIns="0" rIns="0" bIns="0" anchor="b">
            <a:noAutofit/>
          </a:bodyPr>
          <a:lstStyle>
            <a:lvl1pPr indent="0">
              <a:buNone/>
              <a:defRPr lang="ru-RU" sz="1400" b="0" strike="noStrike" spc="-1">
                <a:solidFill>
                  <a:srgbClr val="000000"/>
                </a:solidFill>
                <a:latin typeface="Times New Roman"/>
              </a:defRPr>
            </a:lvl1pPr>
          </a:lstStyle>
          <a:p>
            <a:pPr indent="0">
              <a:buNone/>
            </a:pPr>
            <a:r>
              <a:rPr lang="ru-RU" sz="1400" b="0" strike="noStrike" spc="-1">
                <a:solidFill>
                  <a:srgbClr val="000000"/>
                </a:solidFill>
                <a:latin typeface="Times New Roman"/>
              </a:rPr>
              <a:t>&lt;нижний колонтитул&gt;</a:t>
            </a:r>
          </a:p>
        </p:txBody>
      </p:sp>
      <p:sp>
        <p:nvSpPr>
          <p:cNvPr id="44" name="PlaceHolder 6"/>
          <p:cNvSpPr>
            <a:spLocks noGrp="1"/>
          </p:cNvSpPr>
          <p:nvPr>
            <p:ph type="sldNum" idx="4"/>
          </p:nvPr>
        </p:nvSpPr>
        <p:spPr>
          <a:xfrm>
            <a:off x="4278960" y="10157400"/>
            <a:ext cx="3280680" cy="534240"/>
          </a:xfrm>
          <a:prstGeom prst="rect">
            <a:avLst/>
          </a:prstGeom>
          <a:noFill/>
          <a:ln w="0">
            <a:noFill/>
          </a:ln>
        </p:spPr>
        <p:txBody>
          <a:bodyPr lIns="0" tIns="0" rIns="0" bIns="0" anchor="b">
            <a:noAutofit/>
          </a:bodyPr>
          <a:lstStyle>
            <a:lvl1pPr indent="0" algn="r">
              <a:buNone/>
              <a:defRPr lang="ru-RU" sz="1400" b="0" strike="noStrike" spc="-1">
                <a:solidFill>
                  <a:srgbClr val="000000"/>
                </a:solidFill>
                <a:latin typeface="Times New Roman"/>
              </a:defRPr>
            </a:lvl1pPr>
          </a:lstStyle>
          <a:p>
            <a:pPr indent="0" algn="r">
              <a:buNone/>
            </a:pPr>
            <a:fld id="{474C71F5-27A3-48A6-A485-ECF6116FEF18}" type="slidenum">
              <a:rPr lang="ru-RU" sz="1400" b="0" strike="noStrike" spc="-1">
                <a:solidFill>
                  <a:srgbClr val="000000"/>
                </a:solidFill>
                <a:latin typeface="Times New Roman"/>
              </a:rPr>
              <a:t>‹#›</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859009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3641238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3</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1731926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 name="PlaceHolder 1"/>
          <p:cNvSpPr>
            <a:spLocks noGrp="1" noRot="1" noChangeAspect="1"/>
          </p:cNvSpPr>
          <p:nvPr>
            <p:ph type="sldImg"/>
          </p:nvPr>
        </p:nvSpPr>
        <p:spPr>
          <a:xfrm>
            <a:off x="381000" y="685800"/>
            <a:ext cx="6094413" cy="3427413"/>
          </a:xfrm>
          <a:prstGeom prst="rect">
            <a:avLst/>
          </a:prstGeom>
          <a:ln w="0">
            <a:noFill/>
          </a:ln>
        </p:spPr>
      </p:sp>
      <p:sp>
        <p:nvSpPr>
          <p:cNvPr id="460"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2800" b="0" strike="noStrike" spc="-1" dirty="0">
                <a:solidFill>
                  <a:srgbClr val="000000"/>
                </a:solidFill>
                <a:latin typeface="+mn-lt"/>
                <a:ea typeface="+mn-ea"/>
              </a:rPr>
              <a:t>Etwa 98-99 % des Calciums im Körper sind in den Knochen und Zähnen enthalten, die restlichen 1-2 % befinden sich im Blut und in den Weichgeweben. Das Knochengewebe ist eine </a:t>
            </a:r>
            <a:r>
              <a:rPr lang="de-DE" sz="2800" b="1" strike="noStrike" spc="-1" dirty="0">
                <a:solidFill>
                  <a:srgbClr val="000000"/>
                </a:solidFill>
                <a:latin typeface="+mn-lt"/>
                <a:ea typeface="+mn-ea"/>
              </a:rPr>
              <a:t>Calciumreserve</a:t>
            </a:r>
            <a:r>
              <a:rPr lang="de-DE" sz="2800" b="0" strike="noStrike" spc="-1" dirty="0">
                <a:solidFill>
                  <a:srgbClr val="000000"/>
                </a:solidFill>
                <a:latin typeface="+mn-lt"/>
                <a:ea typeface="+mn-ea"/>
              </a:rPr>
              <a:t>, aus der der Körper Calcium entnimmt, wenn er die Konzentration von Calciumionen im Blut aufrechterhalten muss. Dies geschieht in der Regel, wenn zu wenig Calcium mit der Nahrung aufgenommen wird oder wenn der Darm das Calcium nicht richtig absorbiert.</a:t>
            </a:r>
          </a:p>
          <a:p>
            <a:pPr marL="216000" indent="0">
              <a:lnSpc>
                <a:spcPct val="100000"/>
              </a:lnSpc>
              <a:buNone/>
              <a:tabLst>
                <a:tab pos="0" algn="l"/>
              </a:tabLst>
            </a:pPr>
            <a:endParaRPr lang="ru-RU" sz="2800" b="0" strike="noStrike" spc="-1" dirty="0">
              <a:solidFill>
                <a:srgbClr val="000000"/>
              </a:solidFill>
              <a:latin typeface="Arial"/>
            </a:endParaRPr>
          </a:p>
          <a:p>
            <a:pPr marL="216000" indent="0">
              <a:lnSpc>
                <a:spcPct val="100000"/>
              </a:lnSpc>
              <a:buNone/>
              <a:tabLst>
                <a:tab pos="0" algn="l"/>
              </a:tabLst>
            </a:pPr>
            <a:r>
              <a:rPr lang="de-DE" sz="2800" b="1" strike="noStrike" spc="-1" dirty="0">
                <a:solidFill>
                  <a:srgbClr val="000000"/>
                </a:solidFill>
                <a:latin typeface="+mn-lt"/>
                <a:ea typeface="+mn-ea"/>
              </a:rPr>
              <a:t>Die Anzeichen für Calciummangel sind jedoch unspezifisch (d. h. sie können auch auf andere Probleme hinweisen):</a:t>
            </a:r>
          </a:p>
          <a:p>
            <a:pPr marL="216000" indent="0">
              <a:lnSpc>
                <a:spcPct val="100000"/>
              </a:lnSpc>
              <a:buNone/>
              <a:tabLst>
                <a:tab pos="0" algn="l"/>
              </a:tabLst>
            </a:pPr>
            <a:r>
              <a:rPr lang="de-DE" sz="2800" b="0" strike="noStrike" spc="-1" dirty="0">
                <a:solidFill>
                  <a:srgbClr val="000000"/>
                </a:solidFill>
                <a:latin typeface="+mn-lt"/>
                <a:ea typeface="+mn-ea"/>
              </a:rPr>
              <a:t>1 Osteoporose oder Knochenbrüchigkeit gilt als eine Erkrankung, die mit einem Calciummangel einhergeht. Wenn der Calciumspiegel im Blut sinkt und der Körper dadurch den Mineralstoff aus dem Knochengewebe entnehmen muss, kann die Mineraldichte der Knochen mit der Zeit abnehmen und das Risiko von Knochenbrüchen steigen </a:t>
            </a:r>
            <a:r>
              <a:rPr lang="ru-RU" sz="2800" b="0" strike="noStrike" spc="-1" baseline="30000" dirty="0">
                <a:solidFill>
                  <a:srgbClr val="000000"/>
                </a:solidFill>
                <a:latin typeface="+mn-lt"/>
                <a:ea typeface="+mn-ea"/>
              </a:rPr>
              <a:t>[2]</a:t>
            </a:r>
            <a:r>
              <a:rPr lang="ru-RU" sz="2800" b="0" strike="noStrike" spc="-1" dirty="0">
                <a:solidFill>
                  <a:srgbClr val="000000"/>
                </a:solidFill>
                <a:latin typeface="+mn-lt"/>
                <a:ea typeface="+mn-ea"/>
              </a:rPr>
              <a:t>.</a:t>
            </a:r>
            <a:endParaRPr lang="ru-RU" sz="2800" b="0" strike="noStrike" spc="-1" dirty="0">
              <a:solidFill>
                <a:srgbClr val="000000"/>
              </a:solidFill>
              <a:latin typeface="Arial"/>
            </a:endParaRPr>
          </a:p>
          <a:p>
            <a:pPr marL="216000" indent="0">
              <a:lnSpc>
                <a:spcPct val="100000"/>
              </a:lnSpc>
              <a:buNone/>
              <a:tabLst>
                <a:tab pos="0" algn="l"/>
              </a:tabLst>
            </a:pPr>
            <a:r>
              <a:rPr lang="de-DE" sz="2800" b="0" strike="noStrike" spc="-1" dirty="0">
                <a:solidFill>
                  <a:srgbClr val="000000"/>
                </a:solidFill>
                <a:latin typeface="+mn-lt"/>
                <a:ea typeface="+mn-ea"/>
              </a:rPr>
              <a:t>2. Calcium ist am </a:t>
            </a:r>
            <a:r>
              <a:rPr lang="de-DE" sz="2800" b="0" strike="noStrike" spc="-1" dirty="0" err="1">
                <a:solidFill>
                  <a:srgbClr val="000000"/>
                </a:solidFill>
                <a:latin typeface="+mn-lt"/>
                <a:ea typeface="+mn-ea"/>
              </a:rPr>
              <a:t>Remineralisierungsprozess</a:t>
            </a:r>
            <a:r>
              <a:rPr lang="de-DE" sz="2800" b="0" strike="noStrike" spc="-1" dirty="0">
                <a:solidFill>
                  <a:srgbClr val="000000"/>
                </a:solidFill>
                <a:latin typeface="+mn-lt"/>
                <a:ea typeface="+mn-ea"/>
              </a:rPr>
              <a:t> des Zahnschmelzes beteiligt. Je schwächer der Zahnschmelz ist, desto größer ist das Risiko von Karies </a:t>
            </a:r>
            <a:r>
              <a:rPr lang="ru-RU" sz="2800" b="0" strike="noStrike" spc="-1" baseline="30000" dirty="0">
                <a:solidFill>
                  <a:srgbClr val="000000"/>
                </a:solidFill>
                <a:latin typeface="+mn-lt"/>
                <a:ea typeface="+mn-ea"/>
              </a:rPr>
              <a:t>[3]</a:t>
            </a:r>
            <a:r>
              <a:rPr lang="ru-RU" sz="2800" b="0" strike="noStrike" spc="-1" dirty="0">
                <a:solidFill>
                  <a:srgbClr val="000000"/>
                </a:solidFill>
                <a:latin typeface="+mn-lt"/>
                <a:ea typeface="+mn-ea"/>
              </a:rPr>
              <a:t>.</a:t>
            </a:r>
            <a:endParaRPr lang="ru-RU" sz="2800" b="0" strike="noStrike" spc="-1" dirty="0">
              <a:solidFill>
                <a:srgbClr val="000000"/>
              </a:solidFill>
              <a:latin typeface="Arial"/>
            </a:endParaRPr>
          </a:p>
          <a:p>
            <a:pPr marL="216000" indent="0">
              <a:lnSpc>
                <a:spcPct val="100000"/>
              </a:lnSpc>
              <a:buNone/>
              <a:tabLst>
                <a:tab pos="0" algn="l"/>
              </a:tabLst>
            </a:pPr>
            <a:r>
              <a:rPr lang="de-DE" sz="2800" b="0" strike="noStrike" spc="-1" dirty="0">
                <a:solidFill>
                  <a:srgbClr val="000000"/>
                </a:solidFill>
                <a:latin typeface="+mn-lt"/>
                <a:ea typeface="+mn-ea"/>
              </a:rPr>
              <a:t>3. Calcium spielt eine wichtige Rolle bei der Übertragung von Nervenimpulsen auf die Muskeln und ist für deren Kontraktion verantwortlich. Wenn der Calciumspiegel im Blut niedrig ist, können die Muskeln ihren normalen Tonus nicht aufrechterhalten und es kommt zu Krämpfen </a:t>
            </a:r>
            <a:r>
              <a:rPr lang="ru-RU" sz="2800" b="0" strike="noStrike" spc="-1" baseline="30000" dirty="0">
                <a:solidFill>
                  <a:srgbClr val="000000"/>
                </a:solidFill>
                <a:latin typeface="+mn-lt"/>
                <a:ea typeface="+mn-ea"/>
              </a:rPr>
              <a:t>[4]</a:t>
            </a:r>
            <a:r>
              <a:rPr lang="ru-RU" sz="2800" b="0" strike="noStrike" spc="-1" dirty="0">
                <a:solidFill>
                  <a:srgbClr val="000000"/>
                </a:solidFill>
                <a:latin typeface="+mn-lt"/>
                <a:ea typeface="+mn-ea"/>
              </a:rPr>
              <a:t>. </a:t>
            </a:r>
            <a:endParaRPr lang="ru-RU" sz="2800" b="0" strike="noStrike" spc="-1" dirty="0">
              <a:solidFill>
                <a:srgbClr val="000000"/>
              </a:solidFill>
              <a:latin typeface="Arial"/>
            </a:endParaRPr>
          </a:p>
          <a:p>
            <a:pPr marL="216000" indent="0">
              <a:lnSpc>
                <a:spcPct val="100000"/>
              </a:lnSpc>
              <a:buNone/>
              <a:tabLst>
                <a:tab pos="0" algn="l"/>
              </a:tabLst>
            </a:pPr>
            <a:r>
              <a:rPr lang="de-DE" sz="2800" b="0" strike="noStrike" spc="-1" dirty="0">
                <a:solidFill>
                  <a:srgbClr val="000000"/>
                </a:solidFill>
                <a:latin typeface="+mn-lt"/>
                <a:ea typeface="+mn-ea"/>
              </a:rPr>
              <a:t>4. Ein unregelmäßiger Herzschlag ist ein typisches Symptom einer </a:t>
            </a:r>
            <a:r>
              <a:rPr lang="de-DE" sz="2800" b="0" strike="noStrike" spc="-1" dirty="0" err="1">
                <a:solidFill>
                  <a:srgbClr val="000000"/>
                </a:solidFill>
                <a:latin typeface="+mn-lt"/>
                <a:ea typeface="+mn-ea"/>
              </a:rPr>
              <a:t>Hypocalciämie</a:t>
            </a:r>
            <a:r>
              <a:rPr lang="de-DE" sz="2800" b="0" strike="noStrike" spc="-1" dirty="0">
                <a:solidFill>
                  <a:srgbClr val="000000"/>
                </a:solidFill>
                <a:latin typeface="+mn-lt"/>
                <a:ea typeface="+mn-ea"/>
              </a:rPr>
              <a:t>. Wenn die Herzzellen nicht genügend Calcium erhalten, funktionieren sie nicht mehr richtig </a:t>
            </a:r>
            <a:r>
              <a:rPr lang="ru-RU" sz="2800" b="0" strike="noStrike" spc="-1" baseline="30000" dirty="0">
                <a:solidFill>
                  <a:srgbClr val="000000"/>
                </a:solidFill>
                <a:latin typeface="+mn-lt"/>
                <a:ea typeface="+mn-ea"/>
              </a:rPr>
              <a:t>[5,6]</a:t>
            </a:r>
            <a:r>
              <a:rPr lang="ru-RU" sz="2800" b="0" strike="noStrike" spc="-1" dirty="0">
                <a:solidFill>
                  <a:srgbClr val="000000"/>
                </a:solidFill>
                <a:latin typeface="+mn-lt"/>
                <a:ea typeface="+mn-ea"/>
              </a:rPr>
              <a:t>. </a:t>
            </a:r>
            <a:r>
              <a:rPr lang="de-DE" sz="2800" b="0" strike="noStrike" spc="-1" dirty="0">
                <a:solidFill>
                  <a:srgbClr val="000000"/>
                </a:solidFill>
                <a:latin typeface="+mn-lt"/>
                <a:ea typeface="+mn-ea"/>
              </a:rPr>
              <a:t>Darüber hinaus stimuliert das den Nervenzellen zugeführte Calcium die Übertragung von Nervenimpulsen. Ein Calciummangel kann die kognitiven Funktionen erheblich beeinträchtigen </a:t>
            </a:r>
            <a:r>
              <a:rPr lang="ru-RU" sz="2800" b="0" strike="noStrike" spc="-1" baseline="30000" dirty="0">
                <a:solidFill>
                  <a:srgbClr val="000000"/>
                </a:solidFill>
                <a:latin typeface="+mn-lt"/>
                <a:ea typeface="+mn-ea"/>
              </a:rPr>
              <a:t>[1]</a:t>
            </a:r>
            <a:r>
              <a:rPr lang="ru-RU" sz="2800" b="0" strike="noStrike" spc="-1" dirty="0">
                <a:solidFill>
                  <a:srgbClr val="000000"/>
                </a:solidFill>
                <a:latin typeface="+mn-lt"/>
                <a:ea typeface="+mn-ea"/>
              </a:rPr>
              <a:t>. </a:t>
            </a:r>
            <a:endParaRPr lang="ru-RU" sz="2800" b="0" strike="noStrike" spc="-1" dirty="0">
              <a:solidFill>
                <a:srgbClr val="000000"/>
              </a:solidFill>
              <a:latin typeface="Arial"/>
            </a:endParaRPr>
          </a:p>
          <a:p>
            <a:pPr marL="216000" indent="0">
              <a:lnSpc>
                <a:spcPct val="100000"/>
              </a:lnSpc>
              <a:buNone/>
              <a:tabLst>
                <a:tab pos="0" algn="l"/>
              </a:tabLst>
            </a:pPr>
            <a:r>
              <a:rPr lang="de-DE" sz="2800" b="0" strike="noStrike" spc="-1" dirty="0">
                <a:solidFill>
                  <a:srgbClr val="000000"/>
                </a:solidFill>
                <a:latin typeface="+mn-lt"/>
                <a:ea typeface="+mn-ea"/>
              </a:rPr>
              <a:t>5. Calciummangel in den Zellen äußert sich in Müdigkeit, führt zu Erschöpfung und Kraftlosigkeit </a:t>
            </a:r>
            <a:r>
              <a:rPr lang="ru-RU" sz="2800" b="0" strike="noStrike" spc="-1" baseline="30000" dirty="0">
                <a:solidFill>
                  <a:srgbClr val="000000"/>
                </a:solidFill>
                <a:latin typeface="+mn-lt"/>
                <a:ea typeface="+mn-ea"/>
              </a:rPr>
              <a:t>[7]</a:t>
            </a:r>
            <a:r>
              <a:rPr lang="ru-RU" sz="2800" b="0" strike="noStrike" spc="-1" dirty="0">
                <a:solidFill>
                  <a:srgbClr val="000000"/>
                </a:solidFill>
                <a:latin typeface="+mn-lt"/>
                <a:ea typeface="+mn-ea"/>
              </a:rPr>
              <a:t>. </a:t>
            </a:r>
            <a:endParaRPr lang="ru-RU" sz="2800" b="0" strike="noStrike" spc="-1" dirty="0">
              <a:solidFill>
                <a:srgbClr val="000000"/>
              </a:solidFill>
              <a:latin typeface="Arial"/>
            </a:endParaRPr>
          </a:p>
          <a:p>
            <a:pPr marL="216000" indent="0">
              <a:lnSpc>
                <a:spcPct val="100000"/>
              </a:lnSpc>
              <a:buNone/>
              <a:tabLst>
                <a:tab pos="0" algn="l"/>
              </a:tabLst>
            </a:pPr>
            <a:r>
              <a:rPr lang="de-DE" sz="2800" b="0" strike="noStrike" spc="-1" dirty="0">
                <a:solidFill>
                  <a:srgbClr val="000000"/>
                </a:solidFill>
                <a:latin typeface="+mn-lt"/>
                <a:ea typeface="+mn-ea"/>
              </a:rPr>
              <a:t>6. Niedrige Vitamin-D- und Calciumspiegel können PMS-Symptome auslösen und verschlimmern </a:t>
            </a:r>
            <a:r>
              <a:rPr lang="ru-RU" sz="2800" b="0" strike="noStrike" spc="-1" baseline="30000" dirty="0">
                <a:solidFill>
                  <a:srgbClr val="000000"/>
                </a:solidFill>
                <a:latin typeface="+mn-lt"/>
                <a:ea typeface="+mn-ea"/>
              </a:rPr>
              <a:t>[8]</a:t>
            </a:r>
            <a:r>
              <a:rPr lang="ru-RU" sz="2800" b="0" strike="noStrike" spc="-1" dirty="0">
                <a:solidFill>
                  <a:srgbClr val="000000"/>
                </a:solidFill>
                <a:latin typeface="+mn-lt"/>
                <a:ea typeface="+mn-ea"/>
              </a:rPr>
              <a:t>. </a:t>
            </a:r>
            <a:endParaRPr lang="ru-RU" sz="2800" b="0" strike="noStrike" spc="-1" dirty="0">
              <a:solidFill>
                <a:srgbClr val="000000"/>
              </a:solidFill>
              <a:latin typeface="Arial"/>
            </a:endParaRPr>
          </a:p>
          <a:p>
            <a:pPr marL="216000" indent="0">
              <a:lnSpc>
                <a:spcPct val="100000"/>
              </a:lnSpc>
              <a:buNone/>
              <a:tabLst>
                <a:tab pos="0" algn="l"/>
              </a:tabLst>
            </a:pPr>
            <a:endParaRPr lang="ru-RU" sz="2800" b="0" strike="noStrike" spc="-1" dirty="0">
              <a:solidFill>
                <a:srgbClr val="000000"/>
              </a:solidFill>
              <a:latin typeface="Arial"/>
            </a:endParaRPr>
          </a:p>
        </p:txBody>
      </p:sp>
    </p:spTree>
    <p:extLst>
      <p:ext uri="{BB962C8B-B14F-4D97-AF65-F5344CB8AC3E}">
        <p14:creationId xmlns:p14="http://schemas.microsoft.com/office/powerpoint/2010/main" val="3832268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 name="PlaceHolder 1"/>
          <p:cNvSpPr>
            <a:spLocks noGrp="1" noRot="1" noChangeAspect="1"/>
          </p:cNvSpPr>
          <p:nvPr>
            <p:ph type="sldImg"/>
          </p:nvPr>
        </p:nvSpPr>
        <p:spPr>
          <a:xfrm>
            <a:off x="381000" y="685800"/>
            <a:ext cx="6094413" cy="3427413"/>
          </a:xfrm>
          <a:prstGeom prst="rect">
            <a:avLst/>
          </a:prstGeom>
          <a:ln w="0">
            <a:noFill/>
          </a:ln>
        </p:spPr>
      </p:sp>
      <p:sp>
        <p:nvSpPr>
          <p:cNvPr id="462"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0" strike="noStrike" spc="-1" dirty="0">
                <a:solidFill>
                  <a:srgbClr val="000000"/>
                </a:solidFill>
                <a:latin typeface="+mn-lt"/>
                <a:ea typeface="+mn-ea"/>
              </a:rPr>
              <a:t>Da Calcium nicht vom Körper synthetisiert werden kann, muss der Mineralstoff regelmäßig mit der Nahrung aufgenommen werden.</a:t>
            </a:r>
          </a:p>
          <a:p>
            <a:pPr marL="216000" indent="0">
              <a:lnSpc>
                <a:spcPct val="100000"/>
              </a:lnSpc>
              <a:buNone/>
              <a:tabLst>
                <a:tab pos="0" algn="l"/>
              </a:tabLst>
            </a:pPr>
            <a:endParaRPr lang="ru-RU" sz="1400" b="0" strike="noStrike" spc="-1" dirty="0">
              <a:solidFill>
                <a:srgbClr val="000000"/>
              </a:solidFill>
              <a:latin typeface="Arial"/>
            </a:endParaRPr>
          </a:p>
          <a:p>
            <a:pPr marL="216000" indent="0">
              <a:lnSpc>
                <a:spcPct val="100000"/>
              </a:lnSpc>
              <a:buNone/>
              <a:tabLst>
                <a:tab pos="0" algn="l"/>
              </a:tabLst>
            </a:pPr>
            <a:r>
              <a:rPr lang="de-DE" sz="1400" b="1" strike="noStrike" spc="-1" dirty="0">
                <a:solidFill>
                  <a:srgbClr val="000000"/>
                </a:solidFill>
                <a:latin typeface="+mn-lt"/>
                <a:ea typeface="+mn-ea"/>
              </a:rPr>
              <a:t>Die besten Calciumquellen in Lebensmitteln:</a:t>
            </a: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Milch und Milcherzeugnisse (Hüttenkäse, Joghurt)</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Alle Arten von Käse, insbesondere Hartkäse</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Konservierte Sardinen, Lachs</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Erdnüsse, Walnüsse, Sonnenblumenkerne, Feigen</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Bohnen und Hülsenfrüchte</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Grünes Gemüse</a:t>
            </a:r>
            <a:endParaRPr lang="ru-RU" sz="1400" b="0" strike="noStrike" spc="-1" dirty="0">
              <a:solidFill>
                <a:srgbClr val="000000"/>
              </a:solidFill>
              <a:latin typeface="Arial"/>
            </a:endParaRPr>
          </a:p>
          <a:p>
            <a:pPr marL="216000" indent="0">
              <a:lnSpc>
                <a:spcPct val="100000"/>
              </a:lnSpc>
              <a:buNone/>
              <a:tabLst>
                <a:tab pos="0" algn="l"/>
              </a:tabLst>
            </a:pPr>
            <a:endParaRPr lang="ru-RU" sz="2800" b="0" strike="noStrike" spc="-1" dirty="0">
              <a:solidFill>
                <a:srgbClr val="000000"/>
              </a:solidFill>
              <a:latin typeface="Arial"/>
            </a:endParaRPr>
          </a:p>
        </p:txBody>
      </p:sp>
    </p:spTree>
    <p:extLst>
      <p:ext uri="{BB962C8B-B14F-4D97-AF65-F5344CB8AC3E}">
        <p14:creationId xmlns:p14="http://schemas.microsoft.com/office/powerpoint/2010/main" val="2187169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PlaceHolder 1"/>
          <p:cNvSpPr>
            <a:spLocks noGrp="1" noRot="1" noChangeAspect="1"/>
          </p:cNvSpPr>
          <p:nvPr>
            <p:ph type="sldImg"/>
          </p:nvPr>
        </p:nvSpPr>
        <p:spPr>
          <a:xfrm>
            <a:off x="381000" y="685800"/>
            <a:ext cx="6094413" cy="3427413"/>
          </a:xfrm>
          <a:prstGeom prst="rect">
            <a:avLst/>
          </a:prstGeom>
          <a:ln w="0">
            <a:noFill/>
          </a:ln>
        </p:spPr>
      </p:sp>
      <p:sp>
        <p:nvSpPr>
          <p:cNvPr id="464"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1" strike="noStrike" spc="-1" dirty="0">
                <a:solidFill>
                  <a:srgbClr val="000000"/>
                </a:solidFill>
                <a:latin typeface="+mn-lt"/>
                <a:ea typeface="+mn-ea"/>
              </a:rPr>
              <a:t>Es gibt eine Reihe von Faktoren, die das Risiko eines Calciummangels im Körper erhöhen:</a:t>
            </a:r>
          </a:p>
          <a:p>
            <a:pPr marL="216000" indent="0">
              <a:lnSpc>
                <a:spcPct val="100000"/>
              </a:lnSpc>
              <a:buNone/>
              <a:tabLst>
                <a:tab pos="0" algn="l"/>
              </a:tabLst>
            </a:pPr>
            <a:r>
              <a:rPr sz="2000" dirty="0"/>
              <a:t/>
            </a:r>
            <a:br>
              <a:rPr sz="2000" dirty="0"/>
            </a:br>
            <a:r>
              <a:rPr lang="ru-RU" sz="2000" b="0" strike="noStrike" spc="-1" dirty="0">
                <a:solidFill>
                  <a:srgbClr val="000000"/>
                </a:solidFill>
                <a:latin typeface="+mn-lt"/>
                <a:ea typeface="+mn-ea"/>
              </a:rPr>
              <a:t>1. </a:t>
            </a:r>
            <a:r>
              <a:rPr lang="de-DE" sz="1400" b="0" strike="noStrike" spc="-1" dirty="0">
                <a:solidFill>
                  <a:srgbClr val="000000"/>
                </a:solidFill>
                <a:latin typeface="+mn-lt"/>
                <a:ea typeface="+mn-ea"/>
              </a:rPr>
              <a:t>Pro 1 g Natrium (entspricht 2,5 g Natriumchlorid; Kochsalz NaCl) werden etwa 17 mg Calcium mit dem Urin ausgeschieden </a:t>
            </a:r>
            <a:r>
              <a:rPr lang="ru-RU" sz="1400" b="0" strike="noStrike" spc="-1" baseline="30000" dirty="0">
                <a:solidFill>
                  <a:srgbClr val="000000"/>
                </a:solidFill>
                <a:latin typeface="+mn-lt"/>
                <a:ea typeface="+mn-ea"/>
              </a:rPr>
              <a:t>[11]</a:t>
            </a:r>
            <a:r>
              <a:rPr lang="ru-RU" sz="1400" b="0" strike="noStrike" spc="-1" dirty="0">
                <a:solidFill>
                  <a:srgbClr val="000000"/>
                </a:solidFill>
                <a:latin typeface="+mn-lt"/>
                <a:ea typeface="+mn-ea"/>
              </a:rPr>
              <a:t>.</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2. </a:t>
            </a:r>
            <a:r>
              <a:rPr lang="de-DE" sz="1400" b="0" strike="noStrike" spc="-1" dirty="0">
                <a:solidFill>
                  <a:srgbClr val="000000"/>
                </a:solidFill>
                <a:latin typeface="+mn-lt"/>
                <a:ea typeface="+mn-ea"/>
              </a:rPr>
              <a:t>Alkoholkonsum kann die Aufnahme von Nährstoffen, einschließlich der Aufnahme von Calcium aus dem Darm, beeinträchtigen, was zu einem niedrigeren Calciumspiegel im Blutserum und somit zu einem Calciummangel führt </a:t>
            </a:r>
            <a:r>
              <a:rPr lang="ru-RU" sz="1400" b="0" strike="noStrike" spc="-1" baseline="30000" dirty="0">
                <a:solidFill>
                  <a:srgbClr val="000000"/>
                </a:solidFill>
                <a:latin typeface="+mn-lt"/>
                <a:ea typeface="+mn-ea"/>
              </a:rPr>
              <a:t>[12]</a:t>
            </a:r>
            <a:r>
              <a:rPr lang="ru-RU" sz="1400" b="0" strike="noStrike" spc="-1" dirty="0">
                <a:solidFill>
                  <a:srgbClr val="000000"/>
                </a:solidFill>
                <a:latin typeface="+mn-lt"/>
                <a:ea typeface="+mn-ea"/>
              </a:rPr>
              <a:t>.  </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3. </a:t>
            </a:r>
            <a:r>
              <a:rPr lang="de-DE" sz="1400" b="0" strike="noStrike" spc="-1" dirty="0">
                <a:solidFill>
                  <a:srgbClr val="000000"/>
                </a:solidFill>
                <a:latin typeface="+mn-lt"/>
                <a:ea typeface="+mn-ea"/>
              </a:rPr>
              <a:t>Koffeinkonzentrationen von ≤ 400 mg/Tag führten in zwei randomisierten Kontrollstudien zu einem erhöhten Calciumgehalt im Urin </a:t>
            </a:r>
            <a:r>
              <a:rPr lang="ru-RU" sz="1400" b="0" strike="noStrike" spc="-1" baseline="30000" dirty="0">
                <a:solidFill>
                  <a:srgbClr val="000000"/>
                </a:solidFill>
                <a:latin typeface="+mn-lt"/>
                <a:ea typeface="+mn-ea"/>
              </a:rPr>
              <a:t>[13]</a:t>
            </a:r>
            <a:r>
              <a:rPr lang="ru-RU" sz="1400" b="0" strike="noStrike" spc="-1" dirty="0">
                <a:solidFill>
                  <a:srgbClr val="000000"/>
                </a:solidFill>
                <a:latin typeface="+mn-lt"/>
                <a:ea typeface="+mn-ea"/>
              </a:rPr>
              <a:t>. </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4. </a:t>
            </a:r>
            <a:r>
              <a:rPr lang="de-DE" sz="1400" b="0" strike="noStrike" spc="-1" dirty="0">
                <a:solidFill>
                  <a:srgbClr val="000000"/>
                </a:solidFill>
                <a:latin typeface="+mn-lt"/>
                <a:ea typeface="+mn-ea"/>
              </a:rPr>
              <a:t>Im Durchschnitt enthält ein Teelöffel Instantkaffee 30-50 mg Koffein, während eine Tasse Espresso aus echten Kaffeebohnen etwa 90-100 mg enthält.</a:t>
            </a:r>
          </a:p>
          <a:p>
            <a:pPr marL="216000" indent="0">
              <a:lnSpc>
                <a:spcPct val="100000"/>
              </a:lnSpc>
              <a:buNone/>
              <a:tabLst>
                <a:tab pos="0" algn="l"/>
              </a:tabLst>
            </a:pPr>
            <a:r>
              <a:rPr lang="ru-RU" sz="1400" b="0" strike="noStrike" spc="-1" dirty="0">
                <a:solidFill>
                  <a:srgbClr val="000000"/>
                </a:solidFill>
                <a:latin typeface="+mn-lt"/>
                <a:ea typeface="+mn-ea"/>
              </a:rPr>
              <a:t>5. </a:t>
            </a:r>
            <a:r>
              <a:rPr lang="de-DE" sz="1400" b="0" strike="noStrike" spc="-1" dirty="0">
                <a:solidFill>
                  <a:srgbClr val="000000"/>
                </a:solidFill>
                <a:latin typeface="+mn-lt"/>
                <a:ea typeface="+mn-ea"/>
              </a:rPr>
              <a:t>Calcium ist für die Muskelkontraktion unerlässlich, insbesondere bei anstrengenden körperlichen Aktivitäten </a:t>
            </a:r>
            <a:r>
              <a:rPr lang="ru-RU" sz="1400" b="0" strike="noStrike" spc="-1" baseline="30000" dirty="0">
                <a:solidFill>
                  <a:srgbClr val="000000"/>
                </a:solidFill>
                <a:latin typeface="+mn-lt"/>
                <a:ea typeface="+mn-ea"/>
              </a:rPr>
              <a:t>[14]</a:t>
            </a:r>
            <a:r>
              <a:rPr lang="ru-RU" sz="1400" b="0" strike="noStrike" spc="-1" dirty="0">
                <a:solidFill>
                  <a:srgbClr val="000000"/>
                </a:solidFill>
                <a:latin typeface="+mn-lt"/>
                <a:ea typeface="+mn-ea"/>
              </a:rPr>
              <a:t>.</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6. </a:t>
            </a:r>
            <a:r>
              <a:rPr lang="de-DE" sz="1400" b="0" strike="noStrike" spc="-1" dirty="0">
                <a:solidFill>
                  <a:srgbClr val="000000"/>
                </a:solidFill>
                <a:latin typeface="+mn-lt"/>
                <a:ea typeface="+mn-ea"/>
              </a:rPr>
              <a:t>In den ersten 5 Jahren nach der Menopause kann eine Frau bis zu 1/3 der Knochenmasse verlieren, die der Körper in Laufe des Lebens abgebaut hat. </a:t>
            </a:r>
            <a:r>
              <a:rPr lang="ru-RU" sz="1400" b="0" strike="noStrike" spc="-1" baseline="30000" dirty="0">
                <a:solidFill>
                  <a:srgbClr val="000000"/>
                </a:solidFill>
                <a:latin typeface="+mn-lt"/>
                <a:ea typeface="+mn-ea"/>
              </a:rPr>
              <a:t>[15]</a:t>
            </a:r>
            <a:r>
              <a:rPr lang="ru-RU" sz="1400" b="0" strike="noStrike" spc="-1" dirty="0">
                <a:solidFill>
                  <a:srgbClr val="000000"/>
                </a:solidFill>
                <a:latin typeface="+mn-lt"/>
                <a:ea typeface="+mn-ea"/>
              </a:rPr>
              <a:t>.</a:t>
            </a:r>
            <a:endParaRPr lang="ru-RU" sz="1400" b="0" strike="noStrike" spc="-1" dirty="0">
              <a:solidFill>
                <a:srgbClr val="000000"/>
              </a:solidFill>
              <a:latin typeface="Arial"/>
            </a:endParaRPr>
          </a:p>
          <a:p>
            <a:pPr marL="216000" indent="0">
              <a:lnSpc>
                <a:spcPct val="100000"/>
              </a:lnSpc>
              <a:buNone/>
              <a:tabLst>
                <a:tab pos="0" algn="l"/>
              </a:tabLst>
            </a:pPr>
            <a:r>
              <a:rPr lang="ru-RU" sz="1400" b="0" strike="noStrike" spc="-1" dirty="0">
                <a:solidFill>
                  <a:srgbClr val="000000"/>
                </a:solidFill>
                <a:latin typeface="+mn-lt"/>
                <a:ea typeface="+mn-ea"/>
              </a:rPr>
              <a:t>7. </a:t>
            </a:r>
            <a:r>
              <a:rPr lang="de-DE" sz="1400" b="0" strike="noStrike" spc="-1" dirty="0">
                <a:solidFill>
                  <a:srgbClr val="000000"/>
                </a:solidFill>
                <a:latin typeface="+mn-lt"/>
                <a:ea typeface="+mn-ea"/>
              </a:rPr>
              <a:t>Störungen des Calcium- und Magnesiumstoffwechsels stehen in Zusammenhang mit hohen Stresshormonspiegeln im Blut </a:t>
            </a:r>
            <a:r>
              <a:rPr lang="ru-RU" sz="1400" b="0" strike="noStrike" spc="-1" baseline="30000" dirty="0">
                <a:solidFill>
                  <a:srgbClr val="000000"/>
                </a:solidFill>
                <a:latin typeface="+mn-lt"/>
                <a:ea typeface="+mn-ea"/>
              </a:rPr>
              <a:t>[16]</a:t>
            </a:r>
            <a:r>
              <a:rPr lang="ru-RU" sz="1400" b="0" strike="noStrike" spc="-1" dirty="0">
                <a:solidFill>
                  <a:srgbClr val="000000"/>
                </a:solidFill>
                <a:latin typeface="+mn-lt"/>
                <a:ea typeface="+mn-ea"/>
              </a:rPr>
              <a:t>.</a:t>
            </a:r>
            <a:endParaRPr lang="ru-RU" sz="1400" b="0" strike="noStrike" spc="-1" dirty="0">
              <a:solidFill>
                <a:srgbClr val="000000"/>
              </a:solidFill>
              <a:latin typeface="Arial"/>
            </a:endParaRPr>
          </a:p>
          <a:p>
            <a:pPr marL="216000" indent="0">
              <a:lnSpc>
                <a:spcPct val="100000"/>
              </a:lnSpc>
              <a:buNone/>
              <a:tabLst>
                <a:tab pos="0" algn="l"/>
              </a:tabLst>
            </a:pPr>
            <a:endParaRPr lang="ru-RU" sz="2800" b="0" strike="noStrike" spc="-1" dirty="0">
              <a:solidFill>
                <a:srgbClr val="000000"/>
              </a:solidFill>
              <a:latin typeface="Arial"/>
            </a:endParaRPr>
          </a:p>
        </p:txBody>
      </p:sp>
    </p:spTree>
    <p:extLst>
      <p:ext uri="{BB962C8B-B14F-4D97-AF65-F5344CB8AC3E}">
        <p14:creationId xmlns:p14="http://schemas.microsoft.com/office/powerpoint/2010/main" val="3203038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 name="PlaceHolder 1"/>
          <p:cNvSpPr>
            <a:spLocks noGrp="1" noRot="1" noChangeAspect="1"/>
          </p:cNvSpPr>
          <p:nvPr>
            <p:ph type="sldImg"/>
          </p:nvPr>
        </p:nvSpPr>
        <p:spPr>
          <a:xfrm>
            <a:off x="381000" y="685800"/>
            <a:ext cx="6094413" cy="3427413"/>
          </a:xfrm>
          <a:prstGeom prst="rect">
            <a:avLst/>
          </a:prstGeom>
          <a:ln w="0">
            <a:noFill/>
          </a:ln>
        </p:spPr>
      </p:sp>
      <p:sp>
        <p:nvSpPr>
          <p:cNvPr id="466"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0" strike="noStrike" spc="-1" dirty="0">
                <a:solidFill>
                  <a:srgbClr val="000000"/>
                </a:solidFill>
                <a:latin typeface="+mn-lt"/>
                <a:ea typeface="+mn-ea"/>
              </a:rPr>
              <a:t>Die Aufnahme von Calcium aus der Nahrung findet im Dünndarm statt. Dort verbinden sich die Gallensäuren mit den Calciumsalzen und gelangen mit ihnen durch die Darmwand in das Blut. Das Calcium wird über den Blutkreislauf zu den Organen und Geweben transportiert.</a:t>
            </a:r>
          </a:p>
          <a:p>
            <a:pPr marL="216000" indent="0">
              <a:lnSpc>
                <a:spcPct val="100000"/>
              </a:lnSpc>
              <a:buNone/>
              <a:tabLst>
                <a:tab pos="0" algn="l"/>
              </a:tabLst>
            </a:pPr>
            <a:r>
              <a:rPr sz="2000" dirty="0"/>
              <a:t/>
            </a:r>
            <a:br>
              <a:rPr sz="2000" dirty="0"/>
            </a:br>
            <a:r>
              <a:rPr lang="de-DE" sz="1400" b="0" strike="noStrike" spc="-1" dirty="0">
                <a:solidFill>
                  <a:srgbClr val="000000"/>
                </a:solidFill>
                <a:latin typeface="+mn-lt"/>
                <a:ea typeface="+mn-ea"/>
              </a:rPr>
              <a:t>Der normale Calciumspiegel im Blut liegt zwischen 2,2 und 2,6 mmol/l (8,8 bis 10,5 mg/dl). Es gibt ein </a:t>
            </a:r>
            <a:r>
              <a:rPr lang="de-DE" sz="1400" b="1" strike="noStrike" spc="-1" dirty="0">
                <a:solidFill>
                  <a:srgbClr val="000000"/>
                </a:solidFill>
                <a:latin typeface="+mn-lt"/>
                <a:ea typeface="+mn-ea"/>
              </a:rPr>
              <a:t>präzises Kontrollsystem </a:t>
            </a:r>
            <a:r>
              <a:rPr lang="de-DE" sz="1400" b="0" strike="noStrike" spc="-1" dirty="0">
                <a:solidFill>
                  <a:srgbClr val="000000"/>
                </a:solidFill>
                <a:latin typeface="+mn-lt"/>
                <a:ea typeface="+mn-ea"/>
              </a:rPr>
              <a:t>im Körper, um diesen Wert aufrechtzuerhalten. Wenn Calcium nicht mit der Nahrung zugeführt wird, sinkt seine Konzentration im Blut. Dann stellt der Körper den normalen Calciumspiegel wieder her, indem er den Mineralstoff aus den Knochen </a:t>
            </a:r>
            <a:r>
              <a:rPr lang="de-DE" sz="1400" b="0" strike="noStrike" spc="-1" dirty="0" err="1">
                <a:solidFill>
                  <a:srgbClr val="000000"/>
                </a:solidFill>
                <a:latin typeface="+mn-lt"/>
                <a:ea typeface="+mn-ea"/>
              </a:rPr>
              <a:t>entnimmt.Wenn</a:t>
            </a:r>
            <a:r>
              <a:rPr lang="de-DE" sz="1400" b="0" strike="noStrike" spc="-1" dirty="0">
                <a:solidFill>
                  <a:srgbClr val="000000"/>
                </a:solidFill>
                <a:latin typeface="+mn-lt"/>
                <a:ea typeface="+mn-ea"/>
              </a:rPr>
              <a:t> also über einen längeren Zeitraum kein Calcium zugeführt wird, nimmt die Mineraldichte der Knochen ab, was das Risiko von Osteoporose und Knochenbrüchen erhöht.</a:t>
            </a:r>
            <a:endParaRPr lang="ru-RU" sz="2800" b="0" strike="noStrike" spc="-1" dirty="0">
              <a:solidFill>
                <a:srgbClr val="000000"/>
              </a:solidFill>
              <a:latin typeface="Arial"/>
            </a:endParaRPr>
          </a:p>
        </p:txBody>
      </p:sp>
    </p:spTree>
    <p:extLst>
      <p:ext uri="{BB962C8B-B14F-4D97-AF65-F5344CB8AC3E}">
        <p14:creationId xmlns:p14="http://schemas.microsoft.com/office/powerpoint/2010/main" val="1515012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 name="PlaceHolder 1"/>
          <p:cNvSpPr>
            <a:spLocks noGrp="1" noRot="1" noChangeAspect="1"/>
          </p:cNvSpPr>
          <p:nvPr>
            <p:ph type="sldImg"/>
          </p:nvPr>
        </p:nvSpPr>
        <p:spPr>
          <a:xfrm>
            <a:off x="381000" y="685800"/>
            <a:ext cx="6094413" cy="3427413"/>
          </a:xfrm>
          <a:prstGeom prst="rect">
            <a:avLst/>
          </a:prstGeom>
          <a:ln w="0">
            <a:noFill/>
          </a:ln>
        </p:spPr>
      </p:sp>
      <p:sp>
        <p:nvSpPr>
          <p:cNvPr id="468"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1" strike="noStrike" spc="-1" dirty="0">
                <a:solidFill>
                  <a:srgbClr val="000000"/>
                </a:solidFill>
                <a:latin typeface="+mn-lt"/>
                <a:ea typeface="+mn-ea"/>
              </a:rPr>
              <a:t>Es ist bekannt, dass Calcium für eine Vielzahl von Prozessen im Körper verantwortlich ist:</a:t>
            </a:r>
            <a:endParaRPr lang="ru-RU" sz="1400" b="0" strike="noStrike" spc="-1" dirty="0">
              <a:solidFill>
                <a:srgbClr val="000000"/>
              </a:solidFill>
              <a:latin typeface="Arial"/>
            </a:endParaRPr>
          </a:p>
          <a:p>
            <a:pPr marL="285840" indent="-285840">
              <a:lnSpc>
                <a:spcPct val="200000"/>
              </a:lnSpc>
              <a:spcBef>
                <a:spcPts val="601"/>
              </a:spcBef>
              <a:spcAft>
                <a:spcPts val="601"/>
              </a:spcAft>
              <a:buClr>
                <a:srgbClr val="000000"/>
              </a:buClr>
              <a:buFont typeface="Arial"/>
              <a:buChar char="•"/>
              <a:tabLst>
                <a:tab pos="0" algn="l"/>
              </a:tabLst>
            </a:pPr>
            <a:r>
              <a:rPr lang="de-DE" sz="1400" b="0" strike="noStrike" spc="-1" dirty="0">
                <a:solidFill>
                  <a:srgbClr val="000000"/>
                </a:solidFill>
                <a:latin typeface="+mn-lt"/>
                <a:ea typeface="+mn-ea"/>
              </a:rPr>
              <a:t>Eine normale Blutgerinnung findet nur in Anwesenheit von Calcium-Ionen statt</a:t>
            </a:r>
          </a:p>
          <a:p>
            <a:pPr marL="285840" indent="-285840">
              <a:lnSpc>
                <a:spcPct val="200000"/>
              </a:lnSpc>
              <a:spcBef>
                <a:spcPts val="601"/>
              </a:spcBef>
              <a:spcAft>
                <a:spcPts val="601"/>
              </a:spcAft>
              <a:buClr>
                <a:srgbClr val="000000"/>
              </a:buClr>
              <a:buFont typeface="Arial"/>
              <a:buChar char="•"/>
              <a:tabLst>
                <a:tab pos="0" algn="l"/>
              </a:tabLst>
            </a:pPr>
            <a:r>
              <a:rPr lang="de-DE" sz="1400" b="0" strike="noStrike" spc="-1" dirty="0">
                <a:solidFill>
                  <a:srgbClr val="000000"/>
                </a:solidFill>
                <a:latin typeface="+mn-lt"/>
                <a:ea typeface="+mn-ea"/>
              </a:rPr>
              <a:t>Wenn die Konzentration von Calcium- und Magnesiumionen im Blut steigt, nimmt die neuromuskuläre Erregbarkeit ab; wenn die Konzentration von Natrium- und Kaliumionen steigt, nimmt die neuromuskuläre Erregbarkeit zu</a:t>
            </a:r>
          </a:p>
          <a:p>
            <a:pPr marL="285840" indent="-285840">
              <a:lnSpc>
                <a:spcPct val="200000"/>
              </a:lnSpc>
              <a:spcBef>
                <a:spcPts val="601"/>
              </a:spcBef>
              <a:spcAft>
                <a:spcPts val="601"/>
              </a:spcAft>
              <a:buClr>
                <a:srgbClr val="000000"/>
              </a:buClr>
              <a:buFont typeface="Arial"/>
              <a:buChar char="•"/>
              <a:tabLst>
                <a:tab pos="0" algn="l"/>
              </a:tabLst>
            </a:pPr>
            <a:r>
              <a:rPr lang="de-DE" sz="1400" b="0" strike="noStrike" spc="-1" dirty="0">
                <a:solidFill>
                  <a:srgbClr val="000000"/>
                </a:solidFill>
                <a:latin typeface="+mn-lt"/>
                <a:ea typeface="+mn-ea"/>
              </a:rPr>
              <a:t>Calcium wird benötigt, um die Herzfunktion aufrechtzuerhalten</a:t>
            </a:r>
          </a:p>
          <a:p>
            <a:pPr marL="285840" indent="-285840">
              <a:lnSpc>
                <a:spcPct val="200000"/>
              </a:lnSpc>
              <a:spcBef>
                <a:spcPts val="601"/>
              </a:spcBef>
              <a:spcAft>
                <a:spcPts val="601"/>
              </a:spcAft>
              <a:buClr>
                <a:srgbClr val="000000"/>
              </a:buClr>
              <a:buFont typeface="Arial"/>
              <a:buChar char="•"/>
              <a:tabLst>
                <a:tab pos="0" algn="l"/>
              </a:tabLst>
            </a:pPr>
            <a:r>
              <a:rPr lang="de-DE" sz="1400" b="0" strike="noStrike" spc="-1" dirty="0">
                <a:solidFill>
                  <a:srgbClr val="000000"/>
                </a:solidFill>
                <a:latin typeface="+mn-lt"/>
                <a:ea typeface="+mn-ea"/>
              </a:rPr>
              <a:t>Calcium ist für das reibungslose Funktionieren von Prozessen, an denen bestimmte Hormone beteiligt sind, unerlässlich</a:t>
            </a:r>
            <a:endParaRPr lang="ru-RU" sz="2800" b="0" strike="noStrike" spc="-1" dirty="0">
              <a:solidFill>
                <a:srgbClr val="000000"/>
              </a:solidFill>
              <a:latin typeface="Arial"/>
            </a:endParaRPr>
          </a:p>
        </p:txBody>
      </p:sp>
    </p:spTree>
    <p:extLst>
      <p:ext uri="{BB962C8B-B14F-4D97-AF65-F5344CB8AC3E}">
        <p14:creationId xmlns:p14="http://schemas.microsoft.com/office/powerpoint/2010/main" val="2688984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9" name="PlaceHolder 1"/>
          <p:cNvSpPr>
            <a:spLocks noGrp="1" noRot="1" noChangeAspect="1"/>
          </p:cNvSpPr>
          <p:nvPr>
            <p:ph type="sldImg"/>
          </p:nvPr>
        </p:nvSpPr>
        <p:spPr>
          <a:xfrm>
            <a:off x="381000" y="685800"/>
            <a:ext cx="6094413" cy="3427413"/>
          </a:xfrm>
          <a:prstGeom prst="rect">
            <a:avLst/>
          </a:prstGeom>
          <a:ln w="0">
            <a:noFill/>
          </a:ln>
        </p:spPr>
      </p:sp>
      <p:sp>
        <p:nvSpPr>
          <p:cNvPr id="470"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1" strike="noStrike" spc="-1" dirty="0">
                <a:solidFill>
                  <a:srgbClr val="000000"/>
                </a:solidFill>
                <a:latin typeface="+mn-lt"/>
                <a:ea typeface="+mn-ea"/>
              </a:rPr>
              <a:t>Herkunft der bioaktiven Stoffe des Produkts:</a:t>
            </a:r>
          </a:p>
          <a:p>
            <a:pPr marL="216000" indent="0">
              <a:lnSpc>
                <a:spcPct val="100000"/>
              </a:lnSpc>
              <a:buNone/>
              <a:tabLst>
                <a:tab pos="0" algn="l"/>
              </a:tabLst>
            </a:pPr>
            <a:r>
              <a:rPr lang="de-DE" sz="1400" b="1" strike="noStrike" spc="-1" dirty="0">
                <a:solidFill>
                  <a:srgbClr val="000000"/>
                </a:solidFill>
                <a:latin typeface="+mn-lt"/>
                <a:ea typeface="+mn-ea"/>
              </a:rPr>
              <a:t>Calcium</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in Form von Calciumcarbonat ist natürlichen Ursprungs. Seine Quelle ist die Rotalge </a:t>
            </a:r>
            <a:r>
              <a:rPr lang="de-DE" sz="1400" b="0" strike="noStrike" spc="-1" dirty="0" err="1">
                <a:solidFill>
                  <a:srgbClr val="000000"/>
                </a:solidFill>
                <a:latin typeface="+mn-lt"/>
                <a:ea typeface="+mn-ea"/>
              </a:rPr>
              <a:t>Lithothamnium</a:t>
            </a:r>
            <a:r>
              <a:rPr lang="de-DE" sz="1400" b="0" strike="noStrike" spc="-1" dirty="0">
                <a:solidFill>
                  <a:srgbClr val="000000"/>
                </a:solidFill>
                <a:latin typeface="+mn-lt"/>
                <a:ea typeface="+mn-ea"/>
              </a:rPr>
              <a:t>, auch bekannt als</a:t>
            </a:r>
            <a:r>
              <a:rPr lang="ru-RU" sz="1400" b="0" i="1" strike="noStrike" spc="-1" dirty="0">
                <a:solidFill>
                  <a:srgbClr val="000000"/>
                </a:solidFill>
                <a:latin typeface="+mn-lt"/>
                <a:ea typeface="+mn-ea"/>
              </a:rPr>
              <a:t> </a:t>
            </a:r>
            <a:r>
              <a:rPr lang="ru-RU" sz="1400" b="0" strike="noStrike" spc="-1" dirty="0">
                <a:solidFill>
                  <a:srgbClr val="000000"/>
                </a:solidFill>
                <a:latin typeface="+mn-lt"/>
                <a:ea typeface="+mn-ea"/>
              </a:rPr>
              <a:t>Aquamin</a:t>
            </a:r>
            <a:r>
              <a:rPr lang="ru-RU" sz="1400" b="0" strike="noStrike" spc="-1" baseline="30000" dirty="0">
                <a:solidFill>
                  <a:srgbClr val="000000"/>
                </a:solidFill>
                <a:latin typeface="+mn-lt"/>
                <a:ea typeface="+mn-ea"/>
              </a:rPr>
              <a:t>ТМ.</a:t>
            </a:r>
            <a:endParaRPr lang="ru-RU" sz="1400" b="0" strike="noStrike" spc="-1" dirty="0">
              <a:solidFill>
                <a:srgbClr val="000000"/>
              </a:solidFill>
              <a:latin typeface="Arial"/>
            </a:endParaRPr>
          </a:p>
          <a:p>
            <a:pPr marL="216000" indent="0">
              <a:lnSpc>
                <a:spcPct val="100000"/>
              </a:lnSpc>
              <a:buNone/>
              <a:tabLst>
                <a:tab pos="0" algn="l"/>
              </a:tabLst>
            </a:pPr>
            <a:r>
              <a:rPr lang="de-DE" sz="1400" b="1" strike="noStrike" spc="-1" dirty="0">
                <a:solidFill>
                  <a:srgbClr val="000000"/>
                </a:solidFill>
                <a:latin typeface="+mn-lt"/>
                <a:ea typeface="+mn-ea"/>
              </a:rPr>
              <a:t>Magnesium</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hat zwei Quellen: die erste ist natürlich vorkommendes Magnesiumcarbonat aus der Rotalge </a:t>
            </a:r>
            <a:r>
              <a:rPr lang="de-DE" sz="1400" b="0" strike="noStrike" spc="-1" dirty="0" err="1">
                <a:solidFill>
                  <a:srgbClr val="000000"/>
                </a:solidFill>
                <a:latin typeface="+mn-lt"/>
                <a:ea typeface="+mn-ea"/>
              </a:rPr>
              <a:t>Lithothamnium</a:t>
            </a:r>
            <a:r>
              <a:rPr lang="de-DE" sz="1400" b="0" strike="noStrike" spc="-1" dirty="0">
                <a:solidFill>
                  <a:srgbClr val="000000"/>
                </a:solidFill>
                <a:latin typeface="+mn-lt"/>
                <a:ea typeface="+mn-ea"/>
              </a:rPr>
              <a:t> (</a:t>
            </a:r>
            <a:r>
              <a:rPr lang="ru-RU" sz="1400" b="0" strike="noStrike" spc="-1" dirty="0">
                <a:solidFill>
                  <a:srgbClr val="000000"/>
                </a:solidFill>
                <a:latin typeface="+mn-lt"/>
                <a:ea typeface="+mn-ea"/>
              </a:rPr>
              <a:t>Aquamin</a:t>
            </a:r>
            <a:r>
              <a:rPr lang="ru-RU" sz="1400" b="0" strike="noStrike" spc="-1" baseline="30000" dirty="0">
                <a:solidFill>
                  <a:srgbClr val="000000"/>
                </a:solidFill>
                <a:latin typeface="+mn-lt"/>
                <a:ea typeface="+mn-ea"/>
              </a:rPr>
              <a:t>ТМ</a:t>
            </a:r>
            <a:r>
              <a:rPr lang="de-DE" sz="1400" b="0" strike="noStrike" spc="-1" baseline="30000" dirty="0">
                <a:solidFill>
                  <a:srgbClr val="000000"/>
                </a:solidFill>
                <a:latin typeface="+mn-lt"/>
                <a:ea typeface="+mn-ea"/>
              </a:rPr>
              <a:t>)</a:t>
            </a:r>
            <a:r>
              <a:rPr lang="ru-RU" sz="1400" b="0" strike="noStrike" spc="-1" baseline="30000" dirty="0">
                <a:solidFill>
                  <a:srgbClr val="000000"/>
                </a:solidFill>
                <a:latin typeface="+mn-lt"/>
                <a:ea typeface="+mn-ea"/>
              </a:rPr>
              <a:t> </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die zweite ist das organische Salz Magnesiumcitrat, das durch biochemische Synthese gewonnen wird.</a:t>
            </a:r>
          </a:p>
          <a:p>
            <a:pPr marL="216000" indent="0">
              <a:lnSpc>
                <a:spcPct val="100000"/>
              </a:lnSpc>
              <a:buNone/>
              <a:tabLst>
                <a:tab pos="0" algn="l"/>
              </a:tabLst>
            </a:pPr>
            <a:r>
              <a:rPr lang="de-DE" sz="1400" b="1" strike="noStrike" spc="-1" dirty="0">
                <a:solidFill>
                  <a:srgbClr val="000000"/>
                </a:solidFill>
                <a:latin typeface="+mn-lt"/>
                <a:ea typeface="+mn-ea"/>
              </a:rPr>
              <a:t>Zink</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in Form des organischen Salzes Zinkcitrat, das durch biochemische Synthese gewonnen wird.</a:t>
            </a:r>
          </a:p>
          <a:p>
            <a:pPr marL="216000" indent="0">
              <a:lnSpc>
                <a:spcPct val="100000"/>
              </a:lnSpc>
              <a:buNone/>
              <a:tabLst>
                <a:tab pos="0" algn="l"/>
              </a:tabLst>
            </a:pPr>
            <a:r>
              <a:rPr lang="de-DE" sz="1400" b="1" strike="noStrike" spc="-1" dirty="0">
                <a:solidFill>
                  <a:srgbClr val="000000"/>
                </a:solidFill>
                <a:latin typeface="+mn-lt"/>
                <a:ea typeface="+mn-ea"/>
              </a:rPr>
              <a:t>Mangan</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in Form des organischen Salzes </a:t>
            </a:r>
            <a:r>
              <a:rPr lang="de-DE" sz="1400" b="0" strike="noStrike" spc="-1" dirty="0" err="1">
                <a:solidFill>
                  <a:srgbClr val="000000"/>
                </a:solidFill>
                <a:latin typeface="+mn-lt"/>
                <a:ea typeface="+mn-ea"/>
              </a:rPr>
              <a:t>Mangangluconat</a:t>
            </a:r>
            <a:r>
              <a:rPr lang="de-DE" sz="1400" b="0" strike="noStrike" spc="-1" dirty="0">
                <a:solidFill>
                  <a:srgbClr val="000000"/>
                </a:solidFill>
                <a:latin typeface="+mn-lt"/>
                <a:ea typeface="+mn-ea"/>
              </a:rPr>
              <a:t>. Die ursprüngliche Quelle ist </a:t>
            </a:r>
            <a:r>
              <a:rPr lang="de-DE" sz="1400" b="0" strike="noStrike" spc="-1" dirty="0" err="1">
                <a:solidFill>
                  <a:srgbClr val="000000"/>
                </a:solidFill>
                <a:latin typeface="+mn-lt"/>
                <a:ea typeface="+mn-ea"/>
              </a:rPr>
              <a:t>Glucono</a:t>
            </a:r>
            <a:r>
              <a:rPr lang="de-DE" sz="1400" b="0" strike="noStrike" spc="-1" dirty="0">
                <a:solidFill>
                  <a:srgbClr val="000000"/>
                </a:solidFill>
                <a:latin typeface="+mn-lt"/>
                <a:ea typeface="+mn-ea"/>
              </a:rPr>
              <a:t>-Delta-</a:t>
            </a:r>
            <a:r>
              <a:rPr lang="de-DE" sz="1400" b="0" strike="noStrike" spc="-1" dirty="0" err="1">
                <a:solidFill>
                  <a:srgbClr val="000000"/>
                </a:solidFill>
                <a:latin typeface="+mn-lt"/>
                <a:ea typeface="+mn-ea"/>
              </a:rPr>
              <a:t>Lacton</a:t>
            </a:r>
            <a:r>
              <a:rPr lang="de-DE" sz="1400" b="0" strike="noStrike" spc="-1" dirty="0">
                <a:solidFill>
                  <a:srgbClr val="000000"/>
                </a:solidFill>
                <a:latin typeface="+mn-lt"/>
                <a:ea typeface="+mn-ea"/>
              </a:rPr>
              <a:t> aus Mais.</a:t>
            </a:r>
            <a:endParaRPr lang="ru-RU" sz="1400" b="0" strike="noStrike" spc="-1" dirty="0">
              <a:solidFill>
                <a:srgbClr val="000000"/>
              </a:solidFill>
              <a:latin typeface="Arial"/>
            </a:endParaRPr>
          </a:p>
          <a:p>
            <a:pPr marL="216000" indent="0">
              <a:lnSpc>
                <a:spcPct val="100000"/>
              </a:lnSpc>
              <a:buNone/>
              <a:tabLst>
                <a:tab pos="0" algn="l"/>
              </a:tabLst>
            </a:pPr>
            <a:r>
              <a:rPr lang="de-DE" sz="1400" b="1" strike="noStrike" spc="-1" dirty="0">
                <a:solidFill>
                  <a:srgbClr val="000000"/>
                </a:solidFill>
                <a:latin typeface="+mn-lt"/>
                <a:ea typeface="+mn-ea"/>
              </a:rPr>
              <a:t>Silizium</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aus Ackerschachtelhalm ist natürlichen Ursprungs.</a:t>
            </a:r>
          </a:p>
          <a:p>
            <a:pPr marL="216000" indent="0">
              <a:lnSpc>
                <a:spcPct val="100000"/>
              </a:lnSpc>
              <a:buNone/>
              <a:tabLst>
                <a:tab pos="0" algn="l"/>
              </a:tabLst>
            </a:pPr>
            <a:r>
              <a:rPr lang="de-DE" sz="1400" b="1" strike="noStrike" spc="-1" dirty="0">
                <a:solidFill>
                  <a:srgbClr val="000000"/>
                </a:solidFill>
                <a:latin typeface="+mn-lt"/>
                <a:ea typeface="+mn-ea"/>
              </a:rPr>
              <a:t>Bor</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in Form von Natriumborat, das durch biochemische Synthese gewonnen wird.</a:t>
            </a:r>
          </a:p>
          <a:p>
            <a:pPr marL="216000" indent="0">
              <a:lnSpc>
                <a:spcPct val="100000"/>
              </a:lnSpc>
              <a:buNone/>
              <a:tabLst>
                <a:tab pos="0" algn="l"/>
              </a:tabLst>
            </a:pPr>
            <a:r>
              <a:rPr lang="de-DE" sz="1400" b="1" strike="noStrike" spc="-1" dirty="0">
                <a:solidFill>
                  <a:srgbClr val="000000"/>
                </a:solidFill>
                <a:latin typeface="+mn-lt"/>
                <a:ea typeface="+mn-ea"/>
              </a:rPr>
              <a:t>Vitamin</a:t>
            </a:r>
            <a:r>
              <a:rPr lang="ru-RU" sz="1400" b="1" strike="noStrike" spc="-1" dirty="0">
                <a:solidFill>
                  <a:srgbClr val="000000"/>
                </a:solidFill>
                <a:latin typeface="+mn-lt"/>
                <a:ea typeface="+mn-ea"/>
              </a:rPr>
              <a:t> D3</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ist natürlichen Ursprungs, seine Quelle ist Lanolin aus Schafwolle.</a:t>
            </a:r>
          </a:p>
          <a:p>
            <a:pPr marL="216000" indent="0">
              <a:lnSpc>
                <a:spcPct val="100000"/>
              </a:lnSpc>
              <a:buNone/>
              <a:tabLst>
                <a:tab pos="0" algn="l"/>
              </a:tabLst>
            </a:pPr>
            <a:r>
              <a:rPr lang="de-DE" sz="1400" b="1" strike="noStrike" spc="-1" dirty="0">
                <a:solidFill>
                  <a:srgbClr val="000000"/>
                </a:solidFill>
                <a:latin typeface="+mn-lt"/>
                <a:ea typeface="+mn-ea"/>
              </a:rPr>
              <a:t>Vitamin</a:t>
            </a:r>
            <a:r>
              <a:rPr lang="ru-RU" sz="1400" b="1" strike="noStrike" spc="-1" dirty="0">
                <a:solidFill>
                  <a:srgbClr val="000000"/>
                </a:solidFill>
                <a:latin typeface="+mn-lt"/>
                <a:ea typeface="+mn-ea"/>
              </a:rPr>
              <a:t> К2</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ist natürlichen pflanzlichen Ursprungs und wird durch Fermentation gewonnen. Das Produkt enthält den patentierten Inhaltsstoff MenaQ7.</a:t>
            </a:r>
            <a:endParaRPr lang="ru-RU" sz="2800" b="0" strike="noStrike" spc="-1" dirty="0">
              <a:solidFill>
                <a:srgbClr val="000000"/>
              </a:solidFill>
              <a:latin typeface="Arial"/>
            </a:endParaRPr>
          </a:p>
        </p:txBody>
      </p:sp>
    </p:spTree>
    <p:extLst>
      <p:ext uri="{BB962C8B-B14F-4D97-AF65-F5344CB8AC3E}">
        <p14:creationId xmlns:p14="http://schemas.microsoft.com/office/powerpoint/2010/main" val="3764159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12</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792862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13</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2560695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14</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896874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15</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2522077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 name="PlaceHolder 1"/>
          <p:cNvSpPr>
            <a:spLocks noGrp="1" noRot="1" noChangeAspect="1"/>
          </p:cNvSpPr>
          <p:nvPr>
            <p:ph type="sldImg"/>
          </p:nvPr>
        </p:nvSpPr>
        <p:spPr>
          <a:xfrm>
            <a:off x="381000" y="685800"/>
            <a:ext cx="6094413" cy="3427413"/>
          </a:xfrm>
          <a:prstGeom prst="rect">
            <a:avLst/>
          </a:prstGeom>
          <a:ln w="0">
            <a:noFill/>
          </a:ln>
        </p:spPr>
      </p:sp>
      <p:sp>
        <p:nvSpPr>
          <p:cNvPr id="472"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1" strike="noStrike" spc="-1" dirty="0">
                <a:solidFill>
                  <a:srgbClr val="000000"/>
                </a:solidFill>
                <a:latin typeface="+mn-lt"/>
                <a:ea typeface="+mn-ea"/>
              </a:rPr>
              <a:t>Vitamin</a:t>
            </a:r>
            <a:r>
              <a:rPr lang="ru-RU" sz="1400" b="1" strike="noStrike" spc="-1" dirty="0">
                <a:solidFill>
                  <a:srgbClr val="000000"/>
                </a:solidFill>
                <a:latin typeface="+mn-lt"/>
                <a:ea typeface="+mn-ea"/>
              </a:rPr>
              <a:t> D3</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wird in den menschlichen Hautzellen durch UV-Strahlen synthetisiert und auch mit der Nahrung aufgenommen. Der Mangel an Sonnenlicht, die zunehmende Smog- und Staubbelastung in den Städten, der Nährstoffmangel in Lebensmitteln und sogar die Verwendung äußerer Sonnenschutzmittel erschweren die Aufnahme von Vitamin D3 im Körper. Es ist erwiesen, dass Vitamin D3 den aktiven Transport von Calcium und seine passive Diffusion in den Blutkreislauf durch die Wände des Dünndarms erhöht. Umgekehrt wird bei einem Mangel an diesem Vitamin die Weiterleitung von Calcium in den Blutkreislauf verlangsamt. Neben Calcium verbessert Vitamin D3 auch die Absorption von Magnesium und Zink, hat jedoch keinen Einfluss auf die Aufnahme von Kalium und Natrium.</a:t>
            </a:r>
            <a:endParaRPr lang="ru-RU" sz="2800" b="0" strike="noStrike" spc="-1" dirty="0">
              <a:solidFill>
                <a:srgbClr val="000000"/>
              </a:solidFill>
              <a:latin typeface="Arial"/>
            </a:endParaRPr>
          </a:p>
        </p:txBody>
      </p:sp>
    </p:spTree>
    <p:extLst>
      <p:ext uri="{BB962C8B-B14F-4D97-AF65-F5344CB8AC3E}">
        <p14:creationId xmlns:p14="http://schemas.microsoft.com/office/powerpoint/2010/main" val="2108142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 name="PlaceHolder 1"/>
          <p:cNvSpPr>
            <a:spLocks noGrp="1" noRot="1" noChangeAspect="1"/>
          </p:cNvSpPr>
          <p:nvPr>
            <p:ph type="sldImg"/>
          </p:nvPr>
        </p:nvSpPr>
        <p:spPr>
          <a:xfrm>
            <a:off x="381000" y="685800"/>
            <a:ext cx="6094413" cy="3427413"/>
          </a:xfrm>
          <a:prstGeom prst="rect">
            <a:avLst/>
          </a:prstGeom>
          <a:ln w="0">
            <a:noFill/>
          </a:ln>
        </p:spPr>
      </p:sp>
      <p:sp>
        <p:nvSpPr>
          <p:cNvPr id="474" name="PlaceHolder 2"/>
          <p:cNvSpPr>
            <a:spLocks noGrp="1"/>
          </p:cNvSpPr>
          <p:nvPr>
            <p:ph type="body"/>
          </p:nvPr>
        </p:nvSpPr>
        <p:spPr>
          <a:xfrm>
            <a:off x="914400" y="4343400"/>
            <a:ext cx="5028120" cy="4113720"/>
          </a:xfrm>
          <a:prstGeom prst="rect">
            <a:avLst/>
          </a:prstGeom>
          <a:noFill/>
          <a:ln w="0">
            <a:noFill/>
          </a:ln>
        </p:spPr>
        <p:txBody>
          <a:bodyPr lIns="90000" tIns="45000" rIns="90000" bIns="45000" anchor="t">
            <a:noAutofit/>
          </a:bodyPr>
          <a:lstStyle/>
          <a:p>
            <a:pPr marL="216000" indent="0">
              <a:lnSpc>
                <a:spcPct val="100000"/>
              </a:lnSpc>
              <a:buNone/>
              <a:tabLst>
                <a:tab pos="0" algn="l"/>
              </a:tabLst>
            </a:pPr>
            <a:r>
              <a:rPr lang="de-DE" sz="1400" b="1" strike="noStrike" spc="-1" dirty="0">
                <a:solidFill>
                  <a:srgbClr val="000000"/>
                </a:solidFill>
                <a:latin typeface="+mn-lt"/>
                <a:ea typeface="+mn-ea"/>
              </a:rPr>
              <a:t>Vitamin</a:t>
            </a:r>
            <a:r>
              <a:rPr lang="ru-RU" sz="1400" b="1" strike="noStrike" spc="-1" dirty="0">
                <a:solidFill>
                  <a:srgbClr val="000000"/>
                </a:solidFill>
                <a:latin typeface="+mn-lt"/>
                <a:ea typeface="+mn-ea"/>
              </a:rPr>
              <a:t> K2</a:t>
            </a:r>
            <a:r>
              <a:rPr lang="ru-RU" sz="1400" b="0" strike="noStrike" spc="-1" dirty="0">
                <a:solidFill>
                  <a:srgbClr val="000000"/>
                </a:solidFill>
                <a:latin typeface="+mn-lt"/>
                <a:ea typeface="+mn-ea"/>
              </a:rPr>
              <a:t> </a:t>
            </a:r>
            <a:r>
              <a:rPr lang="de-DE" sz="1400" b="0" strike="noStrike" spc="-1" dirty="0">
                <a:solidFill>
                  <a:srgbClr val="000000"/>
                </a:solidFill>
                <a:latin typeface="+mn-lt"/>
                <a:ea typeface="+mn-ea"/>
              </a:rPr>
              <a:t>sorgt für die Synthese des Knochengewebeproteins </a:t>
            </a:r>
            <a:r>
              <a:rPr lang="de-DE" sz="1400" b="0" strike="noStrike" spc="-1" dirty="0" err="1">
                <a:solidFill>
                  <a:srgbClr val="000000"/>
                </a:solidFill>
                <a:latin typeface="+mn-lt"/>
                <a:ea typeface="+mn-ea"/>
              </a:rPr>
              <a:t>Osteocalcin</a:t>
            </a:r>
            <a:r>
              <a:rPr lang="de-DE" sz="1400" b="0" strike="noStrike" spc="-1" dirty="0">
                <a:solidFill>
                  <a:srgbClr val="000000"/>
                </a:solidFill>
                <a:latin typeface="+mn-lt"/>
                <a:ea typeface="+mn-ea"/>
              </a:rPr>
              <a:t>, das Calcium an Hydroxylapatit bindet - dieser Prozess führt zur Bildung von neuem Knochengewebe. Vitamin K2 (</a:t>
            </a:r>
            <a:r>
              <a:rPr lang="de-DE" sz="1400" b="0" strike="noStrike" spc="-1" dirty="0" err="1">
                <a:solidFill>
                  <a:srgbClr val="000000"/>
                </a:solidFill>
                <a:latin typeface="+mn-lt"/>
                <a:ea typeface="+mn-ea"/>
              </a:rPr>
              <a:t>Menachinon</a:t>
            </a:r>
            <a:r>
              <a:rPr lang="de-DE" sz="1400" b="0" strike="noStrike" spc="-1" dirty="0">
                <a:solidFill>
                  <a:srgbClr val="000000"/>
                </a:solidFill>
                <a:latin typeface="+mn-lt"/>
                <a:ea typeface="+mn-ea"/>
              </a:rPr>
              <a:t>) gibt es in verschiedenen Formen, die häufigsten sind MK-4 und MK-7. MK-7 ist die bioverfügbarste Form von Vitamin K2.</a:t>
            </a:r>
            <a:endParaRPr lang="ru-RU" sz="1400" b="0" strike="noStrike" spc="-1" dirty="0">
              <a:solidFill>
                <a:srgbClr val="000000"/>
              </a:solidFill>
              <a:latin typeface="Arial"/>
            </a:endParaRPr>
          </a:p>
        </p:txBody>
      </p:sp>
    </p:spTree>
    <p:extLst>
      <p:ext uri="{BB962C8B-B14F-4D97-AF65-F5344CB8AC3E}">
        <p14:creationId xmlns:p14="http://schemas.microsoft.com/office/powerpoint/2010/main" val="2161753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18</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3452653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19</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8708081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21</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22409821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22</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41097048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24</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441926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25</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2984048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26</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998130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17488" y="812800"/>
            <a:ext cx="7124700" cy="4008438"/>
          </a:xfrm>
        </p:spPr>
      </p:sp>
      <p:sp>
        <p:nvSpPr>
          <p:cNvPr id="3" name="Notizenplatzhalter 2"/>
          <p:cNvSpPr>
            <a:spLocks noGrp="1"/>
          </p:cNvSpPr>
          <p:nvPr>
            <p:ph type="body" idx="1"/>
          </p:nvPr>
        </p:nvSpPr>
        <p:spPr/>
        <p:txBody>
          <a:bodyPr/>
          <a:lstStyle/>
          <a:p>
            <a:endParaRPr lang="ru-RU" dirty="0"/>
          </a:p>
        </p:txBody>
      </p:sp>
      <p:sp>
        <p:nvSpPr>
          <p:cNvPr id="4" name="Foliennummernplatzhalter 3"/>
          <p:cNvSpPr>
            <a:spLocks noGrp="1"/>
          </p:cNvSpPr>
          <p:nvPr>
            <p:ph type="sldNum" idx="4"/>
          </p:nvPr>
        </p:nvSpPr>
        <p:spPr/>
        <p:txBody>
          <a:bodyPr/>
          <a:lstStyle/>
          <a:p>
            <a:pPr indent="0" algn="r">
              <a:buNone/>
            </a:pPr>
            <a:fld id="{474C71F5-27A3-48A6-A485-ECF6116FEF18}" type="slidenum">
              <a:rPr lang="ru-RU" sz="1400" b="0" strike="noStrike" spc="-1" smtClean="0">
                <a:solidFill>
                  <a:srgbClr val="000000"/>
                </a:solidFill>
                <a:latin typeface="Times New Roman"/>
              </a:rPr>
              <a:t>27</a:t>
            </a:fld>
            <a:endParaRPr lang="ru-RU" sz="1400" b="0" strike="noStrike" spc="-1">
              <a:solidFill>
                <a:srgbClr val="000000"/>
              </a:solidFill>
              <a:latin typeface="Times New Roman"/>
            </a:endParaRPr>
          </a:p>
        </p:txBody>
      </p:sp>
    </p:spTree>
    <p:extLst>
      <p:ext uri="{BB962C8B-B14F-4D97-AF65-F5344CB8AC3E}">
        <p14:creationId xmlns:p14="http://schemas.microsoft.com/office/powerpoint/2010/main" val="27965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sldNum" idx="1"/>
          </p:nvPr>
        </p:nvSpPr>
        <p:spPr/>
        <p:txBody>
          <a:bodyPr/>
          <a:lstStyle/>
          <a:p>
            <a:fld id="{DE14E732-9B4C-4FB7-82B3-DBC6732CCDB3}"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4" name="PlaceHolder 2"/>
          <p:cNvSpPr>
            <a:spLocks noGrp="1"/>
          </p:cNvSpPr>
          <p:nvPr>
            <p:ph type="subTitle"/>
          </p:nvPr>
        </p:nvSpPr>
        <p:spPr>
          <a:xfrm>
            <a:off x="457200" y="1203480"/>
            <a:ext cx="8228880" cy="2982600"/>
          </a:xfrm>
          <a:prstGeom prst="rect">
            <a:avLst/>
          </a:prstGeom>
          <a:noFill/>
          <a:ln w="0">
            <a:noFill/>
          </a:ln>
        </p:spPr>
        <p:txBody>
          <a:bodyPr lIns="0" tIns="0" rIns="0" bIns="0" anchor="ctr">
            <a:noAutofit/>
          </a:bodyPr>
          <a:lstStyle/>
          <a:p>
            <a:pPr indent="0" algn="ctr">
              <a:buNone/>
            </a:pPr>
            <a:endParaRPr lang="ru-RU" sz="3200" b="0" strike="noStrike" spc="-1">
              <a:solidFill>
                <a:srgbClr val="000000"/>
              </a:solidFill>
              <a:latin typeface="Arial"/>
            </a:endParaRPr>
          </a:p>
        </p:txBody>
      </p:sp>
      <p:sp>
        <p:nvSpPr>
          <p:cNvPr id="2" name="PlaceHolder 3"/>
          <p:cNvSpPr>
            <a:spLocks noGrp="1"/>
          </p:cNvSpPr>
          <p:nvPr>
            <p:ph type="sldNum" idx="1"/>
          </p:nvPr>
        </p:nvSpPr>
        <p:spPr/>
        <p:txBody>
          <a:bodyPr/>
          <a:lstStyle/>
          <a:p>
            <a:fld id="{A2AB85F4-7EBE-4AA5-ABED-F144F7697122}"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6" name="PlaceHolder 2"/>
          <p:cNvSpPr>
            <a:spLocks noGrp="1"/>
          </p:cNvSpPr>
          <p:nvPr>
            <p:ph/>
          </p:nvPr>
        </p:nvSpPr>
        <p:spPr>
          <a:xfrm>
            <a:off x="457200" y="1203480"/>
            <a:ext cx="8228880" cy="298260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4" name="PlaceHolder 3"/>
          <p:cNvSpPr>
            <a:spLocks noGrp="1"/>
          </p:cNvSpPr>
          <p:nvPr>
            <p:ph type="sldNum" idx="1"/>
          </p:nvPr>
        </p:nvSpPr>
        <p:spPr/>
        <p:txBody>
          <a:bodyPr/>
          <a:lstStyle/>
          <a:p>
            <a:fld id="{4C98C95D-39F2-480E-8D60-EBCCA7F1C0ED}"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8" name="PlaceHolder 2"/>
          <p:cNvSpPr>
            <a:spLocks noGrp="1"/>
          </p:cNvSpPr>
          <p:nvPr>
            <p:ph/>
          </p:nvPr>
        </p:nvSpPr>
        <p:spPr>
          <a:xfrm>
            <a:off x="457200" y="1203480"/>
            <a:ext cx="4015440" cy="298260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9" name="PlaceHolder 3"/>
          <p:cNvSpPr>
            <a:spLocks noGrp="1"/>
          </p:cNvSpPr>
          <p:nvPr>
            <p:ph/>
          </p:nvPr>
        </p:nvSpPr>
        <p:spPr>
          <a:xfrm>
            <a:off x="4673880" y="1203480"/>
            <a:ext cx="4015440" cy="298260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5" name="PlaceHolder 4"/>
          <p:cNvSpPr>
            <a:spLocks noGrp="1"/>
          </p:cNvSpPr>
          <p:nvPr>
            <p:ph type="sldNum" idx="1"/>
          </p:nvPr>
        </p:nvSpPr>
        <p:spPr/>
        <p:txBody>
          <a:bodyPr/>
          <a:lstStyle/>
          <a:p>
            <a:fld id="{5EA9EF25-BE52-412F-B2DF-8BDAA9FA0921}"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3" name="PlaceHolder 2"/>
          <p:cNvSpPr>
            <a:spLocks noGrp="1"/>
          </p:cNvSpPr>
          <p:nvPr>
            <p:ph type="sldNum" idx="1"/>
          </p:nvPr>
        </p:nvSpPr>
        <p:spPr/>
        <p:txBody>
          <a:bodyPr/>
          <a:lstStyle/>
          <a:p>
            <a:fld id="{A5FFD96B-476F-4F91-98BC-B747B4FF0FCE}"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311760" y="744480"/>
            <a:ext cx="8519400" cy="9511560"/>
          </a:xfrm>
          <a:prstGeom prst="rect">
            <a:avLst/>
          </a:prstGeom>
          <a:noFill/>
          <a:ln w="0">
            <a:noFill/>
          </a:ln>
        </p:spPr>
        <p:txBody>
          <a:bodyPr lIns="0" tIns="0" rIns="0" bIns="0" anchor="ctr">
            <a:noAutofit/>
          </a:bodyPr>
          <a:lstStyle/>
          <a:p>
            <a:pPr algn="ctr"/>
            <a:endParaRPr lang="ru-RU" sz="3200" b="0" strike="noStrike" spc="-1">
              <a:solidFill>
                <a:srgbClr val="000000"/>
              </a:solidFill>
              <a:latin typeface="Arial"/>
            </a:endParaRPr>
          </a:p>
        </p:txBody>
      </p:sp>
      <p:sp>
        <p:nvSpPr>
          <p:cNvPr id="3" name="PlaceHolder 2"/>
          <p:cNvSpPr>
            <a:spLocks noGrp="1"/>
          </p:cNvSpPr>
          <p:nvPr>
            <p:ph type="sldNum" idx="1"/>
          </p:nvPr>
        </p:nvSpPr>
        <p:spPr/>
        <p:txBody>
          <a:bodyPr/>
          <a:lstStyle/>
          <a:p>
            <a:fld id="{A6A80A87-B80B-4BCD-A921-5C411383792E}" type="slidenum">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13" name="PlaceHolder 2"/>
          <p:cNvSpPr>
            <a:spLocks noGrp="1"/>
          </p:cNvSpPr>
          <p:nvPr>
            <p:ph/>
          </p:nvPr>
        </p:nvSpPr>
        <p:spPr>
          <a:xfrm>
            <a:off x="45720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14" name="PlaceHolder 3"/>
          <p:cNvSpPr>
            <a:spLocks noGrp="1"/>
          </p:cNvSpPr>
          <p:nvPr>
            <p:ph/>
          </p:nvPr>
        </p:nvSpPr>
        <p:spPr>
          <a:xfrm>
            <a:off x="4673880" y="1203480"/>
            <a:ext cx="4015440" cy="298260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15" name="PlaceHolder 4"/>
          <p:cNvSpPr>
            <a:spLocks noGrp="1"/>
          </p:cNvSpPr>
          <p:nvPr>
            <p:ph/>
          </p:nvPr>
        </p:nvSpPr>
        <p:spPr>
          <a:xfrm>
            <a:off x="457200" y="276120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6" name="PlaceHolder 5"/>
          <p:cNvSpPr>
            <a:spLocks noGrp="1"/>
          </p:cNvSpPr>
          <p:nvPr>
            <p:ph type="sldNum" idx="1"/>
          </p:nvPr>
        </p:nvSpPr>
        <p:spPr/>
        <p:txBody>
          <a:bodyPr/>
          <a:lstStyle/>
          <a:p>
            <a:fld id="{4320C742-562A-4209-939F-55C61B17A945}" type="slidenum">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17" name="PlaceHolder 2"/>
          <p:cNvSpPr>
            <a:spLocks noGrp="1"/>
          </p:cNvSpPr>
          <p:nvPr>
            <p:ph/>
          </p:nvPr>
        </p:nvSpPr>
        <p:spPr>
          <a:xfrm>
            <a:off x="457200" y="1203480"/>
            <a:ext cx="4015440" cy="298260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18" name="PlaceHolder 3"/>
          <p:cNvSpPr>
            <a:spLocks noGrp="1"/>
          </p:cNvSpPr>
          <p:nvPr>
            <p:ph/>
          </p:nvPr>
        </p:nvSpPr>
        <p:spPr>
          <a:xfrm>
            <a:off x="467388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19" name="PlaceHolder 4"/>
          <p:cNvSpPr>
            <a:spLocks noGrp="1"/>
          </p:cNvSpPr>
          <p:nvPr>
            <p:ph/>
          </p:nvPr>
        </p:nvSpPr>
        <p:spPr>
          <a:xfrm>
            <a:off x="4673880" y="276120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6" name="PlaceHolder 5"/>
          <p:cNvSpPr>
            <a:spLocks noGrp="1"/>
          </p:cNvSpPr>
          <p:nvPr>
            <p:ph type="sldNum" idx="1"/>
          </p:nvPr>
        </p:nvSpPr>
        <p:spPr/>
        <p:txBody>
          <a:bodyPr/>
          <a:lstStyle/>
          <a:p>
            <a:fld id="{500918DF-5825-4949-835A-187E60199C17}"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21" name="PlaceHolder 2"/>
          <p:cNvSpPr>
            <a:spLocks noGrp="1"/>
          </p:cNvSpPr>
          <p:nvPr>
            <p:ph/>
          </p:nvPr>
        </p:nvSpPr>
        <p:spPr>
          <a:xfrm>
            <a:off x="45720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22" name="PlaceHolder 3"/>
          <p:cNvSpPr>
            <a:spLocks noGrp="1"/>
          </p:cNvSpPr>
          <p:nvPr>
            <p:ph/>
          </p:nvPr>
        </p:nvSpPr>
        <p:spPr>
          <a:xfrm>
            <a:off x="467388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23" name="PlaceHolder 4"/>
          <p:cNvSpPr>
            <a:spLocks noGrp="1"/>
          </p:cNvSpPr>
          <p:nvPr>
            <p:ph/>
          </p:nvPr>
        </p:nvSpPr>
        <p:spPr>
          <a:xfrm>
            <a:off x="457200" y="2761200"/>
            <a:ext cx="822888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6" name="PlaceHolder 5"/>
          <p:cNvSpPr>
            <a:spLocks noGrp="1"/>
          </p:cNvSpPr>
          <p:nvPr>
            <p:ph type="sldNum" idx="1"/>
          </p:nvPr>
        </p:nvSpPr>
        <p:spPr/>
        <p:txBody>
          <a:bodyPr/>
          <a:lstStyle/>
          <a:p>
            <a:fld id="{CFADD9F5-B6FA-4894-9A48-91E2CBD9DA78}"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25" name="PlaceHolder 2"/>
          <p:cNvSpPr>
            <a:spLocks noGrp="1"/>
          </p:cNvSpPr>
          <p:nvPr>
            <p:ph/>
          </p:nvPr>
        </p:nvSpPr>
        <p:spPr>
          <a:xfrm>
            <a:off x="457200" y="1203480"/>
            <a:ext cx="822888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26" name="PlaceHolder 3"/>
          <p:cNvSpPr>
            <a:spLocks noGrp="1"/>
          </p:cNvSpPr>
          <p:nvPr>
            <p:ph/>
          </p:nvPr>
        </p:nvSpPr>
        <p:spPr>
          <a:xfrm>
            <a:off x="457200" y="2761200"/>
            <a:ext cx="822888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5" name="PlaceHolder 4"/>
          <p:cNvSpPr>
            <a:spLocks noGrp="1"/>
          </p:cNvSpPr>
          <p:nvPr>
            <p:ph type="sldNum" idx="1"/>
          </p:nvPr>
        </p:nvSpPr>
        <p:spPr/>
        <p:txBody>
          <a:bodyPr/>
          <a:lstStyle/>
          <a:p>
            <a:fld id="{B4883E73-DBBF-45E2-AFA3-CF533D63BA2D}"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28" name="PlaceHolder 2"/>
          <p:cNvSpPr>
            <a:spLocks noGrp="1"/>
          </p:cNvSpPr>
          <p:nvPr>
            <p:ph/>
          </p:nvPr>
        </p:nvSpPr>
        <p:spPr>
          <a:xfrm>
            <a:off x="45720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29" name="PlaceHolder 3"/>
          <p:cNvSpPr>
            <a:spLocks noGrp="1"/>
          </p:cNvSpPr>
          <p:nvPr>
            <p:ph/>
          </p:nvPr>
        </p:nvSpPr>
        <p:spPr>
          <a:xfrm>
            <a:off x="4673880" y="120348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30" name="PlaceHolder 4"/>
          <p:cNvSpPr>
            <a:spLocks noGrp="1"/>
          </p:cNvSpPr>
          <p:nvPr>
            <p:ph/>
          </p:nvPr>
        </p:nvSpPr>
        <p:spPr>
          <a:xfrm>
            <a:off x="457200" y="276120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31" name="PlaceHolder 5"/>
          <p:cNvSpPr>
            <a:spLocks noGrp="1"/>
          </p:cNvSpPr>
          <p:nvPr>
            <p:ph/>
          </p:nvPr>
        </p:nvSpPr>
        <p:spPr>
          <a:xfrm>
            <a:off x="4673880" y="2761200"/>
            <a:ext cx="4015440" cy="1422360"/>
          </a:xfrm>
          <a:prstGeom prst="rect">
            <a:avLst/>
          </a:prstGeom>
          <a:noFill/>
          <a:ln w="0">
            <a:noFill/>
          </a:ln>
        </p:spPr>
        <p:txBody>
          <a:bodyPr lIns="0" tIns="0" rIns="0" bIns="0" anchor="t">
            <a:normAutofit/>
          </a:bodyPr>
          <a:lstStyle/>
          <a:p>
            <a:pPr indent="0">
              <a:spcBef>
                <a:spcPts val="1417"/>
              </a:spcBef>
              <a:buNone/>
            </a:pPr>
            <a:endParaRPr lang="ru-RU" sz="3200" b="0" strike="noStrike" spc="-1">
              <a:solidFill>
                <a:srgbClr val="000000"/>
              </a:solidFill>
              <a:latin typeface="Arial"/>
            </a:endParaRPr>
          </a:p>
        </p:txBody>
      </p:sp>
      <p:sp>
        <p:nvSpPr>
          <p:cNvPr id="7" name="PlaceHolder 6"/>
          <p:cNvSpPr>
            <a:spLocks noGrp="1"/>
          </p:cNvSpPr>
          <p:nvPr>
            <p:ph type="sldNum" idx="1"/>
          </p:nvPr>
        </p:nvSpPr>
        <p:spPr/>
        <p:txBody>
          <a:bodyPr/>
          <a:lstStyle/>
          <a:p>
            <a:fld id="{74FDDC95-4B29-486C-BD4D-B19B1702B29B}" type="slidenum">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lgn="ctr">
              <a:buNone/>
            </a:pPr>
            <a:endParaRPr lang="ru-RU" sz="4400" b="0" strike="noStrike" spc="-1">
              <a:solidFill>
                <a:srgbClr val="000000"/>
              </a:solidFill>
              <a:latin typeface="Arial"/>
            </a:endParaRPr>
          </a:p>
        </p:txBody>
      </p:sp>
      <p:sp>
        <p:nvSpPr>
          <p:cNvPr id="33" name="PlaceHolder 2"/>
          <p:cNvSpPr>
            <a:spLocks noGrp="1"/>
          </p:cNvSpPr>
          <p:nvPr>
            <p:ph/>
          </p:nvPr>
        </p:nvSpPr>
        <p:spPr>
          <a:xfrm>
            <a:off x="457200" y="120348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34" name="PlaceHolder 3"/>
          <p:cNvSpPr>
            <a:spLocks noGrp="1"/>
          </p:cNvSpPr>
          <p:nvPr>
            <p:ph/>
          </p:nvPr>
        </p:nvSpPr>
        <p:spPr>
          <a:xfrm>
            <a:off x="3239640" y="120348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35" name="PlaceHolder 4"/>
          <p:cNvSpPr>
            <a:spLocks noGrp="1"/>
          </p:cNvSpPr>
          <p:nvPr>
            <p:ph/>
          </p:nvPr>
        </p:nvSpPr>
        <p:spPr>
          <a:xfrm>
            <a:off x="6022080" y="120348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36" name="PlaceHolder 5"/>
          <p:cNvSpPr>
            <a:spLocks noGrp="1"/>
          </p:cNvSpPr>
          <p:nvPr>
            <p:ph/>
          </p:nvPr>
        </p:nvSpPr>
        <p:spPr>
          <a:xfrm>
            <a:off x="457200" y="276120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37" name="PlaceHolder 6"/>
          <p:cNvSpPr>
            <a:spLocks noGrp="1"/>
          </p:cNvSpPr>
          <p:nvPr>
            <p:ph/>
          </p:nvPr>
        </p:nvSpPr>
        <p:spPr>
          <a:xfrm>
            <a:off x="3239640" y="276120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38" name="PlaceHolder 7"/>
          <p:cNvSpPr>
            <a:spLocks noGrp="1"/>
          </p:cNvSpPr>
          <p:nvPr>
            <p:ph/>
          </p:nvPr>
        </p:nvSpPr>
        <p:spPr>
          <a:xfrm>
            <a:off x="6022080" y="2761200"/>
            <a:ext cx="2649600" cy="1422360"/>
          </a:xfrm>
          <a:prstGeom prst="rect">
            <a:avLst/>
          </a:prstGeom>
          <a:noFill/>
          <a:ln w="0">
            <a:noFill/>
          </a:ln>
        </p:spPr>
        <p:txBody>
          <a:bodyPr lIns="0" tIns="0" rIns="0" bIns="0" anchor="t">
            <a:normAutofit fontScale="74000"/>
          </a:bodyPr>
          <a:lstStyle/>
          <a:p>
            <a:pPr indent="0">
              <a:spcBef>
                <a:spcPts val="1417"/>
              </a:spcBef>
              <a:buNone/>
            </a:pPr>
            <a:endParaRPr lang="ru-RU" sz="3200" b="0" strike="noStrike" spc="-1">
              <a:solidFill>
                <a:srgbClr val="000000"/>
              </a:solidFill>
              <a:latin typeface="Arial"/>
            </a:endParaRPr>
          </a:p>
        </p:txBody>
      </p:sp>
      <p:sp>
        <p:nvSpPr>
          <p:cNvPr id="9" name="PlaceHolder 8"/>
          <p:cNvSpPr>
            <a:spLocks noGrp="1"/>
          </p:cNvSpPr>
          <p:nvPr>
            <p:ph type="sldNum" idx="1"/>
          </p:nvPr>
        </p:nvSpPr>
        <p:spPr/>
        <p:txBody>
          <a:bodyPr/>
          <a:lstStyle/>
          <a:p>
            <a:fld id="{A3D75839-BCF7-48AE-8FF3-324E2423E6D9}"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PlaceHolder 1"/>
          <p:cNvSpPr>
            <a:spLocks noGrp="1"/>
          </p:cNvSpPr>
          <p:nvPr>
            <p:ph type="title"/>
          </p:nvPr>
        </p:nvSpPr>
        <p:spPr>
          <a:xfrm>
            <a:off x="311760" y="744480"/>
            <a:ext cx="8519400" cy="2051640"/>
          </a:xfrm>
          <a:prstGeom prst="rect">
            <a:avLst/>
          </a:prstGeom>
          <a:noFill/>
          <a:ln w="0">
            <a:noFill/>
          </a:ln>
        </p:spPr>
        <p:txBody>
          <a:bodyPr lIns="0" tIns="0" rIns="0" bIns="0" anchor="ctr">
            <a:noAutofit/>
          </a:bodyPr>
          <a:lstStyle/>
          <a:p>
            <a:pPr indent="0">
              <a:buNone/>
            </a:pPr>
            <a:r>
              <a:rPr lang="ru-RU" sz="1800" b="0" strike="noStrike" spc="-1">
                <a:solidFill>
                  <a:srgbClr val="000000"/>
                </a:solidFill>
                <a:latin typeface="Arial"/>
              </a:rPr>
              <a:t>Для правки текста заглавия щёлкните мышью</a:t>
            </a:r>
          </a:p>
        </p:txBody>
      </p:sp>
      <p:sp>
        <p:nvSpPr>
          <p:cNvPr id="4" name="PlaceHolder 2"/>
          <p:cNvSpPr>
            <a:spLocks noGrp="1"/>
          </p:cNvSpPr>
          <p:nvPr>
            <p:ph type="body"/>
          </p:nvPr>
        </p:nvSpPr>
        <p:spPr>
          <a:xfrm>
            <a:off x="457200" y="1203480"/>
            <a:ext cx="8228880" cy="298260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ru-RU" sz="1800" b="0" strike="noStrike" spc="-1">
                <a:solidFill>
                  <a:srgbClr val="000000"/>
                </a:solidFill>
                <a:latin typeface="Arial"/>
              </a:rPr>
              <a:t>Для правки структуры щёлкните мышью</a:t>
            </a:r>
          </a:p>
          <a:p>
            <a:pPr marL="864000" lvl="1" indent="-324000">
              <a:spcBef>
                <a:spcPts val="1134"/>
              </a:spcBef>
              <a:buClr>
                <a:srgbClr val="000000"/>
              </a:buClr>
              <a:buSzPct val="75000"/>
              <a:buFont typeface="Symbol" charset="2"/>
              <a:buChar char=""/>
            </a:pPr>
            <a:r>
              <a:rPr lang="ru-RU" sz="1800" b="0" strike="noStrike" spc="-1">
                <a:solidFill>
                  <a:srgbClr val="000000"/>
                </a:solidFill>
                <a:latin typeface="Arial"/>
              </a:rPr>
              <a:t>Второй уровень структуры</a:t>
            </a:r>
          </a:p>
          <a:p>
            <a:pPr marL="1296000" lvl="2" indent="-288000">
              <a:spcBef>
                <a:spcPts val="850"/>
              </a:spcBef>
              <a:buClr>
                <a:srgbClr val="000000"/>
              </a:buClr>
              <a:buSzPct val="45000"/>
              <a:buFont typeface="Wingdings" charset="2"/>
              <a:buChar char=""/>
            </a:pPr>
            <a:r>
              <a:rPr lang="ru-RU" sz="1800" b="0" strike="noStrike" spc="-1">
                <a:solidFill>
                  <a:srgbClr val="000000"/>
                </a:solidFill>
                <a:latin typeface="Arial"/>
              </a:rPr>
              <a:t>Третий уровень структуры</a:t>
            </a:r>
          </a:p>
          <a:p>
            <a:pPr marL="1728000" lvl="3" indent="-216000">
              <a:spcBef>
                <a:spcPts val="567"/>
              </a:spcBef>
              <a:buClr>
                <a:srgbClr val="000000"/>
              </a:buClr>
              <a:buSzPct val="75000"/>
              <a:buFont typeface="Symbol" charset="2"/>
              <a:buChar char=""/>
            </a:pPr>
            <a:r>
              <a:rPr lang="ru-RU" sz="1800" b="0" strike="noStrike" spc="-1">
                <a:solidFill>
                  <a:srgbClr val="000000"/>
                </a:solidFill>
                <a:latin typeface="Arial"/>
              </a:rPr>
              <a:t>Четвёртый уровень структуры</a:t>
            </a:r>
          </a:p>
          <a:p>
            <a:pPr marL="2160000" lvl="4" indent="-216000">
              <a:spcBef>
                <a:spcPts val="283"/>
              </a:spcBef>
              <a:buClr>
                <a:srgbClr val="000000"/>
              </a:buClr>
              <a:buSzPct val="45000"/>
              <a:buFont typeface="Wingdings" charset="2"/>
              <a:buChar char=""/>
            </a:pPr>
            <a:r>
              <a:rPr lang="ru-RU" sz="1800" b="0" strike="noStrike" spc="-1">
                <a:solidFill>
                  <a:srgbClr val="000000"/>
                </a:solidFill>
                <a:latin typeface="Arial"/>
              </a:rPr>
              <a:t>Пятый уровень структуры</a:t>
            </a:r>
          </a:p>
          <a:p>
            <a:pPr marL="2592000" lvl="5" indent="-216000">
              <a:spcBef>
                <a:spcPts val="283"/>
              </a:spcBef>
              <a:buClr>
                <a:srgbClr val="000000"/>
              </a:buClr>
              <a:buSzPct val="45000"/>
              <a:buFont typeface="Wingdings" charset="2"/>
              <a:buChar char=""/>
            </a:pPr>
            <a:r>
              <a:rPr lang="ru-RU" sz="1800" b="0" strike="noStrike" spc="-1">
                <a:solidFill>
                  <a:srgbClr val="000000"/>
                </a:solidFill>
                <a:latin typeface="Arial"/>
              </a:rPr>
              <a:t>Шестой уровень структуры</a:t>
            </a:r>
          </a:p>
          <a:p>
            <a:pPr marL="3024000" lvl="6" indent="-216000">
              <a:spcBef>
                <a:spcPts val="283"/>
              </a:spcBef>
              <a:buClr>
                <a:srgbClr val="000000"/>
              </a:buClr>
              <a:buSzPct val="45000"/>
              <a:buFont typeface="Wingdings" charset="2"/>
              <a:buChar char=""/>
            </a:pPr>
            <a:r>
              <a:rPr lang="ru-RU" sz="1800" b="0" strike="noStrike" spc="-1">
                <a:solidFill>
                  <a:srgbClr val="000000"/>
                </a:solidFill>
                <a:latin typeface="Arial"/>
              </a:rPr>
              <a:t>Седьмой уровень структуры</a:t>
            </a:r>
          </a:p>
        </p:txBody>
      </p:sp>
      <p:sp>
        <p:nvSpPr>
          <p:cNvPr id="2" name="PlaceHolder 3"/>
          <p:cNvSpPr>
            <a:spLocks noGrp="1"/>
          </p:cNvSpPr>
          <p:nvPr>
            <p:ph type="sldNum" idx="1"/>
          </p:nvPr>
        </p:nvSpPr>
        <p:spPr>
          <a:xfrm>
            <a:off x="8684280" y="4700880"/>
            <a:ext cx="335880" cy="317160"/>
          </a:xfrm>
          <a:prstGeom prst="rect">
            <a:avLst/>
          </a:prstGeom>
          <a:noFill/>
          <a:ln w="12600">
            <a:noFill/>
          </a:ln>
        </p:spPr>
        <p:txBody>
          <a:bodyPr lIns="90000" tIns="91440" rIns="90000" bIns="91440" anchor="ctr">
            <a:noAutofit/>
          </a:bodyPr>
          <a:lstStyle>
            <a:lvl1pPr indent="0" algn="r">
              <a:lnSpc>
                <a:spcPct val="100000"/>
              </a:lnSpc>
              <a:buNone/>
              <a:tabLst>
                <a:tab pos="0" algn="l"/>
              </a:tabLst>
              <a:defRPr lang="ru-RU" sz="1000" b="0" strike="noStrike" spc="-1">
                <a:solidFill>
                  <a:srgbClr val="585858"/>
                </a:solidFill>
                <a:latin typeface="Arial"/>
                <a:ea typeface="Arial"/>
              </a:defRPr>
            </a:lvl1pPr>
          </a:lstStyle>
          <a:p>
            <a:pPr indent="0" algn="r">
              <a:lnSpc>
                <a:spcPct val="100000"/>
              </a:lnSpc>
              <a:buNone/>
              <a:tabLst>
                <a:tab pos="0" algn="l"/>
              </a:tabLst>
            </a:pPr>
            <a:fld id="{C26B9151-DC93-43B8-9FFC-E3C9D7CD6657}" type="slidenum">
              <a:rPr lang="ru-RU" sz="1000" b="0" strike="noStrike" spc="-1">
                <a:solidFill>
                  <a:srgbClr val="585858"/>
                </a:solidFill>
                <a:latin typeface="Arial"/>
                <a:ea typeface="Arial"/>
              </a:rPr>
              <a:t>‹#›</a:t>
            </a:fld>
            <a:endParaRPr lang="ru-RU" sz="10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hyperlink" Target="https://pubmed.ncbi.nlm.nih.gov/35247225/" TargetMode="Externa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8.pn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hyperlink" Target="https://www.ncbi.nlm.nih.gov/books/NBK279330/" TargetMode="External"/><Relationship Id="rId10" Type="http://schemas.openxmlformats.org/officeDocument/2006/relationships/image" Target="../media/image20.png"/><Relationship Id="rId4" Type="http://schemas.openxmlformats.org/officeDocument/2006/relationships/image" Target="../media/image16.png"/><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3.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8.png"/><Relationship Id="rId4" Type="http://schemas.openxmlformats.org/officeDocument/2006/relationships/image" Target="../media/image21.png"/><Relationship Id="rId9" Type="http://schemas.openxmlformats.org/officeDocument/2006/relationships/image" Target="../media/image26.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1.jpe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6.png"/><Relationship Id="rId4" Type="http://schemas.openxmlformats.org/officeDocument/2006/relationships/hyperlink" Target="https://www.youtube.com/watch?v=1PtXHH9H75E"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menaq7.com/science/" TargetMode="External"/><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hyperlink" Target="https://pubmed.ncbi.nlm.nih.gov/32540741/" TargetMode="Externa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www.ncbi.nlm.nih.gov/pmc/articles/PMC8283247/" TargetMode="Externa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7.jpe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3.jpe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4.jpeg"/><Relationship Id="rId1" Type="http://schemas.openxmlformats.org/officeDocument/2006/relationships/slideLayout" Target="../slideLayouts/slideLayout1.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2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png"/><Relationship Id="rId7" Type="http://schemas.openxmlformats.org/officeDocument/2006/relationships/image" Target="../media/image62.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jpeg"/></Relationships>
</file>

<file path=ppt/slides/_rels/slide27.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image" Target="../media/image3.png"/><Relationship Id="rId7" Type="http://schemas.openxmlformats.org/officeDocument/2006/relationships/image" Target="../media/image65.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52.png"/><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hyperlink" Target="https://doi.org/10.1001/archpedi.1968.02100010375014" TargetMode="External"/><Relationship Id="rId13" Type="http://schemas.openxmlformats.org/officeDocument/2006/relationships/hyperlink" Target="https://doi.org/10.1016/s0140-6736(02)07574-8" TargetMode="External"/><Relationship Id="rId3" Type="http://schemas.openxmlformats.org/officeDocument/2006/relationships/image" Target="../media/image52.png"/><Relationship Id="rId7" Type="http://schemas.openxmlformats.org/officeDocument/2006/relationships/hyperlink" Target="https://doi.org/10.1101/cshperspect.a011353" TargetMode="External"/><Relationship Id="rId12" Type="http://schemas.openxmlformats.org/officeDocument/2006/relationships/hyperlink" Target="https://doi.org/10.17226/13050" TargetMode="Externa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s://doi.org/10.1007/s11914-016-0330-3" TargetMode="External"/><Relationship Id="rId11" Type="http://schemas.openxmlformats.org/officeDocument/2006/relationships/hyperlink" Target="https://doi.org/10.1093/jn/123.9.1615" TargetMode="External"/><Relationship Id="rId5" Type="http://schemas.openxmlformats.org/officeDocument/2006/relationships/hyperlink" Target="https://doi.org/10.2147/IJN.S107624" TargetMode="External"/><Relationship Id="rId10" Type="http://schemas.openxmlformats.org/officeDocument/2006/relationships/hyperlink" Target="https://doi.org/10.5468/ogs.2019.62.2.73" TargetMode="External"/><Relationship Id="rId4" Type="http://schemas.openxmlformats.org/officeDocument/2006/relationships/hyperlink" Target="https://doi.org/10.1111/nyas.14758" TargetMode="External"/><Relationship Id="rId9" Type="http://schemas.openxmlformats.org/officeDocument/2006/relationships/hyperlink" Target="https://doi.org/10.1001/archinte.139.10.1166" TargetMode="External"/><Relationship Id="rId14" Type="http://schemas.openxmlformats.org/officeDocument/2006/relationships/hyperlink" Target="https://www.ncbi.nlm.nih.gov/books/NBK279330/"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7888/juoeh.37.245" TargetMode="External"/><Relationship Id="rId13" Type="http://schemas.openxmlformats.org/officeDocument/2006/relationships/hyperlink" Target="https://doi.org/10.1017/S0007114515004948" TargetMode="External"/><Relationship Id="rId3" Type="http://schemas.openxmlformats.org/officeDocument/2006/relationships/image" Target="../media/image52.png"/><Relationship Id="rId7" Type="http://schemas.openxmlformats.org/officeDocument/2006/relationships/hyperlink" Target="https://doi.org/10.3121/cmr.1.2.93" TargetMode="External"/><Relationship Id="rId12" Type="http://schemas.openxmlformats.org/officeDocument/2006/relationships/hyperlink" Target="https://doi.org/10.1186/1475-2891-8-7" TargetMode="Externa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doi.org/10.1001/jama.1996.03540030060033" TargetMode="External"/><Relationship Id="rId11" Type="http://schemas.openxmlformats.org/officeDocument/2006/relationships/hyperlink" Target="https://doi.org/10.1152/physrev.00012.2014" TargetMode="External"/><Relationship Id="rId5" Type="http://schemas.openxmlformats.org/officeDocument/2006/relationships/hyperlink" Target="https://doi.org/10.1093/ajcn/74.3.343" TargetMode="External"/><Relationship Id="rId10" Type="http://schemas.openxmlformats.org/officeDocument/2006/relationships/hyperlink" Target="https://menaq7.com/science/" TargetMode="External"/><Relationship Id="rId4" Type="http://schemas.openxmlformats.org/officeDocument/2006/relationships/hyperlink" Target="https://doi.org/10.1111/add.15147" TargetMode="External"/><Relationship Id="rId9" Type="http://schemas.openxmlformats.org/officeDocument/2006/relationships/hyperlink" Target="https://doi.org/10.1249/MSS.0b013e3181f79fa8" TargetMode="External"/><Relationship Id="rId14" Type="http://schemas.openxmlformats.org/officeDocument/2006/relationships/hyperlink" Target="https://doi.org/10.3390/nu12040949"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s://doi.org/10.1097/00045391-199911000-00005" TargetMode="External"/><Relationship Id="rId5" Type="http://schemas.openxmlformats.org/officeDocument/2006/relationships/hyperlink" Target="https://doi.org/10.1177/1535370221997072" TargetMode="External"/><Relationship Id="rId4" Type="http://schemas.openxmlformats.org/officeDocument/2006/relationships/hyperlink" Target="https://doi.org/10.1016/j.jtemb.2020.1265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FF0FF"/>
        </a:solidFill>
        <a:effectLst/>
      </p:bgPr>
    </p:bg>
    <p:spTree>
      <p:nvGrpSpPr>
        <p:cNvPr id="1" name=""/>
        <p:cNvGrpSpPr/>
        <p:nvPr/>
      </p:nvGrpSpPr>
      <p:grpSpPr>
        <a:xfrm>
          <a:off x="0" y="0"/>
          <a:ext cx="0" cy="0"/>
          <a:chOff x="0" y="0"/>
          <a:chExt cx="0" cy="0"/>
        </a:xfrm>
      </p:grpSpPr>
      <p:grpSp>
        <p:nvGrpSpPr>
          <p:cNvPr id="6" name="Группа"/>
          <p:cNvGrpSpPr/>
          <p:nvPr/>
        </p:nvGrpSpPr>
        <p:grpSpPr>
          <a:xfrm>
            <a:off x="-5761" y="449"/>
            <a:ext cx="9155522" cy="5142602"/>
            <a:chOff x="0" y="0"/>
            <a:chExt cx="9155521" cy="5142601"/>
          </a:xfrm>
        </p:grpSpPr>
        <p:pic>
          <p:nvPicPr>
            <p:cNvPr id="7" name="DSC02306_Dx0 копия.jpg" descr="DSC02306_Dx0 копия.jpg"/>
            <p:cNvPicPr>
              <a:picLocks noChangeAspect="1"/>
            </p:cNvPicPr>
            <p:nvPr/>
          </p:nvPicPr>
          <p:blipFill>
            <a:blip r:embed="rId2">
              <a:extLst/>
            </a:blip>
            <a:srcRect l="17376" t="10942" r="4404" b="10942"/>
            <a:stretch>
              <a:fillRect/>
            </a:stretch>
          </p:blipFill>
          <p:spPr>
            <a:xfrm>
              <a:off x="0" y="0"/>
              <a:ext cx="9155522" cy="5142602"/>
            </a:xfrm>
            <a:prstGeom prst="rect">
              <a:avLst/>
            </a:prstGeom>
            <a:ln w="12700" cap="flat">
              <a:noFill/>
              <a:miter lim="400000"/>
            </a:ln>
            <a:effectLst/>
          </p:spPr>
        </p:pic>
        <p:pic>
          <p:nvPicPr>
            <p:cNvPr id="8" name="Calci-Prime преза-37.png" descr="Calci-Prime преза-37.png"/>
            <p:cNvPicPr>
              <a:picLocks noChangeAspect="1"/>
            </p:cNvPicPr>
            <p:nvPr/>
          </p:nvPicPr>
          <p:blipFill>
            <a:blip r:embed="rId3">
              <a:extLst/>
            </a:blip>
            <a:srcRect t="832" b="830"/>
            <a:stretch>
              <a:fillRect/>
            </a:stretch>
          </p:blipFill>
          <p:spPr>
            <a:xfrm>
              <a:off x="412200" y="479791"/>
              <a:ext cx="1257302" cy="219339"/>
            </a:xfrm>
            <a:prstGeom prst="rect">
              <a:avLst/>
            </a:prstGeom>
            <a:ln w="12700" cap="flat">
              <a:noFill/>
              <a:miter lim="400000"/>
            </a:ln>
            <a:effectLst/>
          </p:spPr>
        </p:pic>
      </p:grpSp>
      <p:sp>
        <p:nvSpPr>
          <p:cNvPr id="46" name="PlaceHolder 1"/>
          <p:cNvSpPr>
            <a:spLocks noGrp="1"/>
          </p:cNvSpPr>
          <p:nvPr>
            <p:ph type="title"/>
          </p:nvPr>
        </p:nvSpPr>
        <p:spPr>
          <a:xfrm>
            <a:off x="393620" y="2198520"/>
            <a:ext cx="5338440" cy="1531440"/>
          </a:xfrm>
          <a:prstGeom prst="rect">
            <a:avLst/>
          </a:prstGeom>
          <a:noFill/>
          <a:ln w="12600">
            <a:noFill/>
          </a:ln>
        </p:spPr>
        <p:txBody>
          <a:bodyPr lIns="0" tIns="91440" rIns="0" bIns="91440" anchor="t">
            <a:noAutofit/>
          </a:bodyPr>
          <a:lstStyle/>
          <a:p>
            <a:pPr indent="0">
              <a:lnSpc>
                <a:spcPct val="100000"/>
              </a:lnSpc>
              <a:buNone/>
              <a:tabLst>
                <a:tab pos="0" algn="l"/>
              </a:tabLst>
            </a:pPr>
            <a:r>
              <a:rPr lang="de-DE" sz="1800" b="0" strike="noStrike" spc="-1" dirty="0">
                <a:solidFill>
                  <a:schemeClr val="bg1"/>
                </a:solidFill>
                <a:latin typeface="Gilroy" panose="00000500000000000000" pitchFamily="2" charset="-52"/>
                <a:ea typeface="Gilroy Semibold"/>
              </a:rPr>
              <a:t>Dein innerer Halt</a:t>
            </a:r>
            <a:endParaRPr lang="ru-RU" sz="1800" b="0" strike="noStrike" spc="-1" dirty="0">
              <a:solidFill>
                <a:schemeClr val="bg1"/>
              </a:solidFill>
              <a:latin typeface="Gilroy" panose="00000500000000000000" pitchFamily="2" charset="-52"/>
            </a:endParaRPr>
          </a:p>
        </p:txBody>
      </p:sp>
      <p:sp>
        <p:nvSpPr>
          <p:cNvPr id="47" name="O!Mega-3 TG"/>
          <p:cNvSpPr/>
          <p:nvPr/>
        </p:nvSpPr>
        <p:spPr>
          <a:xfrm>
            <a:off x="393620" y="886448"/>
            <a:ext cx="2983381" cy="1191095"/>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endParaRPr lang="ru-RU" sz="4300" b="0" strike="noStrike" spc="-1" dirty="0">
              <a:solidFill>
                <a:schemeClr val="bg1"/>
              </a:solidFill>
              <a:latin typeface="Arial"/>
            </a:endParaRPr>
          </a:p>
          <a:p>
            <a:pPr>
              <a:lnSpc>
                <a:spcPct val="90000"/>
              </a:lnSpc>
              <a:tabLst>
                <a:tab pos="0" algn="l"/>
              </a:tabLst>
            </a:pPr>
            <a:r>
              <a:rPr lang="ru-RU" sz="4300" b="1" strike="noStrike" spc="-1" dirty="0" err="1">
                <a:solidFill>
                  <a:schemeClr val="bg1"/>
                </a:solidFill>
                <a:latin typeface="Gilroy"/>
                <a:ea typeface="Gilroy Bold"/>
              </a:rPr>
              <a:t>Calci-Prime</a:t>
            </a:r>
            <a:endParaRPr lang="ru-RU" sz="4300" b="1" strike="noStrike" spc="-1" dirty="0">
              <a:solidFill>
                <a:schemeClr val="bg1"/>
              </a:solidFill>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50" name="Омега-3 — собирательное название полиненасыщенных жирных кислот (ПНЖК)"/>
          <p:cNvSpPr/>
          <p:nvPr/>
        </p:nvSpPr>
        <p:spPr>
          <a:xfrm>
            <a:off x="392430" y="406440"/>
            <a:ext cx="5319470" cy="112184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Jeder von uns hat einen anderen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Lebensstil – </a:t>
            </a:r>
            <a:r>
              <a:rPr lang="de-DE" sz="2700" b="1" spc="-1" dirty="0">
                <a:solidFill>
                  <a:srgbClr val="001F66"/>
                </a:solidFill>
                <a:latin typeface="Gilroy" panose="00000500000000000000" pitchFamily="2" charset="-52"/>
                <a:ea typeface="Gilroy Bold"/>
              </a:rPr>
              <a:t>eigene</a:t>
            </a:r>
            <a:r>
              <a:rPr lang="de-DE" sz="2700" b="1" strike="noStrike" spc="-1" dirty="0">
                <a:solidFill>
                  <a:srgbClr val="001F66"/>
                </a:solidFill>
                <a:latin typeface="Gilroy" panose="00000500000000000000" pitchFamily="2" charset="-52"/>
                <a:ea typeface="Gilroy Bold"/>
              </a:rPr>
              <a:t> Interessen,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Bedürfnisse und Gewohnheiten...</a:t>
            </a:r>
            <a:endParaRPr lang="ru-RU" sz="2700" b="1" strike="noStrike" spc="-1" dirty="0">
              <a:solidFill>
                <a:srgbClr val="000000"/>
              </a:solidFill>
              <a:latin typeface="Gilroy" panose="00000500000000000000" pitchFamily="2" charset="-52"/>
            </a:endParaRPr>
          </a:p>
        </p:txBody>
      </p:sp>
      <p:sp>
        <p:nvSpPr>
          <p:cNvPr id="51"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52" name="Поступают в организм  в основном с пищей —…"/>
          <p:cNvSpPr/>
          <p:nvPr/>
        </p:nvSpPr>
        <p:spPr>
          <a:xfrm>
            <a:off x="1069420" y="1905120"/>
            <a:ext cx="3213316"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Jemand verbringt seinen Arbeitstag auf den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Beinen und kann sich ein Leben ohne Kaffee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und regelmäßige Bewegung nicht vorstellen.</a:t>
            </a:r>
            <a:endParaRPr lang="ru-RU" sz="1200" b="0" strike="noStrike" spc="-1" dirty="0">
              <a:solidFill>
                <a:srgbClr val="000000"/>
              </a:solidFill>
              <a:latin typeface="Gilroy" panose="00000500000000000000" pitchFamily="2" charset="-52"/>
            </a:endParaRPr>
          </a:p>
        </p:txBody>
      </p:sp>
      <p:grpSp>
        <p:nvGrpSpPr>
          <p:cNvPr id="53" name="Group"/>
          <p:cNvGrpSpPr/>
          <p:nvPr/>
        </p:nvGrpSpPr>
        <p:grpSpPr>
          <a:xfrm>
            <a:off x="406440" y="1911240"/>
            <a:ext cx="519480" cy="519480"/>
            <a:chOff x="406440" y="1911240"/>
            <a:chExt cx="519480" cy="519480"/>
          </a:xfrm>
        </p:grpSpPr>
        <p:sp>
          <p:nvSpPr>
            <p:cNvPr id="54" name="Circle"/>
            <p:cNvSpPr/>
            <p:nvPr/>
          </p:nvSpPr>
          <p:spPr>
            <a:xfrm>
              <a:off x="406440" y="191124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55" name="👩🏻.png" descr="👩🏻.png"/>
            <p:cNvPicPr/>
            <p:nvPr/>
          </p:nvPicPr>
          <p:blipFill>
            <a:blip r:embed="rId4"/>
            <a:stretch/>
          </p:blipFill>
          <p:spPr>
            <a:xfrm>
              <a:off x="509760" y="2025000"/>
              <a:ext cx="291240" cy="292680"/>
            </a:xfrm>
            <a:prstGeom prst="rect">
              <a:avLst/>
            </a:prstGeom>
            <a:ln w="12600">
              <a:noFill/>
            </a:ln>
          </p:spPr>
        </p:pic>
      </p:grpSp>
      <p:sp>
        <p:nvSpPr>
          <p:cNvPr id="56" name="Поступают в организм  в основном с пищей —…"/>
          <p:cNvSpPr/>
          <p:nvPr/>
        </p:nvSpPr>
        <p:spPr>
          <a:xfrm>
            <a:off x="1069420" y="2946240"/>
            <a:ext cx="3202095"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Jemand anderes ist ein Teenager, der jeden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Tag mit Freunden ausgeht, salzige Pommes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Frites isst und Limonaden trinkt.</a:t>
            </a:r>
            <a:endParaRPr lang="ru-RU" sz="1200" b="0" strike="noStrike" spc="-1" dirty="0">
              <a:solidFill>
                <a:srgbClr val="000000"/>
              </a:solidFill>
              <a:latin typeface="Gilroy" panose="00000500000000000000" pitchFamily="2" charset="-52"/>
            </a:endParaRPr>
          </a:p>
        </p:txBody>
      </p:sp>
      <p:grpSp>
        <p:nvGrpSpPr>
          <p:cNvPr id="57" name="Group"/>
          <p:cNvGrpSpPr/>
          <p:nvPr/>
        </p:nvGrpSpPr>
        <p:grpSpPr>
          <a:xfrm>
            <a:off x="406440" y="2946240"/>
            <a:ext cx="519480" cy="519480"/>
            <a:chOff x="406440" y="2946240"/>
            <a:chExt cx="519480" cy="519480"/>
          </a:xfrm>
        </p:grpSpPr>
        <p:sp>
          <p:nvSpPr>
            <p:cNvPr id="58" name="Circle"/>
            <p:cNvSpPr/>
            <p:nvPr/>
          </p:nvSpPr>
          <p:spPr>
            <a:xfrm>
              <a:off x="406440" y="294624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59" name="👧🏼.png" descr="👧🏼.png"/>
            <p:cNvPicPr/>
            <p:nvPr/>
          </p:nvPicPr>
          <p:blipFill>
            <a:blip r:embed="rId5"/>
            <a:stretch/>
          </p:blipFill>
          <p:spPr>
            <a:xfrm>
              <a:off x="503280" y="3040920"/>
              <a:ext cx="329400" cy="330840"/>
            </a:xfrm>
            <a:prstGeom prst="rect">
              <a:avLst/>
            </a:prstGeom>
            <a:ln w="12600">
              <a:noFill/>
            </a:ln>
          </p:spPr>
        </p:pic>
      </p:grpSp>
      <p:sp>
        <p:nvSpPr>
          <p:cNvPr id="60" name="Поступают в организм  в основном с пищей —…"/>
          <p:cNvSpPr/>
          <p:nvPr/>
        </p:nvSpPr>
        <p:spPr>
          <a:xfrm>
            <a:off x="5304500" y="1905120"/>
            <a:ext cx="3237618"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Manche Menschen entscheiden sich bewusst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für den Vegetarismus und verzichten auf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Milchprodukte.</a:t>
            </a:r>
            <a:endParaRPr lang="ru-RU" sz="1200" b="0" strike="noStrike" spc="-1" dirty="0">
              <a:solidFill>
                <a:srgbClr val="000000"/>
              </a:solidFill>
              <a:latin typeface="Gilroy" panose="00000500000000000000" pitchFamily="2" charset="-52"/>
            </a:endParaRPr>
          </a:p>
        </p:txBody>
      </p:sp>
      <p:grpSp>
        <p:nvGrpSpPr>
          <p:cNvPr id="61" name="Group"/>
          <p:cNvGrpSpPr/>
          <p:nvPr/>
        </p:nvGrpSpPr>
        <p:grpSpPr>
          <a:xfrm>
            <a:off x="4622760" y="1905120"/>
            <a:ext cx="519480" cy="519480"/>
            <a:chOff x="4622760" y="1905120"/>
            <a:chExt cx="519480" cy="519480"/>
          </a:xfrm>
        </p:grpSpPr>
        <p:sp>
          <p:nvSpPr>
            <p:cNvPr id="62" name="Circle"/>
            <p:cNvSpPr/>
            <p:nvPr/>
          </p:nvSpPr>
          <p:spPr>
            <a:xfrm>
              <a:off x="4622760" y="190512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63" name="👨🏽.png" descr="👨🏽.png"/>
            <p:cNvPicPr/>
            <p:nvPr/>
          </p:nvPicPr>
          <p:blipFill>
            <a:blip r:embed="rId6"/>
            <a:stretch/>
          </p:blipFill>
          <p:spPr>
            <a:xfrm>
              <a:off x="4726800" y="2018520"/>
              <a:ext cx="302400" cy="303840"/>
            </a:xfrm>
            <a:prstGeom prst="rect">
              <a:avLst/>
            </a:prstGeom>
            <a:ln w="12600">
              <a:noFill/>
            </a:ln>
          </p:spPr>
        </p:pic>
      </p:grpSp>
      <p:sp>
        <p:nvSpPr>
          <p:cNvPr id="64" name="Поступают в организм  в основном с пищей —…"/>
          <p:cNvSpPr/>
          <p:nvPr/>
        </p:nvSpPr>
        <p:spPr>
          <a:xfrm>
            <a:off x="5304500" y="2946240"/>
            <a:ext cx="3423053" cy="738664"/>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Jemand hat bereits Lebenserfahrung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gesammelt, spürt die Veränderungen in seinem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Körper, möchte aber aktiv und energiegeladen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Bleiben.</a:t>
            </a:r>
            <a:endParaRPr lang="ru-RU" sz="1200" b="0" strike="noStrike" spc="-1" dirty="0">
              <a:solidFill>
                <a:srgbClr val="000000"/>
              </a:solidFill>
              <a:latin typeface="Gilroy" panose="00000500000000000000" pitchFamily="2" charset="-52"/>
            </a:endParaRPr>
          </a:p>
        </p:txBody>
      </p:sp>
      <p:grpSp>
        <p:nvGrpSpPr>
          <p:cNvPr id="65" name="Group"/>
          <p:cNvGrpSpPr/>
          <p:nvPr/>
        </p:nvGrpSpPr>
        <p:grpSpPr>
          <a:xfrm>
            <a:off x="4622760" y="2933640"/>
            <a:ext cx="519480" cy="519480"/>
            <a:chOff x="4622760" y="2933640"/>
            <a:chExt cx="519480" cy="519480"/>
          </a:xfrm>
        </p:grpSpPr>
        <p:sp>
          <p:nvSpPr>
            <p:cNvPr id="66" name="Circle"/>
            <p:cNvSpPr/>
            <p:nvPr/>
          </p:nvSpPr>
          <p:spPr>
            <a:xfrm>
              <a:off x="4622760" y="293364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67" name="🧓🏼.png" descr="🧓🏼.png"/>
            <p:cNvPicPr/>
            <p:nvPr/>
          </p:nvPicPr>
          <p:blipFill>
            <a:blip r:embed="rId7"/>
            <a:stretch/>
          </p:blipFill>
          <p:spPr>
            <a:xfrm>
              <a:off x="4744800" y="3053880"/>
              <a:ext cx="278280" cy="279360"/>
            </a:xfrm>
            <a:prstGeom prst="rect">
              <a:avLst/>
            </a:prstGeom>
            <a:ln w="12600">
              <a:noFill/>
            </a:ln>
          </p:spPr>
        </p:pic>
      </p:grpSp>
      <p:pic>
        <p:nvPicPr>
          <p:cNvPr id="68" name="Calci-Prime преза-35.png" descr="Calci-Prime преза-35.png"/>
          <p:cNvPicPr/>
          <p:nvPr/>
        </p:nvPicPr>
        <p:blipFill>
          <a:blip r:embed="rId8"/>
          <a:srcRect b="169"/>
          <a:stretch/>
        </p:blipFill>
        <p:spPr>
          <a:xfrm>
            <a:off x="7950240" y="4815360"/>
            <a:ext cx="786240" cy="137160"/>
          </a:xfrm>
          <a:prstGeom prst="rect">
            <a:avLst/>
          </a:prstGeom>
          <a:ln w="1260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70" name="Омега-3 — собирательное название полиненасыщенных жирных кислот (ПНЖК)"/>
          <p:cNvSpPr/>
          <p:nvPr/>
        </p:nvSpPr>
        <p:spPr>
          <a:xfrm>
            <a:off x="392430" y="406440"/>
            <a:ext cx="5964838"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Wir sind alle verschieden und wissen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oft nicht, was wir gemeinsam haben.</a:t>
            </a:r>
            <a:endParaRPr lang="ru-RU" sz="2700" b="1" strike="noStrike" spc="-1" dirty="0">
              <a:solidFill>
                <a:srgbClr val="000000"/>
              </a:solidFill>
              <a:latin typeface="Gilroy" panose="00000500000000000000" pitchFamily="2" charset="-52"/>
            </a:endParaRPr>
          </a:p>
        </p:txBody>
      </p:sp>
      <p:sp>
        <p:nvSpPr>
          <p:cNvPr id="71"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72" name="Поступают в организм  в основном с пищей —…"/>
          <p:cNvSpPr/>
          <p:nvPr/>
        </p:nvSpPr>
        <p:spPr>
          <a:xfrm>
            <a:off x="1455840" y="4786920"/>
            <a:ext cx="727828"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u="sng" strike="noStrike" spc="-1" dirty="0">
                <a:solidFill>
                  <a:srgbClr val="0000FF"/>
                </a:solidFill>
                <a:uFillTx/>
                <a:latin typeface="Gilroy Regular"/>
                <a:ea typeface="Gilroy Regular"/>
                <a:hlinkClick r:id="rId4"/>
              </a:rPr>
              <a:t>Studie lesen</a:t>
            </a:r>
            <a:endParaRPr lang="ru-RU" sz="1000" b="0" strike="noStrike" spc="-1" dirty="0">
              <a:solidFill>
                <a:srgbClr val="000000"/>
              </a:solidFill>
              <a:latin typeface="Arial"/>
            </a:endParaRPr>
          </a:p>
        </p:txBody>
      </p:sp>
      <p:sp>
        <p:nvSpPr>
          <p:cNvPr id="73" name="Поступают в организм  в основном с пищей —…"/>
          <p:cNvSpPr/>
          <p:nvPr/>
        </p:nvSpPr>
        <p:spPr>
          <a:xfrm>
            <a:off x="5073479" y="3291840"/>
            <a:ext cx="3900587" cy="461665"/>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500" b="0" strike="noStrike" spc="-1" dirty="0">
                <a:solidFill>
                  <a:srgbClr val="001F66"/>
                </a:solidFill>
                <a:latin typeface="Gilroy" panose="00000500000000000000" pitchFamily="2" charset="-52"/>
                <a:ea typeface="Gilroy Regular"/>
              </a:rPr>
              <a:t>~ 3,5 Milliarden Menschen haben ein erhöhtes Risiko für einen Calciummangel [1]</a:t>
            </a:r>
            <a:endParaRPr lang="ru-RU" sz="1500" b="0" strike="noStrike" spc="-1" dirty="0">
              <a:solidFill>
                <a:srgbClr val="000000"/>
              </a:solidFill>
              <a:latin typeface="Gilroy" panose="00000500000000000000" pitchFamily="2" charset="-52"/>
            </a:endParaRPr>
          </a:p>
        </p:txBody>
      </p:sp>
      <p:grpSp>
        <p:nvGrpSpPr>
          <p:cNvPr id="74" name="Group"/>
          <p:cNvGrpSpPr/>
          <p:nvPr/>
        </p:nvGrpSpPr>
        <p:grpSpPr>
          <a:xfrm>
            <a:off x="831960" y="1600200"/>
            <a:ext cx="519480" cy="2691000"/>
            <a:chOff x="831960" y="1600200"/>
            <a:chExt cx="519480" cy="2691000"/>
          </a:xfrm>
        </p:grpSpPr>
        <p:grpSp>
          <p:nvGrpSpPr>
            <p:cNvPr id="75" name="Group"/>
            <p:cNvGrpSpPr/>
            <p:nvPr/>
          </p:nvGrpSpPr>
          <p:grpSpPr>
            <a:xfrm>
              <a:off x="831960" y="2324160"/>
              <a:ext cx="519480" cy="519480"/>
              <a:chOff x="831960" y="2324160"/>
              <a:chExt cx="519480" cy="519480"/>
            </a:xfrm>
          </p:grpSpPr>
          <p:sp>
            <p:nvSpPr>
              <p:cNvPr id="76" name="Circle"/>
              <p:cNvSpPr/>
              <p:nvPr/>
            </p:nvSpPr>
            <p:spPr>
              <a:xfrm>
                <a:off x="831960" y="232416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77" name="👩🏻.png" descr="👩🏻.png"/>
              <p:cNvPicPr/>
              <p:nvPr/>
            </p:nvPicPr>
            <p:blipFill>
              <a:blip r:embed="rId5"/>
              <a:stretch/>
            </p:blipFill>
            <p:spPr>
              <a:xfrm>
                <a:off x="935280" y="2437560"/>
                <a:ext cx="291240" cy="292680"/>
              </a:xfrm>
              <a:prstGeom prst="rect">
                <a:avLst/>
              </a:prstGeom>
              <a:ln w="12600">
                <a:noFill/>
              </a:ln>
            </p:spPr>
          </p:pic>
        </p:grpSp>
        <p:grpSp>
          <p:nvGrpSpPr>
            <p:cNvPr id="78" name="Group"/>
            <p:cNvGrpSpPr/>
            <p:nvPr/>
          </p:nvGrpSpPr>
          <p:grpSpPr>
            <a:xfrm>
              <a:off x="831960" y="3771720"/>
              <a:ext cx="519480" cy="519480"/>
              <a:chOff x="831960" y="3771720"/>
              <a:chExt cx="519480" cy="519480"/>
            </a:xfrm>
          </p:grpSpPr>
          <p:sp>
            <p:nvSpPr>
              <p:cNvPr id="79" name="Circle"/>
              <p:cNvSpPr/>
              <p:nvPr/>
            </p:nvSpPr>
            <p:spPr>
              <a:xfrm>
                <a:off x="831960" y="377172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80" name="👧🏼.png" descr="👧🏼.png"/>
              <p:cNvPicPr/>
              <p:nvPr/>
            </p:nvPicPr>
            <p:blipFill>
              <a:blip r:embed="rId6"/>
              <a:stretch/>
            </p:blipFill>
            <p:spPr>
              <a:xfrm>
                <a:off x="928440" y="3866400"/>
                <a:ext cx="329400" cy="330840"/>
              </a:xfrm>
              <a:prstGeom prst="rect">
                <a:avLst/>
              </a:prstGeom>
              <a:ln w="12600">
                <a:noFill/>
              </a:ln>
            </p:spPr>
          </p:pic>
        </p:grpSp>
        <p:grpSp>
          <p:nvGrpSpPr>
            <p:cNvPr id="81" name="Group"/>
            <p:cNvGrpSpPr/>
            <p:nvPr/>
          </p:nvGrpSpPr>
          <p:grpSpPr>
            <a:xfrm>
              <a:off x="831960" y="1600200"/>
              <a:ext cx="519480" cy="519480"/>
              <a:chOff x="831960" y="1600200"/>
              <a:chExt cx="519480" cy="519480"/>
            </a:xfrm>
          </p:grpSpPr>
          <p:sp>
            <p:nvSpPr>
              <p:cNvPr id="82" name="Circle"/>
              <p:cNvSpPr/>
              <p:nvPr/>
            </p:nvSpPr>
            <p:spPr>
              <a:xfrm>
                <a:off x="831960" y="160020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83" name="👨🏽.png" descr="👨🏽.png"/>
              <p:cNvPicPr/>
              <p:nvPr/>
            </p:nvPicPr>
            <p:blipFill>
              <a:blip r:embed="rId7"/>
              <a:stretch/>
            </p:blipFill>
            <p:spPr>
              <a:xfrm>
                <a:off x="936000" y="1713600"/>
                <a:ext cx="302400" cy="303840"/>
              </a:xfrm>
              <a:prstGeom prst="rect">
                <a:avLst/>
              </a:prstGeom>
              <a:ln w="12600">
                <a:noFill/>
              </a:ln>
            </p:spPr>
          </p:pic>
        </p:grpSp>
        <p:grpSp>
          <p:nvGrpSpPr>
            <p:cNvPr id="84" name="Group"/>
            <p:cNvGrpSpPr/>
            <p:nvPr/>
          </p:nvGrpSpPr>
          <p:grpSpPr>
            <a:xfrm>
              <a:off x="831960" y="3048120"/>
              <a:ext cx="519480" cy="519480"/>
              <a:chOff x="831960" y="3048120"/>
              <a:chExt cx="519480" cy="519480"/>
            </a:xfrm>
          </p:grpSpPr>
          <p:sp>
            <p:nvSpPr>
              <p:cNvPr id="85" name="Circle"/>
              <p:cNvSpPr/>
              <p:nvPr/>
            </p:nvSpPr>
            <p:spPr>
              <a:xfrm>
                <a:off x="831960" y="3048120"/>
                <a:ext cx="519480" cy="519480"/>
              </a:xfrm>
              <a:prstGeom prst="ellipse">
                <a:avLst/>
              </a:prstGeom>
              <a:solidFill>
                <a:srgbClr val="F0F5FA"/>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0000"/>
                  </a:solidFill>
                  <a:latin typeface="Arial"/>
                  <a:ea typeface="Arial"/>
                </a:endParaRPr>
              </a:p>
            </p:txBody>
          </p:sp>
          <p:pic>
            <p:nvPicPr>
              <p:cNvPr id="86" name="🧓🏼.png" descr="🧓🏼.png"/>
              <p:cNvPicPr/>
              <p:nvPr/>
            </p:nvPicPr>
            <p:blipFill>
              <a:blip r:embed="rId8"/>
              <a:stretch/>
            </p:blipFill>
            <p:spPr>
              <a:xfrm>
                <a:off x="953640" y="3168000"/>
                <a:ext cx="278280" cy="279360"/>
              </a:xfrm>
              <a:prstGeom prst="rect">
                <a:avLst/>
              </a:prstGeom>
              <a:ln w="12600">
                <a:noFill/>
              </a:ln>
            </p:spPr>
          </p:pic>
        </p:grpSp>
      </p:grpSp>
      <p:sp>
        <p:nvSpPr>
          <p:cNvPr id="87" name="Поступают в организм  в основном с пищей —…"/>
          <p:cNvSpPr/>
          <p:nvPr/>
        </p:nvSpPr>
        <p:spPr>
          <a:xfrm>
            <a:off x="5062371" y="2339466"/>
            <a:ext cx="1791583" cy="415498"/>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gn="ctr">
              <a:lnSpc>
                <a:spcPct val="100000"/>
              </a:lnSpc>
              <a:tabLst>
                <a:tab pos="0" algn="l"/>
              </a:tabLst>
            </a:pPr>
            <a:r>
              <a:rPr lang="ru-RU" sz="2700" b="1" strike="noStrike" spc="-1" dirty="0">
                <a:solidFill>
                  <a:srgbClr val="001F66"/>
                </a:solidFill>
                <a:latin typeface="Gilroy" panose="00000500000000000000" pitchFamily="2" charset="-52"/>
                <a:ea typeface="Gilroy Semibold"/>
              </a:rPr>
              <a:t>[</a:t>
            </a:r>
            <a:r>
              <a:rPr lang="ru-RU" sz="2700" b="1" strike="noStrike" spc="-1" dirty="0" err="1">
                <a:solidFill>
                  <a:srgbClr val="001F66"/>
                </a:solidFill>
                <a:latin typeface="Gilroy" panose="00000500000000000000" pitchFamily="2" charset="-52"/>
                <a:ea typeface="Gilroy Semibold"/>
              </a:rPr>
              <a:t>Ca</a:t>
            </a:r>
            <a:r>
              <a:rPr lang="ru-RU" sz="2700" b="1" strike="noStrike" spc="-1" dirty="0">
                <a:solidFill>
                  <a:srgbClr val="001F66"/>
                </a:solidFill>
                <a:latin typeface="Gilroy" panose="00000500000000000000" pitchFamily="2" charset="-52"/>
                <a:ea typeface="Gilroy Semibold"/>
              </a:rPr>
              <a:t>]</a:t>
            </a:r>
            <a:r>
              <a:rPr lang="de-DE" sz="2700" b="1" strike="noStrike" spc="-1" dirty="0">
                <a:solidFill>
                  <a:srgbClr val="001F66"/>
                </a:solidFill>
                <a:latin typeface="Gilroy" panose="00000500000000000000" pitchFamily="2" charset="-52"/>
                <a:ea typeface="Gilroy Semibold"/>
              </a:rPr>
              <a:t> </a:t>
            </a:r>
            <a:r>
              <a:rPr lang="ru-RU" sz="1500" b="1" strike="noStrike" spc="-1" dirty="0" err="1">
                <a:solidFill>
                  <a:srgbClr val="001F66"/>
                </a:solidFill>
                <a:latin typeface="Gilroy" panose="00000500000000000000" pitchFamily="2" charset="-52"/>
                <a:ea typeface="Gilroy Semibold"/>
              </a:rPr>
              <a:t>Calcium</a:t>
            </a:r>
            <a:endParaRPr lang="ru-RU" sz="1500" b="0" strike="noStrike" spc="-1" dirty="0">
              <a:solidFill>
                <a:srgbClr val="000000"/>
              </a:solidFill>
              <a:latin typeface="Gilroy" panose="00000500000000000000" pitchFamily="2" charset="-52"/>
            </a:endParaRPr>
          </a:p>
        </p:txBody>
      </p:sp>
      <p:pic>
        <p:nvPicPr>
          <p:cNvPr id="88" name="Calci-Prime преза-34.png" descr="Calci-Prime преза-34.png"/>
          <p:cNvPicPr/>
          <p:nvPr/>
        </p:nvPicPr>
        <p:blipFill>
          <a:blip r:embed="rId9"/>
          <a:srcRect l="13" r="13"/>
          <a:stretch/>
        </p:blipFill>
        <p:spPr>
          <a:xfrm>
            <a:off x="1455120" y="1491120"/>
            <a:ext cx="4037400" cy="2795400"/>
          </a:xfrm>
          <a:prstGeom prst="rect">
            <a:avLst/>
          </a:prstGeom>
          <a:ln w="12600">
            <a:noFill/>
          </a:ln>
        </p:spPr>
      </p:pic>
      <p:pic>
        <p:nvPicPr>
          <p:cNvPr id="89" name="Calci-Prime преза-35.png" descr="Calci-Prime преза-35.png"/>
          <p:cNvPicPr/>
          <p:nvPr/>
        </p:nvPicPr>
        <p:blipFill>
          <a:blip r:embed="rId10"/>
          <a:srcRect b="169"/>
          <a:stretch/>
        </p:blipFill>
        <p:spPr>
          <a:xfrm>
            <a:off x="7950240" y="4815360"/>
            <a:ext cx="786240" cy="137160"/>
          </a:xfrm>
          <a:prstGeom prst="rect">
            <a:avLst/>
          </a:prstGeom>
          <a:ln w="1260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91" name="Омега-3 — собирательное название полиненасыщенных жирных кислот (ПНЖК)"/>
          <p:cNvSpPr/>
          <p:nvPr/>
        </p:nvSpPr>
        <p:spPr>
          <a:xfrm>
            <a:off x="392430" y="406440"/>
            <a:ext cx="7296293" cy="112184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Calcium ist der am häufigsten vorkommende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Mineralstoff im Körper, welcher im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Knochengewebe gespeichert wird (98-99%)</a:t>
            </a:r>
            <a:endParaRPr lang="ru-RU" sz="2700" b="1" strike="noStrike" spc="-1" dirty="0">
              <a:solidFill>
                <a:srgbClr val="000000"/>
              </a:solidFill>
              <a:latin typeface="Gilroy" panose="00000500000000000000" pitchFamily="2" charset="-52"/>
            </a:endParaRPr>
          </a:p>
        </p:txBody>
      </p:sp>
      <p:sp>
        <p:nvSpPr>
          <p:cNvPr id="92"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93" name="Поступают в организм  в основном с пищей —…"/>
          <p:cNvSpPr/>
          <p:nvPr/>
        </p:nvSpPr>
        <p:spPr>
          <a:xfrm>
            <a:off x="400920" y="1905120"/>
            <a:ext cx="1743106"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1" strike="noStrike" spc="-1" dirty="0">
                <a:solidFill>
                  <a:srgbClr val="001F66"/>
                </a:solidFill>
                <a:latin typeface="Gilroy Semibold"/>
                <a:ea typeface="Gilroy Bold"/>
              </a:rPr>
              <a:t>Ein Calciummangel führt zu</a:t>
            </a:r>
            <a:endParaRPr lang="ru-RU" sz="1200" b="0" strike="noStrike" spc="-1" dirty="0">
              <a:solidFill>
                <a:srgbClr val="000000"/>
              </a:solidFill>
              <a:latin typeface="Arial"/>
            </a:endParaRPr>
          </a:p>
        </p:txBody>
      </p:sp>
      <p:pic>
        <p:nvPicPr>
          <p:cNvPr id="94"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sp>
        <p:nvSpPr>
          <p:cNvPr id="95" name="Поступают в организм  в основном с пищей —…"/>
          <p:cNvSpPr/>
          <p:nvPr/>
        </p:nvSpPr>
        <p:spPr>
          <a:xfrm>
            <a:off x="1034475" y="2466360"/>
            <a:ext cx="2863091"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Knochenbrüchigkeit und Frakturrisiko </a:t>
            </a:r>
            <a:r>
              <a:rPr lang="ru-RU" sz="1200" b="0" strike="noStrike" spc="-1" baseline="31000" dirty="0">
                <a:solidFill>
                  <a:srgbClr val="001F66"/>
                </a:solidFill>
                <a:latin typeface="Gilroy" panose="00000500000000000000" pitchFamily="2" charset="-52"/>
                <a:ea typeface="Gilroy Regular"/>
              </a:rPr>
              <a:t>[2]</a:t>
            </a:r>
            <a:endParaRPr lang="ru-RU" sz="1200" b="0" strike="noStrike" spc="-1" dirty="0">
              <a:solidFill>
                <a:srgbClr val="000000"/>
              </a:solidFill>
              <a:latin typeface="Gilroy" panose="00000500000000000000" pitchFamily="2" charset="-52"/>
            </a:endParaRPr>
          </a:p>
        </p:txBody>
      </p:sp>
      <p:pic>
        <p:nvPicPr>
          <p:cNvPr id="96" name="Безымянный-1-02.png" descr="Безымянный-1-02.png"/>
          <p:cNvPicPr/>
          <p:nvPr/>
        </p:nvPicPr>
        <p:blipFill>
          <a:blip r:embed="rId5"/>
          <a:stretch/>
        </p:blipFill>
        <p:spPr>
          <a:xfrm>
            <a:off x="406440" y="2298600"/>
            <a:ext cx="506880" cy="506880"/>
          </a:xfrm>
          <a:prstGeom prst="rect">
            <a:avLst/>
          </a:prstGeom>
          <a:ln w="12600">
            <a:noFill/>
          </a:ln>
        </p:spPr>
      </p:pic>
      <p:pic>
        <p:nvPicPr>
          <p:cNvPr id="97" name="Безымянный-1-05.png" descr="Безымянный-1-05.png"/>
          <p:cNvPicPr/>
          <p:nvPr/>
        </p:nvPicPr>
        <p:blipFill>
          <a:blip r:embed="rId6"/>
          <a:stretch/>
        </p:blipFill>
        <p:spPr>
          <a:xfrm>
            <a:off x="406440" y="2959200"/>
            <a:ext cx="506880" cy="506880"/>
          </a:xfrm>
          <a:prstGeom prst="rect">
            <a:avLst/>
          </a:prstGeom>
          <a:ln w="12600">
            <a:noFill/>
          </a:ln>
        </p:spPr>
      </p:pic>
      <p:sp>
        <p:nvSpPr>
          <p:cNvPr id="98" name="кариесу и заболеванию десен [3]"/>
          <p:cNvSpPr/>
          <p:nvPr/>
        </p:nvSpPr>
        <p:spPr>
          <a:xfrm>
            <a:off x="1016442" y="3126600"/>
            <a:ext cx="2795765"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Karies und Zahnfleischentzündungen </a:t>
            </a:r>
            <a:r>
              <a:rPr lang="ru-RU" sz="1200" b="0" strike="noStrike" spc="-1" baseline="31000" dirty="0">
                <a:solidFill>
                  <a:srgbClr val="001F66"/>
                </a:solidFill>
                <a:latin typeface="Gilroy" panose="00000500000000000000" pitchFamily="2" charset="-52"/>
                <a:ea typeface="Gilroy Regular"/>
              </a:rPr>
              <a:t>[3]</a:t>
            </a:r>
            <a:endParaRPr lang="ru-RU" sz="1200" b="0" strike="noStrike" spc="-1" dirty="0">
              <a:solidFill>
                <a:srgbClr val="000000"/>
              </a:solidFill>
              <a:latin typeface="Gilroy" panose="00000500000000000000" pitchFamily="2" charset="-52"/>
            </a:endParaRPr>
          </a:p>
        </p:txBody>
      </p:sp>
      <p:pic>
        <p:nvPicPr>
          <p:cNvPr id="99" name="Безымянный-1-06.png" descr="Безымянный-1-06.png"/>
          <p:cNvPicPr/>
          <p:nvPr/>
        </p:nvPicPr>
        <p:blipFill>
          <a:blip r:embed="rId7"/>
          <a:stretch/>
        </p:blipFill>
        <p:spPr>
          <a:xfrm>
            <a:off x="406440" y="3619440"/>
            <a:ext cx="506880" cy="506880"/>
          </a:xfrm>
          <a:prstGeom prst="rect">
            <a:avLst/>
          </a:prstGeom>
          <a:ln w="12600">
            <a:noFill/>
          </a:ln>
        </p:spPr>
      </p:pic>
      <p:sp>
        <p:nvSpPr>
          <p:cNvPr id="100" name="судорогам и покалыванию в руках и ногах [4]"/>
          <p:cNvSpPr/>
          <p:nvPr/>
        </p:nvSpPr>
        <p:spPr>
          <a:xfrm>
            <a:off x="1023020" y="3787200"/>
            <a:ext cx="3277629"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Krämpfen und Kribbeln in Händen und Füßen</a:t>
            </a:r>
            <a:r>
              <a:rPr lang="ru-RU" sz="1200" b="0" strike="noStrike" spc="-1" baseline="31000" dirty="0">
                <a:solidFill>
                  <a:srgbClr val="001F66"/>
                </a:solidFill>
                <a:latin typeface="Gilroy" panose="00000500000000000000" pitchFamily="2" charset="-52"/>
                <a:ea typeface="Gilroy Regular"/>
              </a:rPr>
              <a:t>[4]</a:t>
            </a:r>
            <a:endParaRPr lang="ru-RU" sz="1200" b="0" strike="noStrike" spc="-1" dirty="0">
              <a:solidFill>
                <a:srgbClr val="000000"/>
              </a:solidFill>
              <a:latin typeface="Gilroy" panose="00000500000000000000" pitchFamily="2" charset="-52"/>
            </a:endParaRPr>
          </a:p>
        </p:txBody>
      </p:sp>
      <p:sp>
        <p:nvSpPr>
          <p:cNvPr id="101" name="аритмии и нарушению памяти [5, 6]"/>
          <p:cNvSpPr/>
          <p:nvPr/>
        </p:nvSpPr>
        <p:spPr>
          <a:xfrm>
            <a:off x="5706213" y="2466360"/>
            <a:ext cx="2056525"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Herzrhythmusstörungen und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Gedächtnisprobleme </a:t>
            </a:r>
            <a:r>
              <a:rPr lang="ru-RU" sz="1200" b="0" strike="noStrike" spc="-1" baseline="31000" dirty="0">
                <a:solidFill>
                  <a:srgbClr val="001F67"/>
                </a:solidFill>
                <a:latin typeface="Gilroy" panose="00000500000000000000" pitchFamily="2" charset="-52"/>
                <a:ea typeface="Gilroy Regular"/>
              </a:rPr>
              <a:t>[5, 6]</a:t>
            </a:r>
            <a:endParaRPr lang="ru-RU" sz="1200" b="0" strike="noStrike" spc="-1" dirty="0">
              <a:solidFill>
                <a:srgbClr val="000000"/>
              </a:solidFill>
              <a:latin typeface="Gilroy" panose="00000500000000000000" pitchFamily="2" charset="-52"/>
            </a:endParaRPr>
          </a:p>
        </p:txBody>
      </p:sp>
      <p:pic>
        <p:nvPicPr>
          <p:cNvPr id="102" name="Безымянный-1-04.png" descr="Безымянный-1-04.png"/>
          <p:cNvPicPr/>
          <p:nvPr/>
        </p:nvPicPr>
        <p:blipFill>
          <a:blip r:embed="rId8"/>
          <a:stretch/>
        </p:blipFill>
        <p:spPr>
          <a:xfrm>
            <a:off x="5048280" y="2298600"/>
            <a:ext cx="506880" cy="506880"/>
          </a:xfrm>
          <a:prstGeom prst="rect">
            <a:avLst/>
          </a:prstGeom>
          <a:ln w="12600">
            <a:noFill/>
          </a:ln>
        </p:spPr>
      </p:pic>
      <p:pic>
        <p:nvPicPr>
          <p:cNvPr id="103" name="Безымянный-1-03.png" descr="Безымянный-1-03.png"/>
          <p:cNvPicPr/>
          <p:nvPr/>
        </p:nvPicPr>
        <p:blipFill>
          <a:blip r:embed="rId9"/>
          <a:stretch/>
        </p:blipFill>
        <p:spPr>
          <a:xfrm>
            <a:off x="5048280" y="2959200"/>
            <a:ext cx="506880" cy="506880"/>
          </a:xfrm>
          <a:prstGeom prst="rect">
            <a:avLst/>
          </a:prstGeom>
          <a:ln w="12600">
            <a:noFill/>
          </a:ln>
        </p:spPr>
      </p:pic>
      <p:sp>
        <p:nvSpPr>
          <p:cNvPr id="104" name="слабости и быстрой утомляемости [7]"/>
          <p:cNvSpPr/>
          <p:nvPr/>
        </p:nvSpPr>
        <p:spPr>
          <a:xfrm>
            <a:off x="5693728" y="3126600"/>
            <a:ext cx="2520562"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Abgeschlagenheit und Müdigkeit </a:t>
            </a:r>
            <a:r>
              <a:rPr lang="ru-RU" sz="1200" b="0" strike="noStrike" spc="-1" baseline="31000" dirty="0">
                <a:solidFill>
                  <a:srgbClr val="001F67"/>
                </a:solidFill>
                <a:latin typeface="Gilroy" panose="00000500000000000000" pitchFamily="2" charset="-52"/>
                <a:ea typeface="Gilroy Regular"/>
              </a:rPr>
              <a:t>[7]</a:t>
            </a:r>
            <a:endParaRPr lang="ru-RU" sz="1200" b="0" strike="noStrike" spc="-1" dirty="0">
              <a:solidFill>
                <a:srgbClr val="000000"/>
              </a:solidFill>
              <a:latin typeface="Gilroy" panose="00000500000000000000" pitchFamily="2" charset="-52"/>
            </a:endParaRPr>
          </a:p>
        </p:txBody>
      </p:sp>
      <p:pic>
        <p:nvPicPr>
          <p:cNvPr id="105" name="Безымянный-1-01.png" descr="Безымянный-1-01.png"/>
          <p:cNvPicPr/>
          <p:nvPr/>
        </p:nvPicPr>
        <p:blipFill>
          <a:blip r:embed="rId10"/>
          <a:stretch/>
        </p:blipFill>
        <p:spPr>
          <a:xfrm>
            <a:off x="5048280" y="3619440"/>
            <a:ext cx="506880" cy="506880"/>
          </a:xfrm>
          <a:prstGeom prst="rect">
            <a:avLst/>
          </a:prstGeom>
          <a:ln w="12600">
            <a:noFill/>
          </a:ln>
        </p:spPr>
      </p:pic>
      <p:sp>
        <p:nvSpPr>
          <p:cNvPr id="106" name="усилению симптомов ПМС у женщин [8]"/>
          <p:cNvSpPr/>
          <p:nvPr/>
        </p:nvSpPr>
        <p:spPr>
          <a:xfrm>
            <a:off x="5722364" y="3673912"/>
            <a:ext cx="2383153"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Verstärkung der PMS-Symptome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 Frauen </a:t>
            </a:r>
            <a:r>
              <a:rPr lang="ru-RU" sz="1200" b="0" strike="noStrike" spc="-1" baseline="31000" dirty="0">
                <a:solidFill>
                  <a:srgbClr val="001F67"/>
                </a:solidFill>
                <a:latin typeface="Gilroy" panose="00000500000000000000" pitchFamily="2" charset="-52"/>
                <a:ea typeface="Gilroy Regular"/>
              </a:rPr>
              <a:t>[8]</a:t>
            </a:r>
            <a:endParaRPr lang="ru-RU" sz="1200" b="0" strike="noStrike" spc="-1" dirty="0">
              <a:solidFill>
                <a:srgbClr val="000000"/>
              </a:solidFill>
              <a:latin typeface="Gilroy" panose="00000500000000000000" pitchFamily="2" charset="-5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108" name="Омега-3 — собирательное название полиненасыщенных жирных кислот (ПНЖК)"/>
          <p:cNvSpPr/>
          <p:nvPr/>
        </p:nvSpPr>
        <p:spPr>
          <a:xfrm>
            <a:off x="392430" y="406440"/>
            <a:ext cx="8132547"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Ein unvermeidlicher Verlust: Täglich werden etwa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1.000 mg Calcium aus dem Körper ausgeschieden.</a:t>
            </a:r>
            <a:endParaRPr lang="ru-RU" sz="2700" b="1" strike="noStrike" spc="-1" dirty="0">
              <a:solidFill>
                <a:srgbClr val="000000"/>
              </a:solidFill>
              <a:latin typeface="Gilroy" panose="00000500000000000000" pitchFamily="2" charset="-52"/>
            </a:endParaRPr>
          </a:p>
        </p:txBody>
      </p:sp>
      <p:sp>
        <p:nvSpPr>
          <p:cNvPr id="109"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110" name="Rounded Rectangle"/>
          <p:cNvSpPr/>
          <p:nvPr/>
        </p:nvSpPr>
        <p:spPr>
          <a:xfrm>
            <a:off x="406440" y="1587600"/>
            <a:ext cx="3402360" cy="837000"/>
          </a:xfrm>
          <a:prstGeom prst="roundRect">
            <a:avLst>
              <a:gd name="adj" fmla="val 13636"/>
            </a:avLst>
          </a:prstGeom>
          <a:solidFill>
            <a:srgbClr val="FFFFFF"/>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111" name="Поступают в организм  в основном с пищей —…"/>
          <p:cNvSpPr/>
          <p:nvPr/>
        </p:nvSpPr>
        <p:spPr>
          <a:xfrm>
            <a:off x="520560" y="1658880"/>
            <a:ext cx="3173760" cy="738664"/>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Calcium ist an allen Lebensvorgängen beteiligt, daher ist es wichtig, seine gleichmäßige Zufuhr mit der Nahrung und Wasser sicherzustellen.</a:t>
            </a:r>
            <a:endParaRPr lang="ru-RU" sz="1200" b="0" strike="noStrike" spc="-1" dirty="0">
              <a:solidFill>
                <a:srgbClr val="000000"/>
              </a:solidFill>
              <a:latin typeface="Gilroy" panose="00000500000000000000" pitchFamily="2" charset="-52"/>
            </a:endParaRPr>
          </a:p>
        </p:txBody>
      </p:sp>
      <p:sp>
        <p:nvSpPr>
          <p:cNvPr id="112" name="Поступают в организм  в основном с пищей —…"/>
          <p:cNvSpPr/>
          <p:nvPr/>
        </p:nvSpPr>
        <p:spPr>
          <a:xfrm>
            <a:off x="452880" y="3530520"/>
            <a:ext cx="2722220"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Ungefähre Mengen an Lebensmitteln,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die eine Tagesdosis von 1.000 mg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Calcium enthalten </a:t>
            </a:r>
            <a:r>
              <a:rPr lang="ru-RU" sz="1200" b="0" strike="noStrike" spc="-1" baseline="31000" dirty="0">
                <a:solidFill>
                  <a:srgbClr val="001F66"/>
                </a:solidFill>
                <a:latin typeface="Gilroy" panose="00000500000000000000" pitchFamily="2" charset="-52"/>
                <a:ea typeface="Gilroy Semibold"/>
              </a:rPr>
              <a:t>[9]</a:t>
            </a:r>
            <a:r>
              <a:rPr lang="ru-RU" sz="1200" b="0" strike="noStrike" spc="-1" dirty="0">
                <a:solidFill>
                  <a:srgbClr val="001F66"/>
                </a:solidFill>
                <a:latin typeface="Gilroy" panose="00000500000000000000" pitchFamily="2" charset="-52"/>
                <a:ea typeface="Gilroy Semibold"/>
              </a:rPr>
              <a:t> </a:t>
            </a:r>
            <a:endParaRPr lang="ru-RU" sz="1200" b="0" strike="noStrike" spc="-1" dirty="0">
              <a:solidFill>
                <a:srgbClr val="000000"/>
              </a:solidFill>
              <a:latin typeface="Gilroy" panose="00000500000000000000" pitchFamily="2" charset="-52"/>
            </a:endParaRPr>
          </a:p>
        </p:txBody>
      </p:sp>
      <p:sp>
        <p:nvSpPr>
          <p:cNvPr id="113" name="Поступают в организм  в основном с пищей —…"/>
          <p:cNvSpPr/>
          <p:nvPr/>
        </p:nvSpPr>
        <p:spPr>
          <a:xfrm>
            <a:off x="7410960" y="2833200"/>
            <a:ext cx="1396080" cy="307777"/>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sv-SE" sz="1000" b="0" strike="noStrike" spc="-1" dirty="0">
                <a:solidFill>
                  <a:srgbClr val="001F67"/>
                </a:solidFill>
                <a:latin typeface="Gilroy" panose="00000500000000000000" pitchFamily="2" charset="-52"/>
                <a:ea typeface="Gilroy Regular"/>
              </a:rPr>
              <a:t>~ 2,8 l (14 Gläser) Mineralwasser</a:t>
            </a:r>
            <a:endParaRPr lang="ru-RU" sz="1000" b="0" strike="noStrike" spc="-1" dirty="0">
              <a:solidFill>
                <a:srgbClr val="000000"/>
              </a:solidFill>
              <a:latin typeface="Gilroy" panose="00000500000000000000" pitchFamily="2" charset="-52"/>
            </a:endParaRPr>
          </a:p>
        </p:txBody>
      </p:sp>
      <p:sp>
        <p:nvSpPr>
          <p:cNvPr id="114" name="Поступают в организм  в основном с пищей —…"/>
          <p:cNvSpPr/>
          <p:nvPr/>
        </p:nvSpPr>
        <p:spPr>
          <a:xfrm>
            <a:off x="4172400" y="2833200"/>
            <a:ext cx="1118520" cy="307777"/>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gn="ctr">
              <a:lnSpc>
                <a:spcPct val="100000"/>
              </a:lnSpc>
              <a:tabLst>
                <a:tab pos="0" algn="l"/>
              </a:tabLst>
            </a:pPr>
            <a:r>
              <a:rPr lang="sv-SE" sz="1000" b="0" strike="noStrike" spc="-1" dirty="0">
                <a:solidFill>
                  <a:srgbClr val="001F67"/>
                </a:solidFill>
                <a:latin typeface="Gilroy" panose="00000500000000000000" pitchFamily="2" charset="-52"/>
                <a:ea typeface="Gilroy Regular"/>
              </a:rPr>
              <a:t>~ 830 ml (4 Gläser) Milch</a:t>
            </a:r>
            <a:endParaRPr lang="ru-RU" sz="1000" b="0" strike="noStrike" spc="-1" dirty="0">
              <a:solidFill>
                <a:srgbClr val="000000"/>
              </a:solidFill>
              <a:latin typeface="Gilroy" panose="00000500000000000000" pitchFamily="2" charset="-52"/>
            </a:endParaRPr>
          </a:p>
        </p:txBody>
      </p:sp>
      <p:pic>
        <p:nvPicPr>
          <p:cNvPr id="115" name="Calci-Prime преза-09.png" descr="Calci-Prime преза-09.png"/>
          <p:cNvPicPr/>
          <p:nvPr/>
        </p:nvPicPr>
        <p:blipFill>
          <a:blip r:embed="rId4"/>
          <a:srcRect l="16" r="16"/>
          <a:stretch/>
        </p:blipFill>
        <p:spPr>
          <a:xfrm>
            <a:off x="4235040" y="3210840"/>
            <a:ext cx="1118520" cy="1118520"/>
          </a:xfrm>
          <a:prstGeom prst="rect">
            <a:avLst/>
          </a:prstGeom>
          <a:ln w="12600">
            <a:noFill/>
          </a:ln>
        </p:spPr>
      </p:pic>
      <p:sp>
        <p:nvSpPr>
          <p:cNvPr id="116" name="Поступают в организм  в основном с пищей —…"/>
          <p:cNvSpPr/>
          <p:nvPr/>
        </p:nvSpPr>
        <p:spPr>
          <a:xfrm>
            <a:off x="4255560" y="4456800"/>
            <a:ext cx="1077480" cy="307777"/>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de-DE" sz="1000" b="0" strike="noStrike" spc="-1" dirty="0">
                <a:solidFill>
                  <a:srgbClr val="001F67"/>
                </a:solidFill>
                <a:latin typeface="Gilroy" panose="00000500000000000000" pitchFamily="2" charset="-52"/>
                <a:ea typeface="Gilroy Regular"/>
              </a:rPr>
              <a:t>~ 90 g Parmesan-Käse</a:t>
            </a:r>
            <a:endParaRPr lang="ru-RU" sz="1000" b="0" strike="noStrike" spc="-1" dirty="0">
              <a:solidFill>
                <a:srgbClr val="000000"/>
              </a:solidFill>
              <a:latin typeface="Gilroy" panose="00000500000000000000" pitchFamily="2" charset="-52"/>
            </a:endParaRPr>
          </a:p>
        </p:txBody>
      </p:sp>
      <p:sp>
        <p:nvSpPr>
          <p:cNvPr id="117" name="Поступают в организм  в основном с пищей —…"/>
          <p:cNvSpPr/>
          <p:nvPr/>
        </p:nvSpPr>
        <p:spPr>
          <a:xfrm>
            <a:off x="5820840" y="2833200"/>
            <a:ext cx="1261440" cy="307777"/>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de-DE" sz="1000" b="0" strike="noStrike" spc="-1" dirty="0">
                <a:solidFill>
                  <a:srgbClr val="001F67"/>
                </a:solidFill>
                <a:latin typeface="Gilroy" panose="00000500000000000000" pitchFamily="2" charset="-52"/>
                <a:ea typeface="Gilroy Regular"/>
              </a:rPr>
              <a:t>~ 900 g gekochter Brokkoli</a:t>
            </a:r>
            <a:endParaRPr lang="ru-RU" sz="1000" b="0" strike="noStrike" spc="-1" dirty="0">
              <a:solidFill>
                <a:srgbClr val="000000"/>
              </a:solidFill>
              <a:latin typeface="Gilroy" panose="00000500000000000000" pitchFamily="2" charset="-52"/>
            </a:endParaRPr>
          </a:p>
        </p:txBody>
      </p:sp>
      <p:sp>
        <p:nvSpPr>
          <p:cNvPr id="118" name="Поступают в организм  в основном с пищей —…"/>
          <p:cNvSpPr/>
          <p:nvPr/>
        </p:nvSpPr>
        <p:spPr>
          <a:xfrm>
            <a:off x="6229800" y="4456800"/>
            <a:ext cx="443880" cy="307777"/>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de-DE" sz="1000" b="0" strike="noStrike" spc="-1" dirty="0">
                <a:solidFill>
                  <a:srgbClr val="001F67"/>
                </a:solidFill>
                <a:latin typeface="Gilroy" panose="00000500000000000000" pitchFamily="2" charset="-52"/>
                <a:ea typeface="Gilroy Regular"/>
              </a:rPr>
              <a:t>~ 2 kg Müsli</a:t>
            </a:r>
            <a:endParaRPr lang="ru-RU" sz="1000" b="0" strike="noStrike" spc="-1" dirty="0">
              <a:solidFill>
                <a:srgbClr val="000000"/>
              </a:solidFill>
              <a:latin typeface="Gilroy" panose="00000500000000000000" pitchFamily="2" charset="-52"/>
            </a:endParaRPr>
          </a:p>
        </p:txBody>
      </p:sp>
      <p:sp>
        <p:nvSpPr>
          <p:cNvPr id="119" name="Поступают в организм  в основном с пищей —…"/>
          <p:cNvSpPr/>
          <p:nvPr/>
        </p:nvSpPr>
        <p:spPr>
          <a:xfrm>
            <a:off x="1462320" y="4788000"/>
            <a:ext cx="727828"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u="sng" spc="-1" dirty="0">
                <a:solidFill>
                  <a:srgbClr val="0000FF"/>
                </a:solidFill>
                <a:latin typeface="Gilroy" panose="00000500000000000000" pitchFamily="2" charset="-52"/>
                <a:ea typeface="Gilroy Regular"/>
                <a:hlinkClick r:id="rId5"/>
              </a:rPr>
              <a:t>Studie lesen</a:t>
            </a:r>
            <a:endParaRPr lang="ru-RU" sz="1000" b="0" strike="noStrike" spc="-1" dirty="0">
              <a:solidFill>
                <a:srgbClr val="000000"/>
              </a:solidFill>
              <a:latin typeface="Gilroy" panose="00000500000000000000" pitchFamily="2" charset="-52"/>
            </a:endParaRPr>
          </a:p>
        </p:txBody>
      </p:sp>
      <p:sp>
        <p:nvSpPr>
          <p:cNvPr id="120" name="Rectangle"/>
          <p:cNvSpPr/>
          <p:nvPr/>
        </p:nvSpPr>
        <p:spPr>
          <a:xfrm>
            <a:off x="0" y="-698400"/>
            <a:ext cx="7034760" cy="506880"/>
          </a:xfrm>
          <a:prstGeom prst="rect">
            <a:avLst/>
          </a:prstGeom>
          <a:solidFill>
            <a:srgbClr val="000000"/>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121" name="Line"/>
          <p:cNvSpPr/>
          <p:nvPr/>
        </p:nvSpPr>
        <p:spPr>
          <a:xfrm>
            <a:off x="2972520" y="3834720"/>
            <a:ext cx="546120" cy="360"/>
          </a:xfrm>
          <a:prstGeom prst="line">
            <a:avLst/>
          </a:prstGeom>
          <a:ln w="12600">
            <a:solidFill>
              <a:srgbClr val="001F66"/>
            </a:solidFill>
            <a:round/>
            <a:tailEnd type="arrow" w="med" len="med"/>
          </a:ln>
        </p:spPr>
        <p:style>
          <a:lnRef idx="0">
            <a:scrgbClr r="0" g="0" b="0"/>
          </a:lnRef>
          <a:fillRef idx="0">
            <a:scrgbClr r="0" g="0" b="0"/>
          </a:fillRef>
          <a:effectRef idx="0">
            <a:scrgbClr r="0" g="0" b="0"/>
          </a:effectRef>
          <a:fontRef idx="minor"/>
        </p:style>
        <p:txBody>
          <a:bodyPr lIns="45720" tIns="0" rIns="45720" bIns="0" anchor="t">
            <a:noAutofit/>
          </a:bodyPr>
          <a:lstStyle/>
          <a:p>
            <a:endParaRPr lang="ru-RU" sz="1400" b="0" strike="noStrike" spc="-1">
              <a:solidFill>
                <a:srgbClr val="000000"/>
              </a:solidFill>
              <a:latin typeface="Arial"/>
              <a:ea typeface="Arial"/>
            </a:endParaRPr>
          </a:p>
        </p:txBody>
      </p:sp>
      <p:pic>
        <p:nvPicPr>
          <p:cNvPr id="122" name="Calci-Prime преза-35.png" descr="Calci-Prime преза-35.png"/>
          <p:cNvPicPr/>
          <p:nvPr/>
        </p:nvPicPr>
        <p:blipFill>
          <a:blip r:embed="rId6"/>
          <a:srcRect b="169"/>
          <a:stretch/>
        </p:blipFill>
        <p:spPr>
          <a:xfrm>
            <a:off x="7950240" y="4815360"/>
            <a:ext cx="786240" cy="137160"/>
          </a:xfrm>
          <a:prstGeom prst="rect">
            <a:avLst/>
          </a:prstGeom>
          <a:ln w="12600">
            <a:noFill/>
          </a:ln>
        </p:spPr>
      </p:pic>
      <p:pic>
        <p:nvPicPr>
          <p:cNvPr id="123" name="Безымянный-1-12.png" descr="Безымянный-1-12.png"/>
          <p:cNvPicPr/>
          <p:nvPr/>
        </p:nvPicPr>
        <p:blipFill>
          <a:blip r:embed="rId7"/>
          <a:stretch/>
        </p:blipFill>
        <p:spPr>
          <a:xfrm>
            <a:off x="7549920" y="1574640"/>
            <a:ext cx="1118520" cy="1118520"/>
          </a:xfrm>
          <a:prstGeom prst="rect">
            <a:avLst/>
          </a:prstGeom>
          <a:ln w="12600">
            <a:noFill/>
          </a:ln>
        </p:spPr>
      </p:pic>
      <p:pic>
        <p:nvPicPr>
          <p:cNvPr id="124" name="Безымянный-1-13.png" descr="Безымянный-1-13.png"/>
          <p:cNvPicPr/>
          <p:nvPr/>
        </p:nvPicPr>
        <p:blipFill>
          <a:blip r:embed="rId8"/>
          <a:stretch/>
        </p:blipFill>
        <p:spPr>
          <a:xfrm>
            <a:off x="4235040" y="1574640"/>
            <a:ext cx="1118520" cy="1118520"/>
          </a:xfrm>
          <a:prstGeom prst="rect">
            <a:avLst/>
          </a:prstGeom>
          <a:ln w="12600">
            <a:noFill/>
          </a:ln>
        </p:spPr>
      </p:pic>
      <p:pic>
        <p:nvPicPr>
          <p:cNvPr id="125" name="Безымянный-1-14.png" descr="Безымянный-1-14.png"/>
          <p:cNvPicPr/>
          <p:nvPr/>
        </p:nvPicPr>
        <p:blipFill>
          <a:blip r:embed="rId9"/>
          <a:stretch/>
        </p:blipFill>
        <p:spPr>
          <a:xfrm>
            <a:off x="5892480" y="1587600"/>
            <a:ext cx="1118520" cy="1118520"/>
          </a:xfrm>
          <a:prstGeom prst="rect">
            <a:avLst/>
          </a:prstGeom>
          <a:ln w="12600">
            <a:noFill/>
          </a:ln>
        </p:spPr>
      </p:pic>
      <p:pic>
        <p:nvPicPr>
          <p:cNvPr id="126" name="Безымянный-1-10.png" descr="Безымянный-1-10.png"/>
          <p:cNvPicPr/>
          <p:nvPr/>
        </p:nvPicPr>
        <p:blipFill>
          <a:blip r:embed="rId10"/>
          <a:stretch/>
        </p:blipFill>
        <p:spPr>
          <a:xfrm>
            <a:off x="5892480" y="3226320"/>
            <a:ext cx="1118520" cy="1118520"/>
          </a:xfrm>
          <a:prstGeom prst="rect">
            <a:avLst/>
          </a:prstGeom>
          <a:ln w="12600">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128" name="Омега-3 — собирательное название полиненасыщенных жирных кислот (ПНЖК)"/>
          <p:cNvSpPr/>
          <p:nvPr/>
        </p:nvSpPr>
        <p:spPr>
          <a:xfrm>
            <a:off x="392430" y="406440"/>
            <a:ext cx="7896905" cy="112184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Nur 30 % des Calciums werden über die Nahrung </a:t>
            </a:r>
          </a:p>
          <a:p>
            <a:pPr>
              <a:lnSpc>
                <a:spcPct val="90000"/>
              </a:lnSpc>
              <a:tabLst>
                <a:tab pos="0" algn="l"/>
              </a:tabLst>
            </a:pPr>
            <a:r>
              <a:rPr lang="de-DE" sz="2700" b="1" spc="-1" dirty="0">
                <a:solidFill>
                  <a:srgbClr val="001F66"/>
                </a:solidFill>
                <a:latin typeface="Gilroy" panose="00000500000000000000" pitchFamily="2" charset="-52"/>
                <a:ea typeface="Gilroy Bold"/>
              </a:rPr>
              <a:t>a</a:t>
            </a:r>
            <a:r>
              <a:rPr lang="de-DE" sz="2700" b="1" strike="noStrike" spc="-1" dirty="0">
                <a:solidFill>
                  <a:srgbClr val="001F66"/>
                </a:solidFill>
                <a:latin typeface="Gilroy" panose="00000500000000000000" pitchFamily="2" charset="-52"/>
                <a:ea typeface="Gilroy Bold"/>
              </a:rPr>
              <a:t>ufgenommen </a:t>
            </a:r>
            <a:r>
              <a:rPr lang="ru-RU" sz="2700" b="1" strike="noStrike" spc="-1" baseline="31000" dirty="0">
                <a:solidFill>
                  <a:srgbClr val="001F66"/>
                </a:solidFill>
                <a:latin typeface="Gilroy" panose="00000500000000000000" pitchFamily="2" charset="-52"/>
                <a:ea typeface="Gilroy Bold"/>
              </a:rPr>
              <a:t>[10]</a:t>
            </a:r>
            <a:r>
              <a:rPr lang="ru-RU" sz="2700" b="1" strike="noStrike" spc="-1" dirty="0">
                <a:solidFill>
                  <a:srgbClr val="001F66"/>
                </a:solidFill>
                <a:latin typeface="Gilroy" panose="00000500000000000000" pitchFamily="2" charset="-52"/>
                <a:ea typeface="Gilroy Bold"/>
              </a:rPr>
              <a:t>  </a:t>
            </a:r>
            <a:endParaRPr lang="de-DE" sz="2700" b="1" strike="noStrike" spc="-1" dirty="0">
              <a:solidFill>
                <a:srgbClr val="001F66"/>
              </a:solidFill>
              <a:latin typeface="Gilroy" panose="00000500000000000000" pitchFamily="2" charset="-52"/>
              <a:ea typeface="Gilroy Bold"/>
            </a:endParaRPr>
          </a:p>
          <a:p>
            <a:pPr>
              <a:lnSpc>
                <a:spcPct val="90000"/>
              </a:lnSpc>
              <a:tabLst>
                <a:tab pos="0" algn="l"/>
              </a:tabLst>
            </a:pPr>
            <a:r>
              <a:rPr lang="de-DE" sz="2700" b="1" strike="noStrike" spc="-1" dirty="0">
                <a:solidFill>
                  <a:srgbClr val="001F66"/>
                </a:solidFill>
                <a:latin typeface="Gilroy" panose="00000500000000000000" pitchFamily="2" charset="-52"/>
                <a:ea typeface="Gilroy Bold"/>
              </a:rPr>
              <a:t>Darüber hinaus kann mehr benötigt werden</a:t>
            </a:r>
            <a:endParaRPr lang="ru-RU" sz="2700" b="1" strike="noStrike" spc="-1" dirty="0">
              <a:solidFill>
                <a:srgbClr val="000000"/>
              </a:solidFill>
              <a:latin typeface="Gilroy" panose="00000500000000000000" pitchFamily="2" charset="-52"/>
            </a:endParaRPr>
          </a:p>
        </p:txBody>
      </p:sp>
      <p:sp>
        <p:nvSpPr>
          <p:cNvPr id="129"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grpSp>
        <p:nvGrpSpPr>
          <p:cNvPr id="130" name="Group"/>
          <p:cNvGrpSpPr/>
          <p:nvPr/>
        </p:nvGrpSpPr>
        <p:grpSpPr>
          <a:xfrm>
            <a:off x="406440" y="1918800"/>
            <a:ext cx="8073371" cy="1862280"/>
            <a:chOff x="406440" y="1918800"/>
            <a:chExt cx="8073371" cy="1862280"/>
          </a:xfrm>
        </p:grpSpPr>
        <p:grpSp>
          <p:nvGrpSpPr>
            <p:cNvPr id="131" name="Group"/>
            <p:cNvGrpSpPr/>
            <p:nvPr/>
          </p:nvGrpSpPr>
          <p:grpSpPr>
            <a:xfrm>
              <a:off x="406440" y="1918800"/>
              <a:ext cx="3631679" cy="553998"/>
              <a:chOff x="406440" y="1918800"/>
              <a:chExt cx="3631679" cy="553998"/>
            </a:xfrm>
          </p:grpSpPr>
          <p:sp>
            <p:nvSpPr>
              <p:cNvPr id="132" name="Поступают в организм  в основном с пищей —…"/>
              <p:cNvSpPr/>
              <p:nvPr/>
            </p:nvSpPr>
            <p:spPr>
              <a:xfrm>
                <a:off x="1032873" y="1918800"/>
                <a:ext cx="3005246"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spc="-1" dirty="0">
                    <a:solidFill>
                      <a:srgbClr val="001F67"/>
                    </a:solidFill>
                    <a:latin typeface="Gilroy" panose="00000500000000000000" pitchFamily="2" charset="-52"/>
                    <a:ea typeface="Gilroy Regular"/>
                  </a:rPr>
                  <a:t>B</a:t>
                </a:r>
                <a:r>
                  <a:rPr lang="de-DE" sz="1200" b="0" strike="noStrike" spc="-1" dirty="0">
                    <a:solidFill>
                      <a:srgbClr val="001F67"/>
                    </a:solidFill>
                    <a:latin typeface="Gilroy" panose="00000500000000000000" pitchFamily="2" charset="-52"/>
                    <a:ea typeface="Gilroy Regular"/>
                  </a:rPr>
                  <a:t>ei einem Übermaß an Kochsalz in der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Ernährung </a:t>
                </a:r>
                <a:r>
                  <a:rPr lang="ru-RU" sz="1200" b="0" strike="noStrike" spc="-1" baseline="31000" dirty="0">
                    <a:solidFill>
                      <a:srgbClr val="001F67"/>
                    </a:solidFill>
                    <a:latin typeface="Gilroy" panose="00000500000000000000" pitchFamily="2" charset="-52"/>
                    <a:ea typeface="Gilroy Regular"/>
                  </a:rPr>
                  <a:t>[11]</a:t>
                </a:r>
                <a:r>
                  <a:rPr lang="ru-RU" sz="1200" b="0" strike="noStrike" spc="-1" dirty="0">
                    <a:solidFill>
                      <a:srgbClr val="001F67"/>
                    </a:solidFill>
                    <a:latin typeface="Gilroy" panose="00000500000000000000" pitchFamily="2" charset="-52"/>
                    <a:ea typeface="Gilroy Regular"/>
                  </a:rPr>
                  <a:t>, </a:t>
                </a:r>
                <a:r>
                  <a:rPr lang="de-DE" sz="1200" b="0" strike="noStrike" spc="-1" dirty="0">
                    <a:solidFill>
                      <a:srgbClr val="001F67"/>
                    </a:solidFill>
                    <a:latin typeface="Gilroy" panose="00000500000000000000" pitchFamily="2" charset="-52"/>
                    <a:ea typeface="Gilroy Regular"/>
                  </a:rPr>
                  <a:t>alkoholischen Getränken </a:t>
                </a:r>
                <a:r>
                  <a:rPr lang="ru-RU" sz="1200" b="0" strike="noStrike" spc="-1" baseline="31000" dirty="0">
                    <a:solidFill>
                      <a:srgbClr val="001F67"/>
                    </a:solidFill>
                    <a:latin typeface="Gilroy" panose="00000500000000000000" pitchFamily="2" charset="-52"/>
                    <a:ea typeface="Gilroy Regular"/>
                  </a:rPr>
                  <a:t>[12] </a:t>
                </a:r>
                <a:endParaRPr lang="ru-RU" sz="1200" b="0" strike="noStrike" spc="-1" dirty="0">
                  <a:solidFill>
                    <a:srgbClr val="000000"/>
                  </a:solidFill>
                  <a:latin typeface="Gilroy" panose="00000500000000000000" pitchFamily="2" charset="-52"/>
                </a:endParaRPr>
              </a:p>
              <a:p>
                <a:pPr>
                  <a:lnSpc>
                    <a:spcPct val="100000"/>
                  </a:lnSpc>
                  <a:tabLst>
                    <a:tab pos="0" algn="l"/>
                  </a:tabLst>
                </a:pPr>
                <a:r>
                  <a:rPr lang="de-DE" sz="1200" spc="-1" dirty="0">
                    <a:solidFill>
                      <a:srgbClr val="001F67"/>
                    </a:solidFill>
                    <a:latin typeface="Gilroy" panose="00000500000000000000" pitchFamily="2" charset="-52"/>
                    <a:ea typeface="Gilroy Regular"/>
                  </a:rPr>
                  <a:t>Und Koffein </a:t>
                </a:r>
                <a:r>
                  <a:rPr lang="ru-RU" sz="1200" b="0" strike="noStrike" spc="-1" dirty="0">
                    <a:solidFill>
                      <a:srgbClr val="001F67"/>
                    </a:solidFill>
                    <a:latin typeface="Gilroy" panose="00000500000000000000" pitchFamily="2" charset="-52"/>
                    <a:ea typeface="Gilroy Regular"/>
                  </a:rPr>
                  <a:t>(≥ 400 </a:t>
                </a:r>
                <a:r>
                  <a:rPr lang="de-DE" sz="1200" b="0" strike="noStrike" spc="-1" dirty="0">
                    <a:solidFill>
                      <a:srgbClr val="001F67"/>
                    </a:solidFill>
                    <a:latin typeface="Gilroy" panose="00000500000000000000" pitchFamily="2" charset="-52"/>
                    <a:ea typeface="Gilroy Regular"/>
                  </a:rPr>
                  <a:t>mg</a:t>
                </a:r>
                <a:r>
                  <a:rPr lang="ru-RU" sz="1200" b="0" strike="noStrike" spc="-1" dirty="0">
                    <a:solidFill>
                      <a:srgbClr val="001F67"/>
                    </a:solidFill>
                    <a:latin typeface="Gilroy" panose="00000500000000000000" pitchFamily="2" charset="-52"/>
                    <a:ea typeface="Gilroy Regular"/>
                  </a:rPr>
                  <a:t>/</a:t>
                </a:r>
                <a:r>
                  <a:rPr lang="de-DE" sz="1200" b="0" strike="noStrike" spc="-1" dirty="0">
                    <a:solidFill>
                      <a:srgbClr val="001F67"/>
                    </a:solidFill>
                    <a:latin typeface="Gilroy" panose="00000500000000000000" pitchFamily="2" charset="-52"/>
                    <a:ea typeface="Gilroy Regular"/>
                  </a:rPr>
                  <a:t>Tag</a:t>
                </a:r>
                <a:r>
                  <a:rPr lang="ru-RU" sz="1200" b="0" strike="noStrike" spc="-1" dirty="0">
                    <a:solidFill>
                      <a:srgbClr val="001F67"/>
                    </a:solidFill>
                    <a:latin typeface="Gilroy" panose="00000500000000000000" pitchFamily="2" charset="-52"/>
                    <a:ea typeface="Gilroy Regular"/>
                  </a:rPr>
                  <a:t>)</a:t>
                </a:r>
                <a:r>
                  <a:rPr lang="de-DE" sz="1200" b="0" strike="noStrike" spc="-1" dirty="0">
                    <a:solidFill>
                      <a:srgbClr val="001F67"/>
                    </a:solidFill>
                    <a:latin typeface="Gilroy" panose="00000500000000000000" pitchFamily="2" charset="-52"/>
                    <a:ea typeface="Gilroy Regular"/>
                  </a:rPr>
                  <a:t> </a:t>
                </a:r>
                <a:r>
                  <a:rPr lang="ru-RU" sz="1200" b="0" strike="noStrike" spc="-1" baseline="31000" dirty="0">
                    <a:solidFill>
                      <a:srgbClr val="001F67"/>
                    </a:solidFill>
                    <a:latin typeface="Gilroy" panose="00000500000000000000" pitchFamily="2" charset="-52"/>
                    <a:ea typeface="Gilroy Regular"/>
                  </a:rPr>
                  <a:t>[13]</a:t>
                </a:r>
                <a:endParaRPr lang="ru-RU" sz="1200" b="0" strike="noStrike" spc="-1" dirty="0">
                  <a:solidFill>
                    <a:srgbClr val="000000"/>
                  </a:solidFill>
                  <a:latin typeface="Gilroy" panose="00000500000000000000" pitchFamily="2" charset="-52"/>
                </a:endParaRPr>
              </a:p>
            </p:txBody>
          </p:sp>
          <p:pic>
            <p:nvPicPr>
              <p:cNvPr id="133" name="Безымянный-1-23.png" descr="Безымянный-1-23.png"/>
              <p:cNvPicPr/>
              <p:nvPr/>
            </p:nvPicPr>
            <p:blipFill>
              <a:blip r:embed="rId4"/>
              <a:stretch/>
            </p:blipFill>
            <p:spPr>
              <a:xfrm>
                <a:off x="406440" y="1929240"/>
                <a:ext cx="506880" cy="506880"/>
              </a:xfrm>
              <a:prstGeom prst="rect">
                <a:avLst/>
              </a:prstGeom>
              <a:ln w="12600">
                <a:noFill/>
              </a:ln>
            </p:spPr>
          </p:pic>
        </p:grpSp>
        <p:grpSp>
          <p:nvGrpSpPr>
            <p:cNvPr id="134" name="Group"/>
            <p:cNvGrpSpPr/>
            <p:nvPr/>
          </p:nvGrpSpPr>
          <p:grpSpPr>
            <a:xfrm>
              <a:off x="5056560" y="1929240"/>
              <a:ext cx="3423251" cy="506880"/>
              <a:chOff x="5056560" y="1929240"/>
              <a:chExt cx="3423251" cy="506880"/>
            </a:xfrm>
          </p:grpSpPr>
          <p:sp>
            <p:nvSpPr>
              <p:cNvPr id="135" name="в период менопаузы у женщин[15]"/>
              <p:cNvSpPr/>
              <p:nvPr/>
            </p:nvSpPr>
            <p:spPr>
              <a:xfrm>
                <a:off x="5666220" y="2096640"/>
                <a:ext cx="2813591"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Während der Menopause bei Frauen </a:t>
                </a:r>
                <a:r>
                  <a:rPr lang="ru-RU" sz="1200" b="0" strike="noStrike" spc="-1" baseline="31000" dirty="0">
                    <a:solidFill>
                      <a:srgbClr val="001F67"/>
                    </a:solidFill>
                    <a:latin typeface="Gilroy" panose="00000500000000000000" pitchFamily="2" charset="-52"/>
                    <a:ea typeface="Gilroy Regular"/>
                  </a:rPr>
                  <a:t>[15]</a:t>
                </a:r>
                <a:endParaRPr lang="ru-RU" sz="1200" b="0" strike="noStrike" spc="-1" dirty="0">
                  <a:solidFill>
                    <a:srgbClr val="000000"/>
                  </a:solidFill>
                  <a:latin typeface="Gilroy" panose="00000500000000000000" pitchFamily="2" charset="-52"/>
                </a:endParaRPr>
              </a:p>
            </p:txBody>
          </p:sp>
          <p:pic>
            <p:nvPicPr>
              <p:cNvPr id="136" name="Безымянный-1-20.png" descr="Безымянный-1-20.png"/>
              <p:cNvPicPr/>
              <p:nvPr/>
            </p:nvPicPr>
            <p:blipFill>
              <a:blip r:embed="rId5"/>
              <a:stretch/>
            </p:blipFill>
            <p:spPr>
              <a:xfrm>
                <a:off x="5056560" y="1929240"/>
                <a:ext cx="506880" cy="506880"/>
              </a:xfrm>
              <a:prstGeom prst="rect">
                <a:avLst/>
              </a:prstGeom>
              <a:ln w="12600">
                <a:noFill/>
              </a:ln>
            </p:spPr>
          </p:pic>
        </p:grpSp>
        <p:grpSp>
          <p:nvGrpSpPr>
            <p:cNvPr id="137" name="Group"/>
            <p:cNvGrpSpPr/>
            <p:nvPr/>
          </p:nvGrpSpPr>
          <p:grpSpPr>
            <a:xfrm>
              <a:off x="406440" y="2601000"/>
              <a:ext cx="2935720" cy="506880"/>
              <a:chOff x="406440" y="2601000"/>
              <a:chExt cx="2935720" cy="506880"/>
            </a:xfrm>
          </p:grpSpPr>
          <p:pic>
            <p:nvPicPr>
              <p:cNvPr id="138" name="Безымянный-1-21.png" descr="Безымянный-1-21.png"/>
              <p:cNvPicPr/>
              <p:nvPr/>
            </p:nvPicPr>
            <p:blipFill>
              <a:blip r:embed="rId6"/>
              <a:stretch/>
            </p:blipFill>
            <p:spPr>
              <a:xfrm>
                <a:off x="406440" y="2601000"/>
                <a:ext cx="506880" cy="506880"/>
              </a:xfrm>
              <a:prstGeom prst="rect">
                <a:avLst/>
              </a:prstGeom>
              <a:ln w="12600">
                <a:noFill/>
              </a:ln>
            </p:spPr>
          </p:pic>
          <p:sp>
            <p:nvSpPr>
              <p:cNvPr id="139" name="при нехватке витамина D3"/>
              <p:cNvSpPr/>
              <p:nvPr/>
            </p:nvSpPr>
            <p:spPr>
              <a:xfrm>
                <a:off x="1032873" y="2768760"/>
                <a:ext cx="2309287"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 einem Mangel an Vitamin D3</a:t>
                </a:r>
                <a:endParaRPr lang="ru-RU" sz="1200" b="0" strike="noStrike" spc="-1" dirty="0">
                  <a:solidFill>
                    <a:srgbClr val="000000"/>
                  </a:solidFill>
                  <a:latin typeface="Gilroy" panose="00000500000000000000" pitchFamily="2" charset="-52"/>
                </a:endParaRPr>
              </a:p>
            </p:txBody>
          </p:sp>
        </p:grpSp>
        <p:grpSp>
          <p:nvGrpSpPr>
            <p:cNvPr id="140" name="Group"/>
            <p:cNvGrpSpPr/>
            <p:nvPr/>
          </p:nvGrpSpPr>
          <p:grpSpPr>
            <a:xfrm>
              <a:off x="406440" y="3274200"/>
              <a:ext cx="3248882" cy="506880"/>
              <a:chOff x="406440" y="3274200"/>
              <a:chExt cx="3248882" cy="506880"/>
            </a:xfrm>
          </p:grpSpPr>
          <p:pic>
            <p:nvPicPr>
              <p:cNvPr id="141" name="Безымянный-1-22.png" descr="Безымянный-1-22.png"/>
              <p:cNvPicPr/>
              <p:nvPr/>
            </p:nvPicPr>
            <p:blipFill>
              <a:blip r:embed="rId7"/>
              <a:stretch/>
            </p:blipFill>
            <p:spPr>
              <a:xfrm>
                <a:off x="406440" y="3274200"/>
                <a:ext cx="506880" cy="506880"/>
              </a:xfrm>
              <a:prstGeom prst="rect">
                <a:avLst/>
              </a:prstGeom>
              <a:ln w="12600">
                <a:noFill/>
              </a:ln>
            </p:spPr>
          </p:pic>
          <p:sp>
            <p:nvSpPr>
              <p:cNvPr id="142" name="при повышенных физических нагрузках[14]"/>
              <p:cNvSpPr/>
              <p:nvPr/>
            </p:nvSpPr>
            <p:spPr>
              <a:xfrm>
                <a:off x="1032873" y="3441600"/>
                <a:ext cx="2622449"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 erhöhter körperlicher Aktivität </a:t>
                </a:r>
                <a:r>
                  <a:rPr lang="ru-RU" sz="1200" b="0" strike="noStrike" spc="-1" baseline="31000" dirty="0">
                    <a:solidFill>
                      <a:srgbClr val="001F67"/>
                    </a:solidFill>
                    <a:latin typeface="Gilroy" panose="00000500000000000000" pitchFamily="2" charset="-52"/>
                    <a:ea typeface="Gilroy Regular"/>
                  </a:rPr>
                  <a:t>[14]</a:t>
                </a:r>
                <a:endParaRPr lang="ru-RU" sz="1200" b="0" strike="noStrike" spc="-1" dirty="0">
                  <a:solidFill>
                    <a:srgbClr val="000000"/>
                  </a:solidFill>
                  <a:latin typeface="Gilroy" panose="00000500000000000000" pitchFamily="2" charset="-52"/>
                </a:endParaRPr>
              </a:p>
            </p:txBody>
          </p:sp>
        </p:grpSp>
        <p:grpSp>
          <p:nvGrpSpPr>
            <p:cNvPr id="143" name="Group"/>
            <p:cNvGrpSpPr/>
            <p:nvPr/>
          </p:nvGrpSpPr>
          <p:grpSpPr>
            <a:xfrm>
              <a:off x="5058000" y="2601000"/>
              <a:ext cx="2913082" cy="506880"/>
              <a:chOff x="5058000" y="2601000"/>
              <a:chExt cx="2913082" cy="506880"/>
            </a:xfrm>
          </p:grpSpPr>
          <p:pic>
            <p:nvPicPr>
              <p:cNvPr id="144" name="Безымянный-1-19.png" descr="Безымянный-1-19.png"/>
              <p:cNvPicPr/>
              <p:nvPr/>
            </p:nvPicPr>
            <p:blipFill>
              <a:blip r:embed="rId8"/>
              <a:stretch/>
            </p:blipFill>
            <p:spPr>
              <a:xfrm>
                <a:off x="5058000" y="2601000"/>
                <a:ext cx="506880" cy="506880"/>
              </a:xfrm>
              <a:prstGeom prst="rect">
                <a:avLst/>
              </a:prstGeom>
              <a:ln w="12600">
                <a:noFill/>
              </a:ln>
            </p:spPr>
          </p:pic>
          <p:sp>
            <p:nvSpPr>
              <p:cNvPr id="145" name="во время бурного роста  у детей и подростков"/>
              <p:cNvSpPr/>
              <p:nvPr/>
            </p:nvSpPr>
            <p:spPr>
              <a:xfrm>
                <a:off x="5666220" y="2679840"/>
                <a:ext cx="2304862"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Während der Wachstumsphase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 Kindern und Jugendlichen</a:t>
                </a:r>
                <a:endParaRPr lang="ru-RU" sz="1200" b="0" strike="noStrike" spc="-1" dirty="0">
                  <a:solidFill>
                    <a:srgbClr val="000000"/>
                  </a:solidFill>
                  <a:latin typeface="Gilroy" panose="00000500000000000000" pitchFamily="2" charset="-52"/>
                </a:endParaRPr>
              </a:p>
            </p:txBody>
          </p:sp>
        </p:grpSp>
        <p:grpSp>
          <p:nvGrpSpPr>
            <p:cNvPr id="146" name="Group"/>
            <p:cNvGrpSpPr/>
            <p:nvPr/>
          </p:nvGrpSpPr>
          <p:grpSpPr>
            <a:xfrm>
              <a:off x="5048280" y="3274200"/>
              <a:ext cx="2563986" cy="506880"/>
              <a:chOff x="5048280" y="3274200"/>
              <a:chExt cx="2563986" cy="506880"/>
            </a:xfrm>
          </p:grpSpPr>
          <p:pic>
            <p:nvPicPr>
              <p:cNvPr id="147" name="Безымянный-1-18.png" descr="Безымянный-1-18.png"/>
              <p:cNvPicPr/>
              <p:nvPr/>
            </p:nvPicPr>
            <p:blipFill>
              <a:blip r:embed="rId9"/>
              <a:stretch/>
            </p:blipFill>
            <p:spPr>
              <a:xfrm>
                <a:off x="5048280" y="3274200"/>
                <a:ext cx="506880" cy="506880"/>
              </a:xfrm>
              <a:prstGeom prst="rect">
                <a:avLst/>
              </a:prstGeom>
              <a:ln w="12600">
                <a:noFill/>
              </a:ln>
            </p:spPr>
          </p:pic>
          <p:sp>
            <p:nvSpPr>
              <p:cNvPr id="148" name="при длительном стрессе[16]"/>
              <p:cNvSpPr/>
              <p:nvPr/>
            </p:nvSpPr>
            <p:spPr>
              <a:xfrm>
                <a:off x="5666220" y="3441600"/>
                <a:ext cx="1946046"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numCol="1" spcCol="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Bei andauerndem Stress </a:t>
                </a:r>
                <a:r>
                  <a:rPr lang="ru-RU" sz="1200" b="0" strike="noStrike" spc="-1" baseline="31000" dirty="0">
                    <a:solidFill>
                      <a:srgbClr val="001F67"/>
                    </a:solidFill>
                    <a:latin typeface="Gilroy" panose="00000500000000000000" pitchFamily="2" charset="-52"/>
                    <a:ea typeface="Gilroy Regular"/>
                  </a:rPr>
                  <a:t>[16]</a:t>
                </a:r>
                <a:endParaRPr lang="ru-RU" sz="1200" b="0" strike="noStrike" spc="-1" dirty="0">
                  <a:solidFill>
                    <a:srgbClr val="000000"/>
                  </a:solidFill>
                  <a:latin typeface="Gilroy" panose="00000500000000000000" pitchFamily="2" charset="-52"/>
                </a:endParaRPr>
              </a:p>
            </p:txBody>
          </p:sp>
        </p:grpSp>
      </p:grpSp>
      <p:pic>
        <p:nvPicPr>
          <p:cNvPr id="149" name="Calci-Prime преза-35.png" descr="Calci-Prime преза-35.png"/>
          <p:cNvPicPr/>
          <p:nvPr/>
        </p:nvPicPr>
        <p:blipFill>
          <a:blip r:embed="rId10"/>
          <a:srcRect b="169"/>
          <a:stretch/>
        </p:blipFill>
        <p:spPr>
          <a:xfrm>
            <a:off x="7950240" y="4815360"/>
            <a:ext cx="786240" cy="137160"/>
          </a:xfrm>
          <a:prstGeom prst="rect">
            <a:avLst/>
          </a:prstGeom>
          <a:ln w="1260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151" name="Омега-3 — собирательное название полиненасыщенных жирных кислот (ПНЖК)"/>
          <p:cNvSpPr/>
          <p:nvPr/>
        </p:nvSpPr>
        <p:spPr>
          <a:xfrm>
            <a:off x="393740" y="406440"/>
            <a:ext cx="8043997"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Was ist, wenn die Calciumaufnahme </a:t>
            </a:r>
            <a:r>
              <a:rPr lang="de-DE" sz="2700" b="1" spc="-1" dirty="0">
                <a:solidFill>
                  <a:srgbClr val="001F66"/>
                </a:solidFill>
                <a:latin typeface="Gilroy" panose="00000500000000000000" pitchFamily="2" charset="-52"/>
                <a:ea typeface="Gilroy Bold"/>
              </a:rPr>
              <a:t>zu niedrig </a:t>
            </a:r>
            <a:r>
              <a:rPr lang="de-DE" sz="2700" b="1" strike="noStrike" spc="-1" dirty="0">
                <a:solidFill>
                  <a:srgbClr val="001F66"/>
                </a:solidFill>
                <a:latin typeface="Gilroy" panose="00000500000000000000" pitchFamily="2" charset="-52"/>
                <a:ea typeface="Gilroy Bold"/>
              </a:rPr>
              <a:t>ist?</a:t>
            </a:r>
            <a:endParaRPr lang="ru-RU" sz="2700" b="1" strike="noStrike" spc="-1" dirty="0">
              <a:solidFill>
                <a:srgbClr val="000000"/>
              </a:solidFill>
              <a:latin typeface="Gilroy" panose="00000500000000000000" pitchFamily="2" charset="-52"/>
            </a:endParaRPr>
          </a:p>
        </p:txBody>
      </p:sp>
      <p:sp>
        <p:nvSpPr>
          <p:cNvPr id="152"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153" name="Поступают в организм  в основном с пищей —…"/>
          <p:cNvSpPr/>
          <p:nvPr/>
        </p:nvSpPr>
        <p:spPr>
          <a:xfrm>
            <a:off x="393740" y="1206360"/>
            <a:ext cx="8153360" cy="553998"/>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Der Körper verbraucht dann die Calciumreserven aus den Knochen und Zähnen. Da sich das Knochengewebe ständig erneuert, führt die Entnahme von Calcium aus dem Gewebe in den Blutkreislauf langfristig zu einer Verringerung der Knochenmineraldichte und einem erhöhten Risiko für Knochenbrüche.</a:t>
            </a:r>
            <a:endParaRPr lang="ru-RU" sz="1200" b="0" strike="noStrike" spc="-1" dirty="0">
              <a:solidFill>
                <a:srgbClr val="000000"/>
              </a:solidFill>
              <a:latin typeface="Gilroy" panose="00000500000000000000" pitchFamily="2" charset="-52"/>
            </a:endParaRPr>
          </a:p>
        </p:txBody>
      </p:sp>
      <p:pic>
        <p:nvPicPr>
          <p:cNvPr id="154" name="Calci-Prime преза-38.png" descr="Calci-Prime преза-38.png"/>
          <p:cNvPicPr/>
          <p:nvPr/>
        </p:nvPicPr>
        <p:blipFill>
          <a:blip r:embed="rId4"/>
          <a:stretch/>
        </p:blipFill>
        <p:spPr>
          <a:xfrm>
            <a:off x="514370" y="2175390"/>
            <a:ext cx="1586520" cy="1586520"/>
          </a:xfrm>
          <a:prstGeom prst="rect">
            <a:avLst/>
          </a:prstGeom>
          <a:ln w="12600">
            <a:noFill/>
          </a:ln>
        </p:spPr>
      </p:pic>
      <p:pic>
        <p:nvPicPr>
          <p:cNvPr id="155" name="Calci-Prime преза-39.png" descr="Calci-Prime преза-39.png"/>
          <p:cNvPicPr/>
          <p:nvPr/>
        </p:nvPicPr>
        <p:blipFill>
          <a:blip r:embed="rId5"/>
          <a:stretch/>
        </p:blipFill>
        <p:spPr>
          <a:xfrm>
            <a:off x="2680130" y="2175390"/>
            <a:ext cx="1586520" cy="1586520"/>
          </a:xfrm>
          <a:prstGeom prst="rect">
            <a:avLst/>
          </a:prstGeom>
          <a:ln w="12600">
            <a:noFill/>
          </a:ln>
        </p:spPr>
      </p:pic>
      <p:pic>
        <p:nvPicPr>
          <p:cNvPr id="156" name="Calci-Prime преза-40.png" descr="Calci-Prime преза-40.png"/>
          <p:cNvPicPr/>
          <p:nvPr/>
        </p:nvPicPr>
        <p:blipFill>
          <a:blip r:embed="rId6"/>
          <a:stretch/>
        </p:blipFill>
        <p:spPr>
          <a:xfrm>
            <a:off x="4845530" y="2175390"/>
            <a:ext cx="1586520" cy="1586520"/>
          </a:xfrm>
          <a:prstGeom prst="rect">
            <a:avLst/>
          </a:prstGeom>
          <a:ln w="12600">
            <a:noFill/>
          </a:ln>
        </p:spPr>
      </p:pic>
      <p:pic>
        <p:nvPicPr>
          <p:cNvPr id="157" name="Calci-Prime преза-41.png" descr="Calci-Prime преза-41.png"/>
          <p:cNvPicPr/>
          <p:nvPr/>
        </p:nvPicPr>
        <p:blipFill>
          <a:blip r:embed="rId7"/>
          <a:stretch/>
        </p:blipFill>
        <p:spPr>
          <a:xfrm>
            <a:off x="7011290" y="2175390"/>
            <a:ext cx="1586520" cy="1586520"/>
          </a:xfrm>
          <a:prstGeom prst="rect">
            <a:avLst/>
          </a:prstGeom>
          <a:ln w="12600">
            <a:noFill/>
          </a:ln>
        </p:spPr>
      </p:pic>
      <p:sp>
        <p:nvSpPr>
          <p:cNvPr id="158" name="Поступают в организм  в основном с пищей —…"/>
          <p:cNvSpPr/>
          <p:nvPr/>
        </p:nvSpPr>
        <p:spPr>
          <a:xfrm>
            <a:off x="571197" y="3968910"/>
            <a:ext cx="1461240" cy="369332"/>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gn="ctr">
              <a:lnSpc>
                <a:spcPct val="100000"/>
              </a:lnSpc>
              <a:tabLst>
                <a:tab pos="0" algn="l"/>
              </a:tabLst>
            </a:pPr>
            <a:r>
              <a:rPr lang="de-DE" sz="1200" b="0" strike="noStrike" spc="-1" dirty="0">
                <a:solidFill>
                  <a:srgbClr val="001F67"/>
                </a:solidFill>
                <a:latin typeface="Gilroy" panose="00000500000000000000" pitchFamily="2" charset="-52"/>
                <a:ea typeface="Gilroy Semibold"/>
              </a:rPr>
              <a:t>Gesunde Knochen und Zähne</a:t>
            </a:r>
            <a:endParaRPr lang="ru-RU" sz="1200" b="0" strike="noStrike" spc="-1" dirty="0">
              <a:solidFill>
                <a:srgbClr val="000000"/>
              </a:solidFill>
              <a:latin typeface="Gilroy" panose="00000500000000000000" pitchFamily="2" charset="-52"/>
            </a:endParaRPr>
          </a:p>
        </p:txBody>
      </p:sp>
      <p:sp>
        <p:nvSpPr>
          <p:cNvPr id="159" name="Поступают в организм  в основном с пищей —…"/>
          <p:cNvSpPr/>
          <p:nvPr/>
        </p:nvSpPr>
        <p:spPr>
          <a:xfrm>
            <a:off x="3759050" y="4063950"/>
            <a:ext cx="156096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de-DE" sz="1200" b="1" strike="noStrike" spc="-1" dirty="0">
                <a:solidFill>
                  <a:srgbClr val="001F66"/>
                </a:solidFill>
                <a:latin typeface="Gilroy" panose="00000500000000000000" pitchFamily="2" charset="-52"/>
                <a:ea typeface="Gilroy Semibold"/>
              </a:rPr>
              <a:t>Calciumentnahme</a:t>
            </a:r>
            <a:endParaRPr lang="ru-RU" sz="1200" b="1" strike="noStrike" spc="-1" dirty="0">
              <a:solidFill>
                <a:srgbClr val="000000"/>
              </a:solidFill>
              <a:latin typeface="Gilroy" panose="00000500000000000000" pitchFamily="2" charset="-52"/>
            </a:endParaRPr>
          </a:p>
        </p:txBody>
      </p:sp>
      <p:sp>
        <p:nvSpPr>
          <p:cNvPr id="160" name="Поступают в организм  в основном с пищей —…"/>
          <p:cNvSpPr/>
          <p:nvPr/>
        </p:nvSpPr>
        <p:spPr>
          <a:xfrm>
            <a:off x="7213886" y="3968910"/>
            <a:ext cx="1251000" cy="553998"/>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gn="ctr">
              <a:lnSpc>
                <a:spcPct val="100000"/>
              </a:lnSpc>
              <a:tabLst>
                <a:tab pos="0" algn="l"/>
              </a:tabLst>
            </a:pPr>
            <a:r>
              <a:rPr lang="de-DE" sz="1200" b="0" strike="noStrike" spc="-1" dirty="0">
                <a:solidFill>
                  <a:srgbClr val="001F67"/>
                </a:solidFill>
                <a:latin typeface="Gilroy" panose="00000500000000000000" pitchFamily="2" charset="-52"/>
                <a:ea typeface="Gilroy Semibold"/>
              </a:rPr>
              <a:t>Entwicklung von Osteoporose und Zahnbrüchigkeit</a:t>
            </a:r>
            <a:endParaRPr lang="ru-RU" sz="1200" b="0" strike="noStrike" spc="-1" dirty="0">
              <a:solidFill>
                <a:srgbClr val="000000"/>
              </a:solidFill>
              <a:latin typeface="Gilroy" panose="00000500000000000000" pitchFamily="2" charset="-52"/>
            </a:endParaRPr>
          </a:p>
        </p:txBody>
      </p:sp>
      <p:sp>
        <p:nvSpPr>
          <p:cNvPr id="161" name="Line"/>
          <p:cNvSpPr/>
          <p:nvPr/>
        </p:nvSpPr>
        <p:spPr>
          <a:xfrm flipV="1">
            <a:off x="2267570" y="4141710"/>
            <a:ext cx="1066680" cy="2520"/>
          </a:xfrm>
          <a:prstGeom prst="line">
            <a:avLst/>
          </a:prstGeom>
          <a:ln w="12600">
            <a:solidFill>
              <a:srgbClr val="001F66"/>
            </a:solidFill>
            <a:round/>
            <a:tailEnd type="triangle" w="med" len="med"/>
          </a:ln>
        </p:spPr>
        <p:style>
          <a:lnRef idx="0">
            <a:scrgbClr r="0" g="0" b="0"/>
          </a:lnRef>
          <a:fillRef idx="0">
            <a:scrgbClr r="0" g="0" b="0"/>
          </a:fillRef>
          <a:effectRef idx="0">
            <a:scrgbClr r="0" g="0" b="0"/>
          </a:effectRef>
          <a:fontRef idx="minor"/>
        </p:style>
        <p:txBody>
          <a:bodyPr lIns="45720" tIns="1080" rIns="45720" bIns="1080" anchor="t">
            <a:noAutofit/>
          </a:bodyPr>
          <a:lstStyle/>
          <a:p>
            <a:endParaRPr lang="ru-RU" sz="1400" b="0" strike="noStrike" spc="-1">
              <a:solidFill>
                <a:srgbClr val="000000"/>
              </a:solidFill>
              <a:latin typeface="Arial"/>
              <a:ea typeface="Arial"/>
            </a:endParaRPr>
          </a:p>
        </p:txBody>
      </p:sp>
      <p:sp>
        <p:nvSpPr>
          <p:cNvPr id="162" name="Line"/>
          <p:cNvSpPr/>
          <p:nvPr/>
        </p:nvSpPr>
        <p:spPr>
          <a:xfrm flipV="1">
            <a:off x="5873690" y="4141710"/>
            <a:ext cx="1066680" cy="2520"/>
          </a:xfrm>
          <a:prstGeom prst="line">
            <a:avLst/>
          </a:prstGeom>
          <a:ln w="12600">
            <a:solidFill>
              <a:srgbClr val="001F66"/>
            </a:solidFill>
            <a:round/>
            <a:tailEnd type="triangle" w="med" len="med"/>
          </a:ln>
        </p:spPr>
        <p:style>
          <a:lnRef idx="0">
            <a:scrgbClr r="0" g="0" b="0"/>
          </a:lnRef>
          <a:fillRef idx="0">
            <a:scrgbClr r="0" g="0" b="0"/>
          </a:fillRef>
          <a:effectRef idx="0">
            <a:scrgbClr r="0" g="0" b="0"/>
          </a:effectRef>
          <a:fontRef idx="minor"/>
        </p:style>
        <p:txBody>
          <a:bodyPr lIns="45720" tIns="1080" rIns="45720" bIns="1080" anchor="t">
            <a:noAutofit/>
          </a:bodyPr>
          <a:lstStyle/>
          <a:p>
            <a:endParaRPr lang="ru-RU" sz="1400" b="0" strike="noStrike" spc="-1">
              <a:solidFill>
                <a:srgbClr val="000000"/>
              </a:solidFill>
              <a:latin typeface="Arial"/>
              <a:ea typeface="Arial"/>
            </a:endParaRPr>
          </a:p>
        </p:txBody>
      </p:sp>
      <p:pic>
        <p:nvPicPr>
          <p:cNvPr id="163" name="Calci-Prime преза-35.png" descr="Calci-Prime преза-35.png"/>
          <p:cNvPicPr/>
          <p:nvPr/>
        </p:nvPicPr>
        <p:blipFill>
          <a:blip r:embed="rId8"/>
          <a:srcRect b="169"/>
          <a:stretch/>
        </p:blipFill>
        <p:spPr>
          <a:xfrm>
            <a:off x="7950240" y="4815360"/>
            <a:ext cx="786240" cy="137160"/>
          </a:xfrm>
          <a:prstGeom prst="rect">
            <a:avLst/>
          </a:prstGeom>
          <a:ln w="1260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pic>
        <p:nvPicPr>
          <p:cNvPr id="165" name="shutterstock_2158559791.jpg" descr="shutterstock_2158559791.jpg"/>
          <p:cNvPicPr/>
          <p:nvPr/>
        </p:nvPicPr>
        <p:blipFill>
          <a:blip r:embed="rId4"/>
          <a:srcRect l="93" t="11969" r="24028" b="11969"/>
          <a:stretch/>
        </p:blipFill>
        <p:spPr>
          <a:xfrm>
            <a:off x="720" y="0"/>
            <a:ext cx="9142920" cy="5155200"/>
          </a:xfrm>
          <a:prstGeom prst="rect">
            <a:avLst/>
          </a:prstGeom>
          <a:ln w="12600">
            <a:noFill/>
          </a:ln>
        </p:spPr>
      </p:pic>
      <p:pic>
        <p:nvPicPr>
          <p:cNvPr id="166" name="Calci-Prime преза_Монтажная область 1.png" descr="Calci-Prime преза_Монтажная область 1.png"/>
          <p:cNvPicPr/>
          <p:nvPr/>
        </p:nvPicPr>
        <p:blipFill>
          <a:blip r:embed="rId3">
            <a:alphaModFix amt="70000"/>
          </a:blip>
          <a:stretch/>
        </p:blipFill>
        <p:spPr>
          <a:xfrm>
            <a:off x="-1562040" y="-6730920"/>
            <a:ext cx="9142920" cy="5142600"/>
          </a:xfrm>
          <a:prstGeom prst="rect">
            <a:avLst/>
          </a:prstGeom>
          <a:ln w="12600">
            <a:noFill/>
          </a:ln>
        </p:spPr>
      </p:pic>
      <p:sp>
        <p:nvSpPr>
          <p:cNvPr id="167" name="Омега-3 — собирательное название полиненасыщенных жирных кислот (ПНЖК)"/>
          <p:cNvSpPr/>
          <p:nvPr/>
        </p:nvSpPr>
        <p:spPr>
          <a:xfrm>
            <a:off x="391120" y="406440"/>
            <a:ext cx="6149017" cy="830997"/>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90000"/>
              </a:lnSpc>
              <a:tabLst>
                <a:tab pos="0" algn="l"/>
              </a:tabLst>
            </a:pPr>
            <a:r>
              <a:rPr lang="de-DE" sz="1500" b="0" strike="noStrike" spc="-1" dirty="0">
                <a:solidFill>
                  <a:srgbClr val="001F66"/>
                </a:solidFill>
                <a:latin typeface="Gilroy" panose="00000500000000000000" pitchFamily="2" charset="-52"/>
                <a:ea typeface="Gilroy Regular"/>
              </a:rPr>
              <a:t>Calciummangel wirkt sich nicht nur auf Knochen und Zähne aus. Ein Mangel an diesem Mineral beeinträchtigt nicht nur die Knochen und Zähne, sondern auch die normale Blutgerinnung sowie die Funktion von Herz, Muskeln und Nervensystem.</a:t>
            </a:r>
            <a:endParaRPr lang="ru-RU" sz="1500" b="0" strike="noStrike" spc="-1" dirty="0">
              <a:solidFill>
                <a:srgbClr val="000000"/>
              </a:solidFill>
              <a:latin typeface="Gilroy" panose="00000500000000000000" pitchFamily="2" charset="-52"/>
            </a:endParaRPr>
          </a:p>
        </p:txBody>
      </p:sp>
      <p:sp>
        <p:nvSpPr>
          <p:cNvPr id="168"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169" name="Омега-3 — собирательное название полиненасыщенных жирных кислот (ПНЖК)"/>
          <p:cNvSpPr/>
          <p:nvPr/>
        </p:nvSpPr>
        <p:spPr>
          <a:xfrm>
            <a:off x="391120" y="2120760"/>
            <a:ext cx="6733917" cy="1869743"/>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Die wichtige biologische Rolle von Calcium hat uns dazu inspiriert, ein innovatives Produkt zu kreieren. </a:t>
            </a:r>
            <a:r>
              <a:rPr lang="de-DE" sz="2700" b="1" spc="-1" dirty="0">
                <a:solidFill>
                  <a:srgbClr val="001F66"/>
                </a:solidFill>
                <a:latin typeface="Gilroy" panose="00000500000000000000" pitchFamily="2" charset="-52"/>
                <a:ea typeface="Gilroy Bold"/>
              </a:rPr>
              <a:t>So wurde </a:t>
            </a:r>
            <a:r>
              <a:rPr lang="de-DE" sz="2700" b="1" spc="-1" dirty="0" err="1">
                <a:solidFill>
                  <a:srgbClr val="001F66"/>
                </a:solidFill>
                <a:latin typeface="Gilroy" panose="00000500000000000000" pitchFamily="2" charset="-52"/>
                <a:ea typeface="Gilroy Bold"/>
              </a:rPr>
              <a:t>Calci</a:t>
            </a:r>
            <a:r>
              <a:rPr lang="de-DE" sz="2700" b="1" spc="-1" dirty="0">
                <a:solidFill>
                  <a:srgbClr val="001F66"/>
                </a:solidFill>
                <a:latin typeface="Gilroy" panose="00000500000000000000" pitchFamily="2" charset="-52"/>
                <a:ea typeface="Gilroy Bold"/>
              </a:rPr>
              <a:t>-Prime unter Berücksichtigung aller neuen Daten zur Calciumaufnahme entwickelt.</a:t>
            </a:r>
            <a:endParaRPr lang="ru-RU" sz="2700" b="1" strike="noStrike" spc="-1" dirty="0">
              <a:solidFill>
                <a:srgbClr val="000000"/>
              </a:solidFill>
              <a:latin typeface="Gilroy" panose="00000500000000000000" pitchFamily="2" charset="-52"/>
            </a:endParaRPr>
          </a:p>
        </p:txBody>
      </p:sp>
      <p:pic>
        <p:nvPicPr>
          <p:cNvPr id="170" name="Calci-Prime преза-35.png" descr="Calci-Prime преза-35.png"/>
          <p:cNvPicPr/>
          <p:nvPr/>
        </p:nvPicPr>
        <p:blipFill>
          <a:blip r:embed="rId5"/>
          <a:srcRect b="169"/>
          <a:stretch/>
        </p:blipFill>
        <p:spPr>
          <a:xfrm>
            <a:off x="7950240" y="4815360"/>
            <a:ext cx="786240" cy="137160"/>
          </a:xfrm>
          <a:prstGeom prst="rect">
            <a:avLst/>
          </a:prstGeom>
          <a:ln w="1260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Группа"/>
          <p:cNvGrpSpPr/>
          <p:nvPr/>
        </p:nvGrpSpPr>
        <p:grpSpPr>
          <a:xfrm>
            <a:off x="-336692" y="-533276"/>
            <a:ext cx="10100124" cy="5681640"/>
            <a:chOff x="0" y="0"/>
            <a:chExt cx="10100123" cy="5681638"/>
          </a:xfrm>
        </p:grpSpPr>
        <p:pic>
          <p:nvPicPr>
            <p:cNvPr id="10" name="DSC02335_Dx02.jpg" descr="DSC02335_Dx02.jpg"/>
            <p:cNvPicPr>
              <a:picLocks noChangeAspect="1"/>
            </p:cNvPicPr>
            <p:nvPr/>
          </p:nvPicPr>
          <p:blipFill>
            <a:blip r:embed="rId2">
              <a:extLst/>
            </a:blip>
            <a:srcRect l="3262" t="3254" r="3262" b="3254"/>
            <a:stretch>
              <a:fillRect/>
            </a:stretch>
          </p:blipFill>
          <p:spPr>
            <a:xfrm>
              <a:off x="0" y="0"/>
              <a:ext cx="10100124" cy="5681639"/>
            </a:xfrm>
            <a:prstGeom prst="rect">
              <a:avLst/>
            </a:prstGeom>
            <a:ln w="12700" cap="flat">
              <a:noFill/>
              <a:miter lim="400000"/>
            </a:ln>
            <a:effectLst/>
          </p:spPr>
        </p:pic>
        <p:sp>
          <p:nvSpPr>
            <p:cNvPr id="11" name="O!Mega-3 TG"/>
            <p:cNvSpPr txBox="1"/>
            <p:nvPr/>
          </p:nvSpPr>
          <p:spPr>
            <a:xfrm>
              <a:off x="748171" y="5328832"/>
              <a:ext cx="843256" cy="15621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t">
              <a:spAutoFit/>
            </a:bodyPr>
            <a:lstStyle>
              <a:lvl1pPr>
                <a:lnSpc>
                  <a:spcPct val="80000"/>
                </a:lnSpc>
                <a:defRPr sz="1200" spc="-1">
                  <a:solidFill>
                    <a:srgbClr val="001F67"/>
                  </a:solidFill>
                  <a:latin typeface="Gilroy Semibold"/>
                  <a:ea typeface="Gilroy Semibold"/>
                  <a:cs typeface="Gilroy Semibold"/>
                  <a:sym typeface="Gilroy Semibold"/>
                </a:defRPr>
              </a:lvl1pPr>
            </a:lstStyle>
            <a:p>
              <a:r>
                <a:t>Calci-Prime</a:t>
              </a:r>
            </a:p>
          </p:txBody>
        </p:sp>
        <p:pic>
          <p:nvPicPr>
            <p:cNvPr id="12" name="Calci-Prime преза-35.png" descr="Calci-Prime преза-35.png"/>
            <p:cNvPicPr>
              <a:picLocks noChangeAspect="1"/>
            </p:cNvPicPr>
            <p:nvPr/>
          </p:nvPicPr>
          <p:blipFill>
            <a:blip r:embed="rId3">
              <a:extLst/>
            </a:blip>
            <a:srcRect b="168"/>
            <a:stretch>
              <a:fillRect/>
            </a:stretch>
          </p:blipFill>
          <p:spPr>
            <a:xfrm>
              <a:off x="8286932" y="5348633"/>
              <a:ext cx="786243" cy="137163"/>
            </a:xfrm>
            <a:prstGeom prst="rect">
              <a:avLst/>
            </a:prstGeom>
            <a:ln w="12700" cap="flat">
              <a:noFill/>
              <a:miter lim="400000"/>
            </a:ln>
            <a:effectLst/>
          </p:spPr>
        </p:pic>
      </p:grpSp>
      <p:sp>
        <p:nvSpPr>
          <p:cNvPr id="173" name="Омега-3 — собирательное название полиненасыщенных жирных кислот (ПНЖК)"/>
          <p:cNvSpPr/>
          <p:nvPr/>
        </p:nvSpPr>
        <p:spPr>
          <a:xfrm>
            <a:off x="406440" y="660240"/>
            <a:ext cx="3628557" cy="2492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1800" b="1" strike="noStrike" spc="-1" dirty="0">
                <a:solidFill>
                  <a:srgbClr val="001F66"/>
                </a:solidFill>
                <a:latin typeface="Gilroy"/>
                <a:ea typeface="Gilroy Bold"/>
              </a:rPr>
              <a:t>Eine ausgewogene Calciumquelle</a:t>
            </a:r>
            <a:endParaRPr lang="ru-RU" sz="1800" b="1" strike="noStrike" spc="-1" dirty="0">
              <a:solidFill>
                <a:srgbClr val="000000"/>
              </a:solidFill>
              <a:latin typeface="Arial"/>
            </a:endParaRPr>
          </a:p>
        </p:txBody>
      </p:sp>
      <p:sp>
        <p:nvSpPr>
          <p:cNvPr id="175" name="Поступают в организм  в основном с пищей —…"/>
          <p:cNvSpPr/>
          <p:nvPr/>
        </p:nvSpPr>
        <p:spPr>
          <a:xfrm>
            <a:off x="406440" y="1074402"/>
            <a:ext cx="3372840" cy="830997"/>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marL="285750" indent="-285750">
              <a:lnSpc>
                <a:spcPct val="100000"/>
              </a:lnSpc>
              <a:buFontTx/>
              <a:buChar char="-"/>
              <a:tabLst>
                <a:tab pos="0" algn="l"/>
              </a:tabLst>
            </a:pPr>
            <a:r>
              <a:rPr lang="de-DE" sz="1800" b="0" strike="noStrike" spc="-1" dirty="0">
                <a:solidFill>
                  <a:srgbClr val="001F67"/>
                </a:solidFill>
                <a:latin typeface="Gilroy" panose="00000500000000000000" pitchFamily="2" charset="-52"/>
                <a:ea typeface="Gilroy Regular"/>
              </a:rPr>
              <a:t>Inspiriert von der Natur</a:t>
            </a:r>
            <a:endParaRPr lang="de-DE" spc="-1" dirty="0">
              <a:solidFill>
                <a:srgbClr val="000000"/>
              </a:solidFill>
              <a:latin typeface="Gilroy" panose="00000500000000000000" pitchFamily="2" charset="-52"/>
            </a:endParaRPr>
          </a:p>
          <a:p>
            <a:pPr marL="285750" indent="-285750">
              <a:lnSpc>
                <a:spcPct val="100000"/>
              </a:lnSpc>
              <a:buFontTx/>
              <a:buChar char="-"/>
              <a:tabLst>
                <a:tab pos="0" algn="l"/>
              </a:tabLst>
            </a:pPr>
            <a:r>
              <a:rPr lang="de-DE" sz="1800" b="0" strike="noStrike" spc="-1" dirty="0">
                <a:solidFill>
                  <a:srgbClr val="001F67"/>
                </a:solidFill>
                <a:latin typeface="Gilroy" panose="00000500000000000000" pitchFamily="2" charset="-52"/>
                <a:ea typeface="Gilroy Regular"/>
              </a:rPr>
              <a:t>Ergänzt mit 5 Mineralstoffen</a:t>
            </a:r>
          </a:p>
          <a:p>
            <a:pPr>
              <a:lnSpc>
                <a:spcPct val="100000"/>
              </a:lnSpc>
              <a:tabLst>
                <a:tab pos="0" algn="l"/>
              </a:tabLst>
            </a:pPr>
            <a:r>
              <a:rPr lang="de-DE" sz="1800" b="0" strike="noStrike" spc="-1" dirty="0">
                <a:solidFill>
                  <a:srgbClr val="000000"/>
                </a:solidFill>
                <a:latin typeface="Gilroy" panose="00000500000000000000" pitchFamily="2" charset="-52"/>
              </a:rPr>
              <a:t>     </a:t>
            </a:r>
            <a:r>
              <a:rPr lang="de-DE" spc="-1" dirty="0">
                <a:solidFill>
                  <a:srgbClr val="001F67"/>
                </a:solidFill>
                <a:latin typeface="Gilroy" panose="00000500000000000000" pitchFamily="2" charset="-52"/>
                <a:ea typeface="Gilroy Regular"/>
              </a:rPr>
              <a:t>und 2 Vitaminen</a:t>
            </a:r>
            <a:endParaRPr lang="ru-RU" sz="1800" b="0" strike="noStrike" spc="-1" dirty="0">
              <a:solidFill>
                <a:srgbClr val="000000"/>
              </a:solidFill>
              <a:latin typeface="Gilroy" panose="00000500000000000000" pitchFamily="2" charset="-52"/>
            </a:endParaRPr>
          </a:p>
        </p:txBody>
      </p:sp>
      <p:sp>
        <p:nvSpPr>
          <p:cNvPr id="177" name="Поступают в организм  в основном с пищей —…"/>
          <p:cNvSpPr/>
          <p:nvPr/>
        </p:nvSpPr>
        <p:spPr>
          <a:xfrm>
            <a:off x="406440" y="2858210"/>
            <a:ext cx="4339539" cy="1246495"/>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2700" b="1" strike="noStrike" spc="-1" dirty="0">
                <a:solidFill>
                  <a:srgbClr val="001F67"/>
                </a:solidFill>
                <a:latin typeface="Gilroy"/>
                <a:ea typeface="Gilroy Bold"/>
              </a:rPr>
              <a:t>Ein umfassendes Produkt zum Ausgleich von Calciummangel</a:t>
            </a:r>
            <a:endParaRPr lang="ru-RU" sz="1200" b="1" strike="noStrike" spc="-1" dirty="0">
              <a:solidFill>
                <a:srgbClr val="000000"/>
              </a:solidFill>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Группа"/>
          <p:cNvGrpSpPr/>
          <p:nvPr/>
        </p:nvGrpSpPr>
        <p:grpSpPr>
          <a:xfrm>
            <a:off x="-5" y="-3"/>
            <a:ext cx="9142925" cy="5142603"/>
            <a:chOff x="-2" y="-1"/>
            <a:chExt cx="9142923" cy="5142601"/>
          </a:xfrm>
        </p:grpSpPr>
        <p:pic>
          <p:nvPicPr>
            <p:cNvPr id="10" name="DSC02364_Dx0 (1).jpg" descr="DSC02364_Dx0 (1).jpg"/>
            <p:cNvPicPr>
              <a:picLocks noChangeAspect="1"/>
            </p:cNvPicPr>
            <p:nvPr/>
          </p:nvPicPr>
          <p:blipFill>
            <a:blip r:embed="rId2">
              <a:extLst/>
            </a:blip>
            <a:srcRect l="3898" t="9851" r="9661" b="3703"/>
            <a:stretch>
              <a:fillRect/>
            </a:stretch>
          </p:blipFill>
          <p:spPr>
            <a:xfrm>
              <a:off x="-3" y="-2"/>
              <a:ext cx="9142925" cy="5142603"/>
            </a:xfrm>
            <a:prstGeom prst="rect">
              <a:avLst/>
            </a:prstGeom>
            <a:ln w="12700" cap="flat">
              <a:noFill/>
              <a:miter lim="400000"/>
            </a:ln>
            <a:effectLst/>
          </p:spPr>
        </p:pic>
        <p:pic>
          <p:nvPicPr>
            <p:cNvPr id="11" name="Calci-Prime преза-37.png" descr="Calci-Prime преза-37.png"/>
            <p:cNvPicPr>
              <a:picLocks noChangeAspect="1"/>
            </p:cNvPicPr>
            <p:nvPr/>
          </p:nvPicPr>
          <p:blipFill>
            <a:blip r:embed="rId3">
              <a:extLst/>
            </a:blip>
            <a:srcRect t="832" b="830"/>
            <a:stretch>
              <a:fillRect/>
            </a:stretch>
          </p:blipFill>
          <p:spPr>
            <a:xfrm>
              <a:off x="7950240" y="4815359"/>
              <a:ext cx="786243" cy="137163"/>
            </a:xfrm>
            <a:prstGeom prst="rect">
              <a:avLst/>
            </a:prstGeom>
            <a:ln w="12700" cap="flat">
              <a:noFill/>
              <a:miter lim="400000"/>
            </a:ln>
            <a:effectLst/>
          </p:spPr>
        </p:pic>
        <p:sp>
          <p:nvSpPr>
            <p:cNvPr id="12" name="O!Mega-3 TG"/>
            <p:cNvSpPr txBox="1"/>
            <p:nvPr/>
          </p:nvSpPr>
          <p:spPr>
            <a:xfrm>
              <a:off x="411480" y="4795558"/>
              <a:ext cx="843255" cy="1562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t">
              <a:spAutoFit/>
            </a:bodyPr>
            <a:lstStyle>
              <a:lvl1pPr>
                <a:lnSpc>
                  <a:spcPct val="80000"/>
                </a:lnSpc>
                <a:defRPr sz="1200" spc="-1">
                  <a:solidFill>
                    <a:srgbClr val="FFFFFF"/>
                  </a:solidFill>
                  <a:latin typeface="Gilroy Semibold"/>
                  <a:ea typeface="Gilroy Semibold"/>
                  <a:cs typeface="Gilroy Semibold"/>
                  <a:sym typeface="Gilroy Semibold"/>
                </a:defRPr>
              </a:lvl1pPr>
            </a:lstStyle>
            <a:p>
              <a:r>
                <a:t>Calci-Prime</a:t>
              </a:r>
            </a:p>
          </p:txBody>
        </p:sp>
      </p:grpSp>
      <p:sp>
        <p:nvSpPr>
          <p:cNvPr id="181"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182" name="Омега-3 — собирательное название полиненасыщенных жирных кислот (ПНЖК)"/>
          <p:cNvSpPr/>
          <p:nvPr/>
        </p:nvSpPr>
        <p:spPr>
          <a:xfrm>
            <a:off x="398780" y="1739880"/>
            <a:ext cx="4166397"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6000" b="1" strike="noStrike" spc="-1" dirty="0" err="1">
                <a:solidFill>
                  <a:schemeClr val="bg1"/>
                </a:solidFill>
                <a:latin typeface="Gilroy"/>
                <a:ea typeface="Gilroy Bold"/>
              </a:rPr>
              <a:t>Calci-Prime</a:t>
            </a:r>
            <a:endParaRPr lang="ru-RU" sz="6000" b="1" strike="noStrike" spc="-1" dirty="0">
              <a:solidFill>
                <a:schemeClr val="bg1"/>
              </a:solidFill>
              <a:latin typeface="Arial"/>
            </a:endParaRPr>
          </a:p>
        </p:txBody>
      </p:sp>
      <p:sp>
        <p:nvSpPr>
          <p:cNvPr id="183" name="Омега-3 — собирательное название полиненасыщенных жирных кислот (ПНЖК)"/>
          <p:cNvSpPr/>
          <p:nvPr/>
        </p:nvSpPr>
        <p:spPr>
          <a:xfrm>
            <a:off x="398780" y="2603338"/>
            <a:ext cx="1634871"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000" b="0" strike="noStrike" spc="-1" dirty="0">
                <a:solidFill>
                  <a:schemeClr val="bg1"/>
                </a:solidFill>
                <a:latin typeface="Gilroy" panose="00000500000000000000" pitchFamily="2" charset="-52"/>
                <a:ea typeface="Gilroy Regular"/>
              </a:rPr>
              <a:t>Was ist drin</a:t>
            </a:r>
            <a:r>
              <a:rPr lang="ru-RU" sz="2000" b="0" strike="noStrike" spc="-1" dirty="0">
                <a:solidFill>
                  <a:schemeClr val="bg1"/>
                </a:solidFill>
                <a:latin typeface="Gilroy" panose="00000500000000000000" pitchFamily="2" charset="-52"/>
                <a:ea typeface="Gilroy Regular"/>
              </a:rPr>
              <a:t>?</a:t>
            </a:r>
            <a:r>
              <a:rPr lang="ru-RU" sz="2700" b="0" strike="noStrike" spc="-1" dirty="0">
                <a:solidFill>
                  <a:schemeClr val="bg1"/>
                </a:solidFill>
                <a:latin typeface="Gilroy" panose="00000500000000000000" pitchFamily="2" charset="-52"/>
                <a:ea typeface="Gilroy Regular"/>
              </a:rPr>
              <a:t> </a:t>
            </a:r>
            <a:endParaRPr lang="ru-RU" sz="2700" b="0" strike="noStrike" spc="-1" dirty="0">
              <a:solidFill>
                <a:schemeClr val="bg1"/>
              </a:solidFill>
              <a:latin typeface="Gilroy" panose="00000500000000000000" pitchFamily="2" charset="-5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186" name="Омега-3 — собирательное название полиненасыщенных жирных кислот (ПНЖК)"/>
          <p:cNvSpPr/>
          <p:nvPr/>
        </p:nvSpPr>
        <p:spPr>
          <a:xfrm>
            <a:off x="393740" y="406440"/>
            <a:ext cx="1875706"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2700" b="1" strike="noStrike" spc="-1" dirty="0" err="1">
                <a:solidFill>
                  <a:srgbClr val="001F66"/>
                </a:solidFill>
                <a:latin typeface="Gilroy"/>
                <a:ea typeface="Gilroy Bold"/>
              </a:rPr>
              <a:t>Calci-Prime</a:t>
            </a:r>
            <a:endParaRPr lang="ru-RU" sz="2700" b="1" strike="noStrike" spc="-1" dirty="0">
              <a:solidFill>
                <a:srgbClr val="000000"/>
              </a:solidFill>
              <a:latin typeface="Arial"/>
            </a:endParaRPr>
          </a:p>
        </p:txBody>
      </p:sp>
      <p:sp>
        <p:nvSpPr>
          <p:cNvPr id="187"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188" name="Поступают в организм  в основном с пищей —…"/>
          <p:cNvSpPr/>
          <p:nvPr/>
        </p:nvSpPr>
        <p:spPr>
          <a:xfrm>
            <a:off x="393740" y="1181160"/>
            <a:ext cx="472320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1" strike="noStrike" spc="-1" dirty="0">
                <a:solidFill>
                  <a:srgbClr val="001F67"/>
                </a:solidFill>
                <a:latin typeface="Gilroy Bold"/>
                <a:ea typeface="Gilroy Bold"/>
              </a:rPr>
              <a:t>Wirkstoffgehalt in einer Tagesdosis (4 Kapseln)</a:t>
            </a:r>
            <a:endParaRPr lang="ru-RU" sz="1200" b="0" strike="noStrike" spc="-1" dirty="0">
              <a:solidFill>
                <a:srgbClr val="000000"/>
              </a:solidFill>
              <a:latin typeface="Arial"/>
            </a:endParaRPr>
          </a:p>
        </p:txBody>
      </p:sp>
      <p:sp>
        <p:nvSpPr>
          <p:cNvPr id="189" name="Rectangle"/>
          <p:cNvSpPr/>
          <p:nvPr/>
        </p:nvSpPr>
        <p:spPr>
          <a:xfrm>
            <a:off x="1727280" y="-647640"/>
            <a:ext cx="7034760" cy="506880"/>
          </a:xfrm>
          <a:prstGeom prst="rect">
            <a:avLst/>
          </a:prstGeom>
          <a:solidFill>
            <a:srgbClr val="000000"/>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grpSp>
        <p:nvGrpSpPr>
          <p:cNvPr id="190" name="Group"/>
          <p:cNvGrpSpPr/>
          <p:nvPr/>
        </p:nvGrpSpPr>
        <p:grpSpPr>
          <a:xfrm>
            <a:off x="419040" y="1631880"/>
            <a:ext cx="1904040" cy="1904040"/>
            <a:chOff x="419040" y="1631880"/>
            <a:chExt cx="1904040" cy="1904040"/>
          </a:xfrm>
        </p:grpSpPr>
        <p:sp>
          <p:nvSpPr>
            <p:cNvPr id="191" name="Circle"/>
            <p:cNvSpPr/>
            <p:nvPr/>
          </p:nvSpPr>
          <p:spPr>
            <a:xfrm>
              <a:off x="419040" y="1631880"/>
              <a:ext cx="1904040" cy="1904040"/>
            </a:xfrm>
            <a:prstGeom prst="ellipse">
              <a:avLst/>
            </a:prstGeom>
            <a:solidFill>
              <a:srgbClr val="FFFFFF">
                <a:alpha val="94000"/>
              </a:srgbClr>
            </a:solidFill>
            <a:ln w="12600">
              <a:noFill/>
            </a:ln>
          </p:spPr>
          <p:style>
            <a:lnRef idx="0">
              <a:scrgbClr r="0" g="0" b="0"/>
            </a:lnRef>
            <a:fillRef idx="0">
              <a:scrgbClr r="0" g="0" b="0"/>
            </a:fillRef>
            <a:effectRef idx="0">
              <a:scrgbClr r="0" g="0" b="0"/>
            </a:effectRef>
            <a:fontRef idx="minor"/>
          </p:style>
          <p:txBody>
            <a:bodyPr lIns="0" tIns="0" rIns="0" bIns="0" numCol="1" spcCol="0" anchor="t">
              <a:noAutofit/>
            </a:bodyPr>
            <a:lstStyle/>
            <a:p>
              <a:pPr>
                <a:lnSpc>
                  <a:spcPct val="100000"/>
                </a:lnSpc>
              </a:pPr>
              <a:endParaRPr lang="ru-RU" sz="1400" b="0" strike="noStrike" spc="-1">
                <a:solidFill>
                  <a:srgbClr val="001F66"/>
                </a:solidFill>
                <a:latin typeface="Arial"/>
                <a:ea typeface="Arial"/>
              </a:endParaRPr>
            </a:p>
          </p:txBody>
        </p:sp>
        <p:pic>
          <p:nvPicPr>
            <p:cNvPr id="192" name="shutterstock_785092996 копия.png" descr="shutterstock_785092996 копия.png"/>
            <p:cNvPicPr/>
            <p:nvPr/>
          </p:nvPicPr>
          <p:blipFill>
            <a:blip r:embed="rId4"/>
            <a:stretch/>
          </p:blipFill>
          <p:spPr>
            <a:xfrm>
              <a:off x="893880" y="2044800"/>
              <a:ext cx="928800" cy="1091160"/>
            </a:xfrm>
            <a:prstGeom prst="rect">
              <a:avLst/>
            </a:prstGeom>
            <a:ln w="12600">
              <a:noFill/>
            </a:ln>
          </p:spPr>
        </p:pic>
      </p:grpSp>
      <p:sp>
        <p:nvSpPr>
          <p:cNvPr id="193" name="Поступают в организм  в основном с пищей —…"/>
          <p:cNvSpPr/>
          <p:nvPr/>
        </p:nvSpPr>
        <p:spPr>
          <a:xfrm>
            <a:off x="2628720" y="2004120"/>
            <a:ext cx="2640600" cy="1265731"/>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marL="120240" indent="-120240">
              <a:lnSpc>
                <a:spcPct val="140000"/>
              </a:lnSpc>
              <a:buClr>
                <a:srgbClr val="001F67"/>
              </a:buClr>
              <a:buFont typeface="Symbol"/>
              <a:buChar char=""/>
            </a:pPr>
            <a:r>
              <a:rPr lang="pt-BR" sz="1200" strike="noStrike" spc="-1" dirty="0">
                <a:solidFill>
                  <a:srgbClr val="001F67"/>
                </a:solidFill>
                <a:latin typeface="Gilroy" panose="00000500000000000000" pitchFamily="2" charset="-52"/>
                <a:ea typeface="Gilroy Regular"/>
              </a:rPr>
              <a:t>Calcium aus </a:t>
            </a:r>
            <a:r>
              <a:rPr lang="ru-RU" sz="1200" spc="-1" dirty="0" err="1">
                <a:solidFill>
                  <a:srgbClr val="001F67"/>
                </a:solidFill>
                <a:latin typeface="Gilroy" panose="00000500000000000000" pitchFamily="2" charset="-52"/>
                <a:ea typeface="Gilroy Regular"/>
              </a:rPr>
              <a:t>Aquamin</a:t>
            </a:r>
            <a:r>
              <a:rPr lang="ru-RU" sz="1200" spc="-1" baseline="31000" dirty="0" err="1">
                <a:solidFill>
                  <a:srgbClr val="001F67"/>
                </a:solidFill>
                <a:latin typeface="Gilroy" panose="00000500000000000000" pitchFamily="2" charset="-52"/>
                <a:ea typeface="Gilroy Regular"/>
              </a:rPr>
              <a:t>ТМ</a:t>
            </a:r>
            <a:r>
              <a:rPr lang="de-DE" sz="1200" spc="-1" baseline="31000" dirty="0">
                <a:solidFill>
                  <a:srgbClr val="001F67"/>
                </a:solidFill>
                <a:latin typeface="Gilroy" panose="00000500000000000000" pitchFamily="2" charset="-52"/>
                <a:ea typeface="Gilroy Regular"/>
              </a:rPr>
              <a:t> </a:t>
            </a:r>
            <a:r>
              <a:rPr lang="pt-BR" sz="1200" strike="noStrike" spc="-1" dirty="0">
                <a:solidFill>
                  <a:srgbClr val="001F67"/>
                </a:solidFill>
                <a:latin typeface="Gilroy" panose="00000500000000000000" pitchFamily="2" charset="-52"/>
                <a:ea typeface="Gilroy Regular"/>
              </a:rPr>
              <a:t>- 550 mg</a:t>
            </a:r>
          </a:p>
          <a:p>
            <a:pPr marL="120240" indent="-120240">
              <a:lnSpc>
                <a:spcPct val="140000"/>
              </a:lnSpc>
              <a:buClr>
                <a:srgbClr val="001F67"/>
              </a:buClr>
              <a:buFont typeface="Symbol"/>
              <a:buChar char=""/>
            </a:pPr>
            <a:r>
              <a:rPr lang="de-DE" sz="1200" strike="noStrike" spc="-1" dirty="0">
                <a:solidFill>
                  <a:srgbClr val="001F67"/>
                </a:solidFill>
                <a:latin typeface="Gilroy" panose="00000500000000000000" pitchFamily="2" charset="-52"/>
                <a:ea typeface="Gilroy Regular"/>
              </a:rPr>
              <a:t>Magnesium aus </a:t>
            </a:r>
            <a:r>
              <a:rPr lang="ru-RU" sz="1200" strike="noStrike" spc="-1" dirty="0">
                <a:solidFill>
                  <a:srgbClr val="001F67"/>
                </a:solidFill>
                <a:latin typeface="Gilroy" panose="00000500000000000000" pitchFamily="2" charset="-52"/>
                <a:ea typeface="Gilroy Regular"/>
              </a:rPr>
              <a:t>Aquamin</a:t>
            </a:r>
            <a:r>
              <a:rPr lang="ru-RU" sz="1200" strike="noStrike" spc="-1" baseline="31000" dirty="0">
                <a:solidFill>
                  <a:srgbClr val="001F67"/>
                </a:solidFill>
                <a:latin typeface="Gilroy" panose="00000500000000000000" pitchFamily="2" charset="-52"/>
                <a:ea typeface="Gilroy Regular"/>
              </a:rPr>
              <a:t>ТМ</a:t>
            </a:r>
            <a:r>
              <a:rPr lang="de-DE" sz="1200" strike="noStrike" spc="-1" baseline="31000" dirty="0">
                <a:solidFill>
                  <a:srgbClr val="001F67"/>
                </a:solidFill>
                <a:latin typeface="Gilroy" panose="00000500000000000000" pitchFamily="2" charset="-52"/>
                <a:ea typeface="Gilroy Regular"/>
              </a:rPr>
              <a:t> </a:t>
            </a:r>
            <a:r>
              <a:rPr lang="de-DE" sz="1200" strike="noStrike" spc="-1" dirty="0">
                <a:solidFill>
                  <a:srgbClr val="001F67"/>
                </a:solidFill>
                <a:latin typeface="Gilroy" panose="00000500000000000000" pitchFamily="2" charset="-52"/>
                <a:ea typeface="Gilroy Regular"/>
              </a:rPr>
              <a:t>und Magnesiumcitrat - 160 mg</a:t>
            </a:r>
          </a:p>
          <a:p>
            <a:pPr marL="120240" indent="-120240">
              <a:lnSpc>
                <a:spcPct val="140000"/>
              </a:lnSpc>
              <a:buClr>
                <a:srgbClr val="001F67"/>
              </a:buClr>
              <a:buFont typeface="Symbol"/>
              <a:buChar char=""/>
            </a:pPr>
            <a:r>
              <a:rPr lang="de-DE" sz="1200" strike="noStrike" spc="-1" dirty="0">
                <a:solidFill>
                  <a:srgbClr val="001F67"/>
                </a:solidFill>
                <a:latin typeface="Gilroy" panose="00000500000000000000" pitchFamily="2" charset="-52"/>
                <a:ea typeface="Gilroy Regular"/>
              </a:rPr>
              <a:t>Zink - 5,36 mg</a:t>
            </a:r>
          </a:p>
          <a:p>
            <a:pPr marL="120240" indent="-120240">
              <a:lnSpc>
                <a:spcPct val="140000"/>
              </a:lnSpc>
              <a:buClr>
                <a:srgbClr val="001F67"/>
              </a:buClr>
              <a:buFont typeface="Symbol"/>
              <a:buChar char=""/>
            </a:pPr>
            <a:r>
              <a:rPr lang="de-DE" sz="1200" strike="noStrike" spc="-1" dirty="0">
                <a:solidFill>
                  <a:srgbClr val="001F67"/>
                </a:solidFill>
                <a:latin typeface="Gilroy" panose="00000500000000000000" pitchFamily="2" charset="-52"/>
                <a:ea typeface="Gilroy Regular"/>
              </a:rPr>
              <a:t>Mangan - 1 mg</a:t>
            </a:r>
            <a:endParaRPr lang="ru-RU" sz="1200" strike="noStrike" spc="-1" dirty="0">
              <a:solidFill>
                <a:srgbClr val="000000"/>
              </a:solidFill>
              <a:latin typeface="Gilroy" panose="00000500000000000000" pitchFamily="2" charset="-52"/>
            </a:endParaRPr>
          </a:p>
        </p:txBody>
      </p:sp>
      <p:sp>
        <p:nvSpPr>
          <p:cNvPr id="194" name="кремний — 8 мг…"/>
          <p:cNvSpPr/>
          <p:nvPr/>
        </p:nvSpPr>
        <p:spPr>
          <a:xfrm>
            <a:off x="5568120" y="2004120"/>
            <a:ext cx="1553310" cy="10071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4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Silizium - 8 mg</a:t>
            </a:r>
          </a:p>
          <a:p>
            <a:pPr marL="120240" indent="-120240">
              <a:lnSpc>
                <a:spcPct val="14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Bor - 0,8 mg</a:t>
            </a:r>
          </a:p>
          <a:p>
            <a:pPr marL="120240" indent="-120240">
              <a:lnSpc>
                <a:spcPct val="14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Vitamin D3 - 5 µg</a:t>
            </a:r>
          </a:p>
          <a:p>
            <a:pPr marL="120240" indent="-120240">
              <a:lnSpc>
                <a:spcPct val="14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Vitamin K2 - 75,2 µg</a:t>
            </a:r>
            <a:endParaRPr lang="ru-RU" sz="1200" b="0" strike="noStrike" spc="-1" dirty="0">
              <a:solidFill>
                <a:srgbClr val="000000"/>
              </a:solidFill>
              <a:latin typeface="Gilroy" panose="00000500000000000000" pitchFamily="2" charset="-52"/>
            </a:endParaRPr>
          </a:p>
        </p:txBody>
      </p:sp>
      <p:pic>
        <p:nvPicPr>
          <p:cNvPr id="195" name="Calci-Prime преза-35.png" descr="Calci-Prime преза-35.png"/>
          <p:cNvPicPr/>
          <p:nvPr/>
        </p:nvPicPr>
        <p:blipFill>
          <a:blip r:embed="rId5"/>
          <a:srcRect b="169"/>
          <a:stretch/>
        </p:blipFill>
        <p:spPr>
          <a:xfrm>
            <a:off x="7950240" y="4815360"/>
            <a:ext cx="786240" cy="137160"/>
          </a:xfrm>
          <a:prstGeom prst="rect">
            <a:avLst/>
          </a:prstGeom>
          <a:ln w="1260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197" name="Rounded Rectangle"/>
          <p:cNvSpPr/>
          <p:nvPr/>
        </p:nvSpPr>
        <p:spPr>
          <a:xfrm>
            <a:off x="3429000" y="1676520"/>
            <a:ext cx="3123000" cy="894240"/>
          </a:xfrm>
          <a:prstGeom prst="roundRect">
            <a:avLst>
              <a:gd name="adj" fmla="val 10843"/>
            </a:avLst>
          </a:prstGeom>
          <a:solidFill>
            <a:srgbClr val="FFFFFF"/>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198" name="Омега-3 — собирательное название полиненасыщенных жирных кислот (ПНЖК)"/>
          <p:cNvSpPr/>
          <p:nvPr/>
        </p:nvSpPr>
        <p:spPr>
          <a:xfrm>
            <a:off x="398780" y="406440"/>
            <a:ext cx="5170903"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Natürliches Calcium aus dem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Polymineralkomplex </a:t>
            </a:r>
            <a:r>
              <a:rPr lang="ru-RU" sz="2700" b="1" strike="noStrike" spc="-1" dirty="0">
                <a:solidFill>
                  <a:srgbClr val="001F66"/>
                </a:solidFill>
                <a:latin typeface="Gilroy" panose="00000500000000000000" pitchFamily="2" charset="-52"/>
                <a:ea typeface="Gilroy Bold"/>
              </a:rPr>
              <a:t>Aquamin</a:t>
            </a:r>
            <a:r>
              <a:rPr lang="ru-RU" sz="2700" b="1" strike="noStrike" spc="-1" baseline="30000" dirty="0">
                <a:solidFill>
                  <a:srgbClr val="001F66"/>
                </a:solidFill>
                <a:latin typeface="Gilroy" panose="00000500000000000000" pitchFamily="2" charset="-52"/>
                <a:ea typeface="Gilroy Bold"/>
              </a:rPr>
              <a:t>ТМ</a:t>
            </a:r>
            <a:r>
              <a:rPr lang="ru-RU" sz="2700" b="1" strike="noStrike" spc="-1" dirty="0">
                <a:solidFill>
                  <a:srgbClr val="001F66"/>
                </a:solidFill>
                <a:latin typeface="Gilroy" panose="00000500000000000000" pitchFamily="2" charset="-52"/>
                <a:ea typeface="Gilroy Bold"/>
              </a:rPr>
              <a:t> </a:t>
            </a:r>
            <a:endParaRPr lang="ru-RU" sz="2700" b="1" strike="noStrike" spc="-1" dirty="0">
              <a:solidFill>
                <a:srgbClr val="000000"/>
              </a:solidFill>
              <a:latin typeface="Gilroy" panose="00000500000000000000" pitchFamily="2" charset="-52"/>
            </a:endParaRPr>
          </a:p>
        </p:txBody>
      </p:sp>
      <p:sp>
        <p:nvSpPr>
          <p:cNvPr id="199"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01" name="Поступают в организм  в основном с пищей —…"/>
          <p:cNvSpPr/>
          <p:nvPr/>
        </p:nvSpPr>
        <p:spPr>
          <a:xfrm>
            <a:off x="3517920" y="1788840"/>
            <a:ext cx="2945160" cy="677108"/>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100" b="0" strike="noStrike" spc="-1" dirty="0">
                <a:solidFill>
                  <a:srgbClr val="001F67"/>
                </a:solidFill>
                <a:latin typeface="Gilroy"/>
                <a:ea typeface="Gilroy Regular"/>
              </a:rPr>
              <a:t>Eine einzigartige Quelle von bioverfügbaren Mineralien* aus </a:t>
            </a:r>
            <a:r>
              <a:rPr lang="de-DE" sz="1100" b="0" strike="noStrike" spc="-1" dirty="0" err="1">
                <a:solidFill>
                  <a:srgbClr val="001F67"/>
                </a:solidFill>
                <a:latin typeface="Gilroy"/>
                <a:ea typeface="Gilroy Regular"/>
              </a:rPr>
              <a:t>Lithothamnium</a:t>
            </a:r>
            <a:r>
              <a:rPr lang="de-DE" sz="1100" b="0" strike="noStrike" spc="-1" dirty="0">
                <a:solidFill>
                  <a:srgbClr val="001F67"/>
                </a:solidFill>
                <a:latin typeface="Gilroy"/>
                <a:ea typeface="Gilroy Regular"/>
              </a:rPr>
              <a:t>-Meeresrotalgen für die Gesundheit von Knochen, Gelenken und Verdauung.</a:t>
            </a:r>
            <a:endParaRPr lang="ru-RU" sz="1100" b="0" strike="noStrike" spc="-1" dirty="0">
              <a:solidFill>
                <a:srgbClr val="000000"/>
              </a:solidFill>
              <a:latin typeface="Arial"/>
            </a:endParaRPr>
          </a:p>
        </p:txBody>
      </p:sp>
      <p:sp>
        <p:nvSpPr>
          <p:cNvPr id="202" name="Поступают в организм  в основном с пищей —…"/>
          <p:cNvSpPr/>
          <p:nvPr/>
        </p:nvSpPr>
        <p:spPr>
          <a:xfrm>
            <a:off x="1335600" y="4786920"/>
            <a:ext cx="4716291"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1000" b="0" strike="noStrike" spc="-1" dirty="0">
                <a:solidFill>
                  <a:srgbClr val="001F67"/>
                </a:solidFill>
                <a:latin typeface="Gilroy" panose="00000500000000000000" pitchFamily="2" charset="-52"/>
                <a:ea typeface="Gilroy Regular"/>
              </a:rPr>
              <a:t>*</a:t>
            </a:r>
            <a:r>
              <a:rPr lang="de-DE" sz="1000" b="0" strike="noStrike" spc="-1" dirty="0">
                <a:solidFill>
                  <a:srgbClr val="001F67"/>
                </a:solidFill>
                <a:latin typeface="Gilroy" panose="00000500000000000000" pitchFamily="2" charset="-52"/>
                <a:ea typeface="Gilroy Regular"/>
              </a:rPr>
              <a:t> Enthält ~30% Calcium, Magnesium und Spuren von anderen Meeresmineralien</a:t>
            </a:r>
            <a:endParaRPr lang="ru-RU" sz="1000" b="0" strike="noStrike" spc="-1" dirty="0">
              <a:solidFill>
                <a:srgbClr val="000000"/>
              </a:solidFill>
              <a:latin typeface="Gilroy" panose="00000500000000000000" pitchFamily="2" charset="-52"/>
            </a:endParaRPr>
          </a:p>
        </p:txBody>
      </p:sp>
      <p:pic>
        <p:nvPicPr>
          <p:cNvPr id="203"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pic>
        <p:nvPicPr>
          <p:cNvPr id="204" name="Безымянный-2-07.png" descr="Безымянный-2-07.png"/>
          <p:cNvPicPr/>
          <p:nvPr/>
        </p:nvPicPr>
        <p:blipFill>
          <a:blip r:embed="rId5"/>
          <a:stretch/>
        </p:blipFill>
        <p:spPr>
          <a:xfrm>
            <a:off x="519480" y="1711080"/>
            <a:ext cx="2665800" cy="1742400"/>
          </a:xfrm>
          <a:prstGeom prst="rect">
            <a:avLst/>
          </a:prstGeom>
          <a:ln w="1260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06" name="Омега-3 — собирательное название полиненасыщенных жирных кислот (ПНЖК)"/>
          <p:cNvSpPr/>
          <p:nvPr/>
        </p:nvSpPr>
        <p:spPr>
          <a:xfrm>
            <a:off x="396000" y="406440"/>
            <a:ext cx="6123792"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Auf der Suche nach dem Besten: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Calcium vom Grund des Nordatlantiks</a:t>
            </a:r>
            <a:endParaRPr lang="ru-RU" sz="2700" b="1" strike="noStrike" spc="-1" dirty="0">
              <a:solidFill>
                <a:srgbClr val="000000"/>
              </a:solidFill>
              <a:latin typeface="Gilroy" panose="00000500000000000000" pitchFamily="2" charset="-52"/>
            </a:endParaRPr>
          </a:p>
        </p:txBody>
      </p:sp>
      <p:sp>
        <p:nvSpPr>
          <p:cNvPr id="207"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08"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09" name="Поступают в организм  в основном с пищей —…"/>
          <p:cNvSpPr/>
          <p:nvPr/>
        </p:nvSpPr>
        <p:spPr>
          <a:xfrm>
            <a:off x="396000" y="1587600"/>
            <a:ext cx="6253200" cy="369332"/>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0" strike="noStrike" spc="-1" dirty="0" err="1">
                <a:solidFill>
                  <a:srgbClr val="001F66"/>
                </a:solidFill>
                <a:latin typeface="Gilroy" panose="00000500000000000000" pitchFamily="2" charset="-52"/>
                <a:ea typeface="Gilroy Regular"/>
              </a:rPr>
              <a:t>Lithothamnium</a:t>
            </a:r>
            <a:r>
              <a:rPr lang="de-DE" sz="1200" b="0" strike="noStrike" spc="-1" dirty="0">
                <a:solidFill>
                  <a:srgbClr val="001F66"/>
                </a:solidFill>
                <a:latin typeface="Gilroy" panose="00000500000000000000" pitchFamily="2" charset="-52"/>
                <a:ea typeface="Gilroy Regular"/>
              </a:rPr>
              <a:t> wächst in den kalten, umweltfreundlichen Gewässern an den Küsten von Irland und Island.</a:t>
            </a:r>
            <a:endParaRPr lang="ru-RU" sz="1200" b="0" strike="noStrike" spc="-1" dirty="0">
              <a:solidFill>
                <a:srgbClr val="000000"/>
              </a:solidFill>
              <a:latin typeface="Gilroy" panose="00000500000000000000" pitchFamily="2" charset="-52"/>
            </a:endParaRPr>
          </a:p>
        </p:txBody>
      </p:sp>
      <p:sp>
        <p:nvSpPr>
          <p:cNvPr id="210" name="Поступают в организм  в основном с пищей —…"/>
          <p:cNvSpPr/>
          <p:nvPr/>
        </p:nvSpPr>
        <p:spPr>
          <a:xfrm>
            <a:off x="1487520" y="4788000"/>
            <a:ext cx="1033616"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u="sng" strike="noStrike" spc="-1" dirty="0">
                <a:solidFill>
                  <a:srgbClr val="0000FF"/>
                </a:solidFill>
                <a:uFillTx/>
                <a:latin typeface="Gilroy" panose="00000500000000000000" pitchFamily="2" charset="-52"/>
                <a:ea typeface="Gilroy Regular"/>
                <a:hlinkClick r:id="rId4"/>
              </a:rPr>
              <a:t>Video anschauen</a:t>
            </a:r>
            <a:endParaRPr lang="ru-RU" sz="1000" b="0" strike="noStrike" spc="-1" dirty="0">
              <a:solidFill>
                <a:srgbClr val="000000"/>
              </a:solidFill>
              <a:latin typeface="Gilroy" panose="00000500000000000000" pitchFamily="2" charset="-52"/>
            </a:endParaRPr>
          </a:p>
        </p:txBody>
      </p:sp>
      <p:sp>
        <p:nvSpPr>
          <p:cNvPr id="211" name="Поступают в организм  в основном с пищей —…"/>
          <p:cNvSpPr/>
          <p:nvPr/>
        </p:nvSpPr>
        <p:spPr>
          <a:xfrm>
            <a:off x="1150920" y="2793109"/>
            <a:ext cx="4215240" cy="553998"/>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1" strike="noStrike" spc="-1" dirty="0">
                <a:solidFill>
                  <a:srgbClr val="001F67"/>
                </a:solidFill>
                <a:latin typeface="Gilroy Semibold"/>
                <a:ea typeface="Gilroy Semibold"/>
              </a:rPr>
              <a:t>Die kalzinierten </a:t>
            </a:r>
            <a:r>
              <a:rPr lang="de-DE" sz="1200" b="1" strike="noStrike" spc="-1" dirty="0" err="1">
                <a:solidFill>
                  <a:srgbClr val="001F67"/>
                </a:solidFill>
                <a:latin typeface="Gilroy Semibold"/>
                <a:ea typeface="Gilroy Semibold"/>
              </a:rPr>
              <a:t>Lithothamniumplättchen</a:t>
            </a:r>
            <a:r>
              <a:rPr lang="de-DE" sz="1200" b="1" strike="noStrike" spc="-1" dirty="0">
                <a:solidFill>
                  <a:srgbClr val="001F67"/>
                </a:solidFill>
                <a:latin typeface="Gilroy Semibold"/>
                <a:ea typeface="Gilroy Semibold"/>
              </a:rPr>
              <a:t> werden schonend gesammelt und zu </a:t>
            </a:r>
            <a:r>
              <a:rPr lang="ru-RU" sz="1200" b="1" spc="-1" dirty="0" err="1">
                <a:solidFill>
                  <a:srgbClr val="001F67"/>
                </a:solidFill>
                <a:latin typeface="Gilroy Semibold"/>
              </a:rPr>
              <a:t>Aquamin</a:t>
            </a:r>
            <a:r>
              <a:rPr lang="ru-RU" sz="1200" b="1" spc="-1" baseline="30000" dirty="0" err="1">
                <a:solidFill>
                  <a:srgbClr val="001F66"/>
                </a:solidFill>
                <a:latin typeface="Gilroy" panose="00000500000000000000" pitchFamily="2" charset="-52"/>
                <a:ea typeface="Gilroy Bold"/>
              </a:rPr>
              <a:t>ТМ</a:t>
            </a:r>
            <a:r>
              <a:rPr lang="ru-RU" sz="1200" b="1" spc="-1" baseline="30000" dirty="0">
                <a:solidFill>
                  <a:srgbClr val="001F66"/>
                </a:solidFill>
                <a:latin typeface="Gilroy" panose="00000500000000000000" pitchFamily="2" charset="-52"/>
                <a:ea typeface="Gilroy Bold"/>
              </a:rPr>
              <a:t> </a:t>
            </a:r>
            <a:r>
              <a:rPr lang="de-DE" sz="1200" b="1" strike="noStrike" spc="-1" dirty="0">
                <a:solidFill>
                  <a:srgbClr val="001F67"/>
                </a:solidFill>
                <a:latin typeface="Gilroy Semibold"/>
                <a:ea typeface="Gilroy Semibold"/>
              </a:rPr>
              <a:t>-Pulver verarbeitet, ohne die Ökologie des Meeres zu beeinträchtigen. </a:t>
            </a:r>
            <a:endParaRPr lang="ru-RU" sz="1200" b="0" strike="noStrike" spc="-1" dirty="0">
              <a:solidFill>
                <a:srgbClr val="000000"/>
              </a:solidFill>
              <a:latin typeface="Gilroy" panose="00000500000000000000" pitchFamily="2" charset="-52"/>
            </a:endParaRPr>
          </a:p>
        </p:txBody>
      </p:sp>
      <p:pic>
        <p:nvPicPr>
          <p:cNvPr id="212" name="Безымянный-1-35.png" descr="Безымянный-1-35.png"/>
          <p:cNvPicPr/>
          <p:nvPr/>
        </p:nvPicPr>
        <p:blipFill>
          <a:blip r:embed="rId5"/>
          <a:srcRect l="28" r="28"/>
          <a:stretch/>
        </p:blipFill>
        <p:spPr>
          <a:xfrm>
            <a:off x="401400" y="2755800"/>
            <a:ext cx="633960" cy="634320"/>
          </a:xfrm>
          <a:prstGeom prst="rect">
            <a:avLst/>
          </a:prstGeom>
          <a:ln w="12600">
            <a:noFill/>
          </a:ln>
        </p:spPr>
      </p:pic>
      <p:sp>
        <p:nvSpPr>
          <p:cNvPr id="213" name="Водоросль накапливает кальций, магний и другие  минералы в своих клетках, становясь прочной  как камень."/>
          <p:cNvSpPr/>
          <p:nvPr/>
        </p:nvSpPr>
        <p:spPr>
          <a:xfrm>
            <a:off x="396000" y="2083320"/>
            <a:ext cx="6288433" cy="369332"/>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Die Alge </a:t>
            </a:r>
            <a:r>
              <a:rPr lang="de-DE" sz="1200" spc="-1" dirty="0">
                <a:solidFill>
                  <a:srgbClr val="001F66"/>
                </a:solidFill>
                <a:latin typeface="Gilroy" panose="00000500000000000000" pitchFamily="2" charset="-52"/>
                <a:ea typeface="Gilroy Regular"/>
              </a:rPr>
              <a:t>speichert Calcium</a:t>
            </a:r>
            <a:r>
              <a:rPr lang="de-DE" sz="1200" b="0" strike="noStrike" spc="-1" dirty="0">
                <a:solidFill>
                  <a:srgbClr val="001F66"/>
                </a:solidFill>
                <a:latin typeface="Gilroy" panose="00000500000000000000" pitchFamily="2" charset="-52"/>
                <a:ea typeface="Gilroy Regular"/>
              </a:rPr>
              <a:t>, Magnesium und andere Mineralien in ihren Zellen und wird so steinhart. </a:t>
            </a:r>
            <a:endParaRPr lang="ru-RU" sz="1200" b="0" strike="noStrike" spc="-1" dirty="0">
              <a:solidFill>
                <a:srgbClr val="000000"/>
              </a:solidFill>
              <a:latin typeface="Gilroy" panose="00000500000000000000" pitchFamily="2" charset="-52"/>
            </a:endParaRPr>
          </a:p>
        </p:txBody>
      </p:sp>
      <p:pic>
        <p:nvPicPr>
          <p:cNvPr id="214" name="Calci-Prime преза-35.png" descr="Calci-Prime преза-35.png"/>
          <p:cNvPicPr/>
          <p:nvPr/>
        </p:nvPicPr>
        <p:blipFill>
          <a:blip r:embed="rId6"/>
          <a:srcRect b="169"/>
          <a:stretch/>
        </p:blipFill>
        <p:spPr>
          <a:xfrm>
            <a:off x="7950240" y="4815360"/>
            <a:ext cx="786240" cy="137160"/>
          </a:xfrm>
          <a:prstGeom prst="rect">
            <a:avLst/>
          </a:prstGeom>
          <a:ln w="1260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16" name="Rectangle"/>
          <p:cNvSpPr/>
          <p:nvPr/>
        </p:nvSpPr>
        <p:spPr>
          <a:xfrm>
            <a:off x="9563040" y="101520"/>
            <a:ext cx="405360" cy="495180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17" name="Поступают в организм  в основном с пищей —…"/>
          <p:cNvSpPr/>
          <p:nvPr/>
        </p:nvSpPr>
        <p:spPr>
          <a:xfrm>
            <a:off x="1001062" y="2199600"/>
            <a:ext cx="2454839"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Zur Erhaltung der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Knochenmineraldichte beiträgt </a:t>
            </a:r>
            <a:r>
              <a:rPr lang="ru-RU" sz="1200" b="0" strike="noStrike" spc="-1" baseline="31000" dirty="0">
                <a:solidFill>
                  <a:srgbClr val="001F67"/>
                </a:solidFill>
                <a:latin typeface="Gilroy" panose="00000500000000000000" pitchFamily="2" charset="-52"/>
                <a:ea typeface="Gilroy Regular"/>
              </a:rPr>
              <a:t>[17] </a:t>
            </a:r>
            <a:endParaRPr lang="ru-RU" sz="1200" b="0" strike="noStrike" spc="-1" dirty="0">
              <a:solidFill>
                <a:srgbClr val="000000"/>
              </a:solidFill>
              <a:latin typeface="Gilroy" panose="00000500000000000000" pitchFamily="2" charset="-52"/>
            </a:endParaRPr>
          </a:p>
        </p:txBody>
      </p:sp>
      <p:pic>
        <p:nvPicPr>
          <p:cNvPr id="218" name="Безымянный-1-25.png" descr="Безымянный-1-25.png"/>
          <p:cNvPicPr/>
          <p:nvPr/>
        </p:nvPicPr>
        <p:blipFill>
          <a:blip r:embed="rId4"/>
          <a:stretch/>
        </p:blipFill>
        <p:spPr>
          <a:xfrm>
            <a:off x="406440" y="2120760"/>
            <a:ext cx="506880" cy="506880"/>
          </a:xfrm>
          <a:prstGeom prst="rect">
            <a:avLst/>
          </a:prstGeom>
          <a:ln w="12600">
            <a:noFill/>
          </a:ln>
        </p:spPr>
      </p:pic>
      <p:pic>
        <p:nvPicPr>
          <p:cNvPr id="219" name="Безымянный-1-26.png" descr="Безымянный-1-26.png"/>
          <p:cNvPicPr/>
          <p:nvPr/>
        </p:nvPicPr>
        <p:blipFill>
          <a:blip r:embed="rId5"/>
          <a:stretch/>
        </p:blipFill>
        <p:spPr>
          <a:xfrm>
            <a:off x="406440" y="2781360"/>
            <a:ext cx="506880" cy="506880"/>
          </a:xfrm>
          <a:prstGeom prst="rect">
            <a:avLst/>
          </a:prstGeom>
          <a:ln w="12600">
            <a:noFill/>
          </a:ln>
        </p:spPr>
      </p:pic>
      <p:sp>
        <p:nvSpPr>
          <p:cNvPr id="220" name="уменьшает боль  при остеоартрите колен [18]"/>
          <p:cNvSpPr/>
          <p:nvPr/>
        </p:nvSpPr>
        <p:spPr>
          <a:xfrm>
            <a:off x="1001062" y="2859840"/>
            <a:ext cx="2011513"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Die Schmerzen bei Arthrose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im Kniegelenk reduziert </a:t>
            </a:r>
            <a:r>
              <a:rPr lang="ru-RU" sz="1200" b="0" strike="noStrike" spc="-1" baseline="31000" dirty="0">
                <a:solidFill>
                  <a:srgbClr val="001F67"/>
                </a:solidFill>
                <a:latin typeface="Gilroy" panose="00000500000000000000" pitchFamily="2" charset="-52"/>
                <a:ea typeface="Gilroy Regular"/>
              </a:rPr>
              <a:t>[18]</a:t>
            </a:r>
            <a:endParaRPr lang="ru-RU" sz="1200" b="0" strike="noStrike" spc="-1" dirty="0">
              <a:solidFill>
                <a:srgbClr val="000000"/>
              </a:solidFill>
              <a:latin typeface="Gilroy" panose="00000500000000000000" pitchFamily="2" charset="-52"/>
            </a:endParaRPr>
          </a:p>
        </p:txBody>
      </p:sp>
      <p:pic>
        <p:nvPicPr>
          <p:cNvPr id="221" name="Безымянный-1-24.png" descr="Безымянный-1-24.png"/>
          <p:cNvPicPr/>
          <p:nvPr/>
        </p:nvPicPr>
        <p:blipFill>
          <a:blip r:embed="rId6"/>
          <a:stretch/>
        </p:blipFill>
        <p:spPr>
          <a:xfrm>
            <a:off x="406440" y="3441600"/>
            <a:ext cx="506880" cy="506880"/>
          </a:xfrm>
          <a:prstGeom prst="rect">
            <a:avLst/>
          </a:prstGeom>
          <a:ln w="12600">
            <a:noFill/>
          </a:ln>
        </p:spPr>
      </p:pic>
      <p:sp>
        <p:nvSpPr>
          <p:cNvPr id="222" name="снижает уровень холестерина…"/>
          <p:cNvSpPr/>
          <p:nvPr/>
        </p:nvSpPr>
        <p:spPr>
          <a:xfrm>
            <a:off x="1001062" y="3520440"/>
            <a:ext cx="2819362"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Hilft, den Cholesterinspiegel bei Frauen</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in der Postmenopause zu senken</a:t>
            </a:r>
            <a:r>
              <a:rPr lang="ru-RU" sz="1200" b="0" strike="noStrike" spc="-1" baseline="31000" dirty="0">
                <a:solidFill>
                  <a:srgbClr val="001F67"/>
                </a:solidFill>
                <a:latin typeface="Gilroy" panose="00000500000000000000" pitchFamily="2" charset="-52"/>
                <a:ea typeface="Gilroy Regular"/>
              </a:rPr>
              <a:t>[19] </a:t>
            </a:r>
            <a:endParaRPr lang="ru-RU" sz="1200" b="0" strike="noStrike" spc="-1" dirty="0">
              <a:solidFill>
                <a:srgbClr val="000000"/>
              </a:solidFill>
              <a:latin typeface="Gilroy" panose="00000500000000000000" pitchFamily="2" charset="-52"/>
            </a:endParaRPr>
          </a:p>
        </p:txBody>
      </p:sp>
      <p:pic>
        <p:nvPicPr>
          <p:cNvPr id="223" name="Calci-Prime преза-35.png" descr="Calci-Prime преза-35.png"/>
          <p:cNvPicPr/>
          <p:nvPr/>
        </p:nvPicPr>
        <p:blipFill>
          <a:blip r:embed="rId7"/>
          <a:srcRect b="169"/>
          <a:stretch/>
        </p:blipFill>
        <p:spPr>
          <a:xfrm>
            <a:off x="7950240" y="4815360"/>
            <a:ext cx="786240" cy="137160"/>
          </a:xfrm>
          <a:prstGeom prst="rect">
            <a:avLst/>
          </a:prstGeom>
          <a:ln w="12600">
            <a:noFill/>
          </a:ln>
        </p:spPr>
      </p:pic>
      <p:pic>
        <p:nvPicPr>
          <p:cNvPr id="224" name="Безымянный-2-07.png" descr="Безымянный-2-07.png"/>
          <p:cNvPicPr/>
          <p:nvPr/>
        </p:nvPicPr>
        <p:blipFill>
          <a:blip r:embed="rId8"/>
          <a:stretch/>
        </p:blipFill>
        <p:spPr>
          <a:xfrm>
            <a:off x="4494600" y="2219040"/>
            <a:ext cx="2665800" cy="1742400"/>
          </a:xfrm>
          <a:prstGeom prst="rect">
            <a:avLst/>
          </a:prstGeom>
          <a:ln w="12600">
            <a:noFill/>
          </a:ln>
        </p:spPr>
      </p:pic>
      <p:sp>
        <p:nvSpPr>
          <p:cNvPr id="225" name="O!Mega-3 TG 1"/>
          <p:cNvSpPr/>
          <p:nvPr/>
        </p:nvSpPr>
        <p:spPr>
          <a:xfrm>
            <a:off x="41112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26" name="Омега-3 — собирательное название полиненасыщенных жирных кислот (ПНЖК) 1"/>
          <p:cNvSpPr/>
          <p:nvPr/>
        </p:nvSpPr>
        <p:spPr>
          <a:xfrm>
            <a:off x="397270" y="420120"/>
            <a:ext cx="7976543"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25 Studien, darunter zwei randomisierte klinische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Doppelblindstudien, belegen, dass </a:t>
            </a:r>
            <a:r>
              <a:rPr lang="ru-RU" sz="2700" b="1" strike="noStrike" spc="-1" dirty="0">
                <a:solidFill>
                  <a:srgbClr val="001F66"/>
                </a:solidFill>
                <a:latin typeface="Gilroy" panose="00000500000000000000" pitchFamily="2" charset="-52"/>
                <a:ea typeface="Gilroy Bold"/>
              </a:rPr>
              <a:t>Aquamin</a:t>
            </a:r>
            <a:r>
              <a:rPr lang="ru-RU" sz="2700" b="1" strike="noStrike" spc="-1" baseline="30000" dirty="0">
                <a:solidFill>
                  <a:srgbClr val="001F66"/>
                </a:solidFill>
                <a:latin typeface="Gilroy" panose="00000500000000000000" pitchFamily="2" charset="-52"/>
                <a:ea typeface="Gilroy Bold"/>
              </a:rPr>
              <a:t>ТМ</a:t>
            </a:r>
            <a:r>
              <a:rPr lang="de-DE" sz="2700" b="1" strike="noStrike" spc="-1" dirty="0">
                <a:solidFill>
                  <a:srgbClr val="001F66"/>
                </a:solidFill>
                <a:latin typeface="Gilroy" panose="00000500000000000000" pitchFamily="2" charset="-52"/>
                <a:ea typeface="Gilroy Bold"/>
              </a:rPr>
              <a:t> </a:t>
            </a:r>
            <a:endParaRPr lang="ru-RU" sz="2700" b="1" strike="noStrike" spc="-1" dirty="0">
              <a:solidFill>
                <a:srgbClr val="000000"/>
              </a:solidFill>
              <a:latin typeface="Gilroy" panose="00000500000000000000" pitchFamily="2" charset="-5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pic>
        <p:nvPicPr>
          <p:cNvPr id="228" name="Безымянный-1-17.png" descr="Безымянный-1-17.png"/>
          <p:cNvPicPr/>
          <p:nvPr/>
        </p:nvPicPr>
        <p:blipFill>
          <a:blip r:embed="rId4"/>
          <a:stretch/>
        </p:blipFill>
        <p:spPr>
          <a:xfrm>
            <a:off x="623880" y="1611720"/>
            <a:ext cx="7895520" cy="2424600"/>
          </a:xfrm>
          <a:prstGeom prst="rect">
            <a:avLst/>
          </a:prstGeom>
          <a:ln w="12600">
            <a:noFill/>
          </a:ln>
        </p:spPr>
      </p:pic>
      <p:sp>
        <p:nvSpPr>
          <p:cNvPr id="229" name="Омега-3 — собирательное название полиненасыщенных жирных кислот (ПНЖК)"/>
          <p:cNvSpPr/>
          <p:nvPr/>
        </p:nvSpPr>
        <p:spPr>
          <a:xfrm>
            <a:off x="398780" y="406440"/>
            <a:ext cx="8140177" cy="78944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1900" b="1" strike="noStrike" spc="-1" dirty="0">
                <a:solidFill>
                  <a:srgbClr val="001F66"/>
                </a:solidFill>
                <a:latin typeface="Gilroy" panose="00000500000000000000" pitchFamily="2" charset="-52"/>
                <a:ea typeface="Gilroy Bold"/>
              </a:rPr>
              <a:t>Calcium </a:t>
            </a:r>
            <a:r>
              <a:rPr lang="de-DE" sz="1900" b="1" spc="-1" dirty="0">
                <a:solidFill>
                  <a:srgbClr val="001F66"/>
                </a:solidFill>
                <a:latin typeface="Gilroy" panose="00000500000000000000" pitchFamily="2" charset="-52"/>
                <a:ea typeface="Gilroy Bold"/>
              </a:rPr>
              <a:t>kann</a:t>
            </a:r>
            <a:r>
              <a:rPr lang="de-DE" sz="1900" b="1" strike="noStrike" spc="-1" dirty="0">
                <a:solidFill>
                  <a:srgbClr val="001F66"/>
                </a:solidFill>
                <a:latin typeface="Gilroy" panose="00000500000000000000" pitchFamily="2" charset="-52"/>
                <a:ea typeface="Gilroy Bold"/>
              </a:rPr>
              <a:t> allein nicht optimal absorbiert werden. Es braucht Helfer in </a:t>
            </a:r>
          </a:p>
          <a:p>
            <a:pPr>
              <a:lnSpc>
                <a:spcPct val="90000"/>
              </a:lnSpc>
              <a:tabLst>
                <a:tab pos="0" algn="l"/>
              </a:tabLst>
            </a:pPr>
            <a:r>
              <a:rPr lang="de-DE" sz="1900" b="1" strike="noStrike" spc="-1" dirty="0">
                <a:solidFill>
                  <a:srgbClr val="001F66"/>
                </a:solidFill>
                <a:latin typeface="Gilroy" panose="00000500000000000000" pitchFamily="2" charset="-52"/>
                <a:ea typeface="Gilroy Bold"/>
              </a:rPr>
              <a:t>Form von bestimmten Vitaminen und Mineralien, um seine </a:t>
            </a:r>
          </a:p>
          <a:p>
            <a:pPr>
              <a:lnSpc>
                <a:spcPct val="90000"/>
              </a:lnSpc>
              <a:tabLst>
                <a:tab pos="0" algn="l"/>
              </a:tabLst>
            </a:pPr>
            <a:r>
              <a:rPr lang="de-DE" sz="1900" b="1" strike="noStrike" spc="-1" dirty="0">
                <a:solidFill>
                  <a:srgbClr val="001F66"/>
                </a:solidFill>
                <a:latin typeface="Gilroy" panose="00000500000000000000" pitchFamily="2" charset="-52"/>
                <a:ea typeface="Gilroy Bold"/>
              </a:rPr>
              <a:t>Bioverfügbarkeit zu erhöhen und das Knochengewebe zu stärken.</a:t>
            </a:r>
            <a:endParaRPr lang="ru-RU" sz="1900" b="1" strike="noStrike" spc="-1" dirty="0">
              <a:solidFill>
                <a:srgbClr val="000000"/>
              </a:solidFill>
              <a:latin typeface="Gilroy" panose="00000500000000000000" pitchFamily="2" charset="-52"/>
            </a:endParaRPr>
          </a:p>
        </p:txBody>
      </p:sp>
      <p:sp>
        <p:nvSpPr>
          <p:cNvPr id="230"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31"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32" name="Поступают в организм  в основном с пищей —…"/>
          <p:cNvSpPr/>
          <p:nvPr/>
        </p:nvSpPr>
        <p:spPr>
          <a:xfrm>
            <a:off x="1630800" y="3409200"/>
            <a:ext cx="1494720" cy="738664"/>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 60 % des Magnesiums befinden sich im Knochengewebe </a:t>
            </a:r>
            <a:r>
              <a:rPr lang="ru-RU" sz="1200" b="0" strike="noStrike" spc="-1" baseline="31000" dirty="0">
                <a:solidFill>
                  <a:srgbClr val="001F67"/>
                </a:solidFill>
                <a:latin typeface="Gilroy" panose="00000500000000000000" pitchFamily="2" charset="-52"/>
                <a:ea typeface="Gilroy Regular"/>
              </a:rPr>
              <a:t>[20]</a:t>
            </a:r>
            <a:endParaRPr lang="ru-RU" sz="1200" b="0" strike="noStrike" spc="-1" dirty="0">
              <a:solidFill>
                <a:srgbClr val="000000"/>
              </a:solidFill>
              <a:latin typeface="Gilroy" panose="00000500000000000000" pitchFamily="2" charset="-52"/>
            </a:endParaRPr>
          </a:p>
        </p:txBody>
      </p:sp>
      <p:sp>
        <p:nvSpPr>
          <p:cNvPr id="233" name="Поступают в организм  в основном с пищей —…"/>
          <p:cNvSpPr/>
          <p:nvPr/>
        </p:nvSpPr>
        <p:spPr>
          <a:xfrm>
            <a:off x="7128000" y="3409200"/>
            <a:ext cx="1385280" cy="553998"/>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 30% des Zinks befinden sich im Knochengewebe </a:t>
            </a:r>
            <a:r>
              <a:rPr lang="ru-RU" sz="1200" b="0" strike="noStrike" spc="-1" baseline="31000" dirty="0">
                <a:solidFill>
                  <a:srgbClr val="001F67"/>
                </a:solidFill>
                <a:latin typeface="Gilroy" panose="00000500000000000000" pitchFamily="2" charset="-52"/>
                <a:ea typeface="Gilroy Regular"/>
              </a:rPr>
              <a:t>[21]</a:t>
            </a:r>
            <a:endParaRPr lang="ru-RU" sz="1200" b="0" strike="noStrike" spc="-1" dirty="0">
              <a:solidFill>
                <a:srgbClr val="000000"/>
              </a:solidFill>
              <a:latin typeface="Gilroy" panose="00000500000000000000" pitchFamily="2" charset="-52"/>
            </a:endParaRPr>
          </a:p>
        </p:txBody>
      </p:sp>
      <p:sp>
        <p:nvSpPr>
          <p:cNvPr id="234" name="Поступают в организм  в основном с пищей —…"/>
          <p:cNvSpPr/>
          <p:nvPr/>
        </p:nvSpPr>
        <p:spPr>
          <a:xfrm>
            <a:off x="997560" y="231192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FFFFFF"/>
                </a:solidFill>
                <a:latin typeface="Gilroy Semibold"/>
                <a:ea typeface="Gilroy Semibold"/>
              </a:rPr>
              <a:t>Ca</a:t>
            </a:r>
            <a:endParaRPr lang="ru-RU" sz="2700" b="0" strike="noStrike" spc="-1">
              <a:solidFill>
                <a:srgbClr val="000000"/>
              </a:solidFill>
              <a:latin typeface="Arial"/>
            </a:endParaRPr>
          </a:p>
        </p:txBody>
      </p:sp>
      <p:sp>
        <p:nvSpPr>
          <p:cNvPr id="235" name="Поступают в организм  в основном с пищей —…"/>
          <p:cNvSpPr/>
          <p:nvPr/>
        </p:nvSpPr>
        <p:spPr>
          <a:xfrm>
            <a:off x="955440" y="267372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dirty="0" err="1">
                <a:solidFill>
                  <a:srgbClr val="FFFFFF"/>
                </a:solidFill>
                <a:latin typeface="Gilroy" panose="00000500000000000000" pitchFamily="2" charset="-52"/>
                <a:ea typeface="Gilroy Semibold"/>
              </a:rPr>
              <a:t>Calcium</a:t>
            </a:r>
            <a:endParaRPr lang="ru-RU" sz="1200" b="1" strike="noStrike" spc="-1" dirty="0">
              <a:solidFill>
                <a:srgbClr val="000000"/>
              </a:solidFill>
              <a:latin typeface="Gilroy" panose="00000500000000000000" pitchFamily="2" charset="-52"/>
            </a:endParaRPr>
          </a:p>
        </p:txBody>
      </p:sp>
      <p:sp>
        <p:nvSpPr>
          <p:cNvPr id="236" name="Поступают в организм  в основном с пищей —…"/>
          <p:cNvSpPr/>
          <p:nvPr/>
        </p:nvSpPr>
        <p:spPr>
          <a:xfrm>
            <a:off x="2052720" y="204696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D3</a:t>
            </a:r>
            <a:endParaRPr lang="ru-RU" sz="2700" b="0" strike="noStrike" spc="-1">
              <a:solidFill>
                <a:srgbClr val="000000"/>
              </a:solidFill>
              <a:latin typeface="Arial"/>
            </a:endParaRPr>
          </a:p>
        </p:txBody>
      </p:sp>
      <p:sp>
        <p:nvSpPr>
          <p:cNvPr id="237" name="Поступают в организм  в основном с пищей —…"/>
          <p:cNvSpPr/>
          <p:nvPr/>
        </p:nvSpPr>
        <p:spPr>
          <a:xfrm>
            <a:off x="2004480" y="240840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a:solidFill>
                  <a:srgbClr val="001F66"/>
                </a:solidFill>
                <a:latin typeface="Gilroy" panose="00000500000000000000" pitchFamily="2" charset="-52"/>
                <a:ea typeface="Gilroy Semibold"/>
              </a:rPr>
              <a:t>Vitamin</a:t>
            </a:r>
            <a:endParaRPr lang="ru-RU" sz="1200" b="1" strike="noStrike" spc="-1">
              <a:solidFill>
                <a:srgbClr val="000000"/>
              </a:solidFill>
              <a:latin typeface="Gilroy" panose="00000500000000000000" pitchFamily="2" charset="-52"/>
            </a:endParaRPr>
          </a:p>
        </p:txBody>
      </p:sp>
      <p:sp>
        <p:nvSpPr>
          <p:cNvPr id="238" name="Поступают в организм  в основном с пищей —…"/>
          <p:cNvSpPr/>
          <p:nvPr/>
        </p:nvSpPr>
        <p:spPr>
          <a:xfrm>
            <a:off x="3125520" y="231192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Mg</a:t>
            </a:r>
            <a:endParaRPr lang="ru-RU" sz="2700" b="0" strike="noStrike" spc="-1">
              <a:solidFill>
                <a:srgbClr val="000000"/>
              </a:solidFill>
              <a:latin typeface="Arial"/>
            </a:endParaRPr>
          </a:p>
        </p:txBody>
      </p:sp>
      <p:sp>
        <p:nvSpPr>
          <p:cNvPr id="239" name="Поступают в организм  в основном с пищей —…"/>
          <p:cNvSpPr/>
          <p:nvPr/>
        </p:nvSpPr>
        <p:spPr>
          <a:xfrm>
            <a:off x="2968920" y="2673720"/>
            <a:ext cx="81864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a:solidFill>
                  <a:srgbClr val="001F66"/>
                </a:solidFill>
                <a:latin typeface="Gilroy" panose="00000500000000000000" pitchFamily="2" charset="-52"/>
                <a:ea typeface="Gilroy Semibold"/>
              </a:rPr>
              <a:t>Magnesium</a:t>
            </a:r>
            <a:endParaRPr lang="ru-RU" sz="1200" b="1" strike="noStrike" spc="-1">
              <a:solidFill>
                <a:srgbClr val="000000"/>
              </a:solidFill>
              <a:latin typeface="Gilroy" panose="00000500000000000000" pitchFamily="2" charset="-52"/>
            </a:endParaRPr>
          </a:p>
        </p:txBody>
      </p:sp>
      <p:sp>
        <p:nvSpPr>
          <p:cNvPr id="240" name="Поступают в организм  в основном с пищей —…"/>
          <p:cNvSpPr/>
          <p:nvPr/>
        </p:nvSpPr>
        <p:spPr>
          <a:xfrm>
            <a:off x="4186440" y="204696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K2</a:t>
            </a:r>
            <a:endParaRPr lang="ru-RU" sz="2700" b="0" strike="noStrike" spc="-1">
              <a:solidFill>
                <a:srgbClr val="000000"/>
              </a:solidFill>
              <a:latin typeface="Arial"/>
            </a:endParaRPr>
          </a:p>
        </p:txBody>
      </p:sp>
      <p:sp>
        <p:nvSpPr>
          <p:cNvPr id="241" name="Поступают в организм  в основном с пищей —…"/>
          <p:cNvSpPr/>
          <p:nvPr/>
        </p:nvSpPr>
        <p:spPr>
          <a:xfrm>
            <a:off x="4138200" y="240840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a:solidFill>
                  <a:srgbClr val="001F66"/>
                </a:solidFill>
                <a:latin typeface="Gilroy" panose="00000500000000000000" pitchFamily="2" charset="-52"/>
                <a:ea typeface="Gilroy Semibold"/>
              </a:rPr>
              <a:t>Vitamin</a:t>
            </a:r>
            <a:endParaRPr lang="ru-RU" sz="1200" b="1" strike="noStrike" spc="-1">
              <a:solidFill>
                <a:srgbClr val="000000"/>
              </a:solidFill>
              <a:latin typeface="Gilroy" panose="00000500000000000000" pitchFamily="2" charset="-52"/>
            </a:endParaRPr>
          </a:p>
        </p:txBody>
      </p:sp>
      <p:sp>
        <p:nvSpPr>
          <p:cNvPr id="242" name="Поступают в организм  в основном с пищей —…"/>
          <p:cNvSpPr/>
          <p:nvPr/>
        </p:nvSpPr>
        <p:spPr>
          <a:xfrm>
            <a:off x="5235480" y="231192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Si</a:t>
            </a:r>
            <a:endParaRPr lang="ru-RU" sz="2700" b="0" strike="noStrike" spc="-1">
              <a:solidFill>
                <a:srgbClr val="000000"/>
              </a:solidFill>
              <a:latin typeface="Arial"/>
            </a:endParaRPr>
          </a:p>
        </p:txBody>
      </p:sp>
      <p:sp>
        <p:nvSpPr>
          <p:cNvPr id="243" name="Поступают в организм  в основном с пищей —…"/>
          <p:cNvSpPr/>
          <p:nvPr/>
        </p:nvSpPr>
        <p:spPr>
          <a:xfrm>
            <a:off x="5187240" y="267372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de-DE" sz="1200" b="1" strike="noStrike" spc="-1" dirty="0">
                <a:solidFill>
                  <a:srgbClr val="001F66"/>
                </a:solidFill>
                <a:latin typeface="Gilroy" panose="00000500000000000000" pitchFamily="2" charset="-52"/>
                <a:ea typeface="Gilroy Semibold"/>
              </a:rPr>
              <a:t>Silizium</a:t>
            </a:r>
            <a:endParaRPr lang="ru-RU" sz="1200" b="1" strike="noStrike" spc="-1" dirty="0">
              <a:solidFill>
                <a:srgbClr val="000000"/>
              </a:solidFill>
              <a:latin typeface="Gilroy" panose="00000500000000000000" pitchFamily="2" charset="-52"/>
            </a:endParaRPr>
          </a:p>
        </p:txBody>
      </p:sp>
      <p:sp>
        <p:nvSpPr>
          <p:cNvPr id="244" name="Поступают в организм  в основном с пищей —…"/>
          <p:cNvSpPr/>
          <p:nvPr/>
        </p:nvSpPr>
        <p:spPr>
          <a:xfrm>
            <a:off x="5906880" y="320436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Mn</a:t>
            </a:r>
            <a:endParaRPr lang="ru-RU" sz="2700" b="0" strike="noStrike" spc="-1">
              <a:solidFill>
                <a:srgbClr val="000000"/>
              </a:solidFill>
              <a:latin typeface="Arial"/>
            </a:endParaRPr>
          </a:p>
        </p:txBody>
      </p:sp>
      <p:sp>
        <p:nvSpPr>
          <p:cNvPr id="245" name="Поступают в организм  в основном с пищей —…"/>
          <p:cNvSpPr/>
          <p:nvPr/>
        </p:nvSpPr>
        <p:spPr>
          <a:xfrm>
            <a:off x="5677560" y="3565800"/>
            <a:ext cx="9640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dirty="0">
                <a:solidFill>
                  <a:srgbClr val="001F66"/>
                </a:solidFill>
                <a:latin typeface="Gilroy" panose="00000500000000000000" pitchFamily="2" charset="-52"/>
                <a:ea typeface="Gilroy Semibold"/>
              </a:rPr>
              <a:t>Mangan</a:t>
            </a:r>
            <a:endParaRPr lang="ru-RU" sz="1200" b="1" strike="noStrike" spc="-1" dirty="0">
              <a:solidFill>
                <a:srgbClr val="000000"/>
              </a:solidFill>
              <a:latin typeface="Gilroy" panose="00000500000000000000" pitchFamily="2" charset="-52"/>
            </a:endParaRPr>
          </a:p>
        </p:txBody>
      </p:sp>
      <p:sp>
        <p:nvSpPr>
          <p:cNvPr id="246" name="Поступают в организм  в основном с пищей —…"/>
          <p:cNvSpPr/>
          <p:nvPr/>
        </p:nvSpPr>
        <p:spPr>
          <a:xfrm>
            <a:off x="6585480" y="231192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Zn</a:t>
            </a:r>
            <a:endParaRPr lang="ru-RU" sz="2700" b="0" strike="noStrike" spc="-1">
              <a:solidFill>
                <a:srgbClr val="000000"/>
              </a:solidFill>
              <a:latin typeface="Arial"/>
            </a:endParaRPr>
          </a:p>
        </p:txBody>
      </p:sp>
      <p:sp>
        <p:nvSpPr>
          <p:cNvPr id="247" name="Поступают в организм  в основном с пищей —…"/>
          <p:cNvSpPr/>
          <p:nvPr/>
        </p:nvSpPr>
        <p:spPr>
          <a:xfrm>
            <a:off x="6537240" y="267372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dirty="0">
                <a:solidFill>
                  <a:srgbClr val="001F66"/>
                </a:solidFill>
                <a:latin typeface="Gilroy" panose="00000500000000000000" pitchFamily="2" charset="-52"/>
                <a:ea typeface="Gilroy Semibold"/>
              </a:rPr>
              <a:t>Zin</a:t>
            </a:r>
            <a:r>
              <a:rPr lang="de-DE" sz="1200" b="1" strike="noStrike" spc="-1" dirty="0">
                <a:solidFill>
                  <a:srgbClr val="001F66"/>
                </a:solidFill>
                <a:latin typeface="Gilroy" panose="00000500000000000000" pitchFamily="2" charset="-52"/>
                <a:ea typeface="Gilroy Semibold"/>
              </a:rPr>
              <a:t>k</a:t>
            </a:r>
            <a:endParaRPr lang="ru-RU" sz="1200" b="1" strike="noStrike" spc="-1" dirty="0">
              <a:solidFill>
                <a:srgbClr val="000000"/>
              </a:solidFill>
              <a:latin typeface="Gilroy" panose="00000500000000000000" pitchFamily="2" charset="-52"/>
            </a:endParaRPr>
          </a:p>
        </p:txBody>
      </p:sp>
      <p:sp>
        <p:nvSpPr>
          <p:cNvPr id="248" name="Поступают в организм  в основном с пищей —…"/>
          <p:cNvSpPr/>
          <p:nvPr/>
        </p:nvSpPr>
        <p:spPr>
          <a:xfrm>
            <a:off x="7635600" y="2046960"/>
            <a:ext cx="505440" cy="41148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2700" b="0" strike="noStrike" spc="-1">
                <a:solidFill>
                  <a:srgbClr val="001F66"/>
                </a:solidFill>
                <a:latin typeface="Gilroy Semibold"/>
                <a:ea typeface="Gilroy Semibold"/>
              </a:rPr>
              <a:t>B</a:t>
            </a:r>
            <a:endParaRPr lang="ru-RU" sz="2700" b="0" strike="noStrike" spc="-1">
              <a:solidFill>
                <a:srgbClr val="000000"/>
              </a:solidFill>
              <a:latin typeface="Arial"/>
            </a:endParaRPr>
          </a:p>
        </p:txBody>
      </p:sp>
      <p:sp>
        <p:nvSpPr>
          <p:cNvPr id="249" name="Поступают в организм  в основном с пищей —…"/>
          <p:cNvSpPr/>
          <p:nvPr/>
        </p:nvSpPr>
        <p:spPr>
          <a:xfrm>
            <a:off x="7587360" y="2408400"/>
            <a:ext cx="58968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gn="ctr">
              <a:lnSpc>
                <a:spcPct val="100000"/>
              </a:lnSpc>
              <a:tabLst>
                <a:tab pos="0" algn="l"/>
              </a:tabLst>
            </a:pPr>
            <a:r>
              <a:rPr lang="ru-RU" sz="1200" b="1" strike="noStrike" spc="-1" dirty="0">
                <a:solidFill>
                  <a:srgbClr val="001F66"/>
                </a:solidFill>
                <a:latin typeface="Gilroy" panose="00000500000000000000" pitchFamily="2" charset="-52"/>
                <a:ea typeface="Gilroy Semibold"/>
              </a:rPr>
              <a:t>Bor</a:t>
            </a:r>
            <a:endParaRPr lang="ru-RU" sz="1200" b="1" strike="noStrike" spc="-1" dirty="0">
              <a:solidFill>
                <a:srgbClr val="000000"/>
              </a:solidFill>
              <a:latin typeface="Gilroy" panose="00000500000000000000" pitchFamily="2" charset="-52"/>
            </a:endParaRPr>
          </a:p>
        </p:txBody>
      </p:sp>
      <p:sp>
        <p:nvSpPr>
          <p:cNvPr id="250" name="Line"/>
          <p:cNvSpPr/>
          <p:nvPr/>
        </p:nvSpPr>
        <p:spPr>
          <a:xfrm flipH="1">
            <a:off x="2584440" y="3095640"/>
            <a:ext cx="309240" cy="250560"/>
          </a:xfrm>
          <a:prstGeom prst="line">
            <a:avLst/>
          </a:prstGeom>
          <a:ln w="12600">
            <a:solidFill>
              <a:srgbClr val="001F66"/>
            </a:solidFill>
            <a:round/>
            <a:headEnd type="arrow" w="med" len="med"/>
            <a:tailEnd type="triangle" w="med" len="med"/>
          </a:ln>
        </p:spPr>
        <p:style>
          <a:lnRef idx="0">
            <a:scrgbClr r="0" g="0" b="0"/>
          </a:lnRef>
          <a:fillRef idx="0">
            <a:scrgbClr r="0" g="0" b="0"/>
          </a:fillRef>
          <a:effectRef idx="0">
            <a:scrgbClr r="0" g="0" b="0"/>
          </a:effectRef>
          <a:fontRef idx="minor"/>
        </p:style>
        <p:txBody>
          <a:bodyPr lIns="45720" tIns="45000" rIns="45720" bIns="45000" anchor="t">
            <a:noAutofit/>
          </a:bodyPr>
          <a:lstStyle/>
          <a:p>
            <a:endParaRPr lang="ru-RU" sz="1400" b="0" strike="noStrike" spc="-1">
              <a:solidFill>
                <a:srgbClr val="000000"/>
              </a:solidFill>
              <a:latin typeface="Arial"/>
              <a:ea typeface="Arial"/>
            </a:endParaRPr>
          </a:p>
        </p:txBody>
      </p:sp>
      <p:sp>
        <p:nvSpPr>
          <p:cNvPr id="251" name="Line"/>
          <p:cNvSpPr/>
          <p:nvPr/>
        </p:nvSpPr>
        <p:spPr>
          <a:xfrm>
            <a:off x="7220520" y="3102840"/>
            <a:ext cx="308880" cy="250560"/>
          </a:xfrm>
          <a:prstGeom prst="line">
            <a:avLst/>
          </a:prstGeom>
          <a:ln w="12600">
            <a:solidFill>
              <a:srgbClr val="001F66"/>
            </a:solidFill>
            <a:round/>
            <a:tailEnd type="arrow" w="med" len="med"/>
          </a:ln>
        </p:spPr>
        <p:style>
          <a:lnRef idx="0">
            <a:scrgbClr r="0" g="0" b="0"/>
          </a:lnRef>
          <a:fillRef idx="0">
            <a:scrgbClr r="0" g="0" b="0"/>
          </a:fillRef>
          <a:effectRef idx="0">
            <a:scrgbClr r="0" g="0" b="0"/>
          </a:effectRef>
          <a:fontRef idx="minor"/>
        </p:style>
        <p:txBody>
          <a:bodyPr lIns="45720" tIns="45000" rIns="45720" bIns="45000" anchor="t">
            <a:noAutofit/>
          </a:bodyPr>
          <a:lstStyle/>
          <a:p>
            <a:endParaRPr lang="ru-RU" sz="1400" b="0" strike="noStrike" spc="-1">
              <a:solidFill>
                <a:srgbClr val="000000"/>
              </a:solidFill>
              <a:latin typeface="Arial"/>
              <a:ea typeface="Arial"/>
            </a:endParaRPr>
          </a:p>
        </p:txBody>
      </p:sp>
      <p:pic>
        <p:nvPicPr>
          <p:cNvPr id="252" name="Calci-Prime преза-35.png" descr="Calci-Prime преза-35.png"/>
          <p:cNvPicPr/>
          <p:nvPr/>
        </p:nvPicPr>
        <p:blipFill>
          <a:blip r:embed="rId5"/>
          <a:srcRect b="169"/>
          <a:stretch/>
        </p:blipFill>
        <p:spPr>
          <a:xfrm>
            <a:off x="7950240" y="4815360"/>
            <a:ext cx="786240" cy="137160"/>
          </a:xfrm>
          <a:prstGeom prst="rect">
            <a:avLst/>
          </a:prstGeom>
          <a:ln w="12600">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54" name="Омега-3 — собирательное название полиненасыщенных жирных кислот (ПНЖК)"/>
          <p:cNvSpPr/>
          <p:nvPr/>
        </p:nvSpPr>
        <p:spPr>
          <a:xfrm>
            <a:off x="391750" y="406440"/>
            <a:ext cx="4776564"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it-IT" sz="2700" b="1" strike="noStrike" spc="-1" dirty="0">
                <a:solidFill>
                  <a:srgbClr val="001F66"/>
                </a:solidFill>
                <a:latin typeface="Gilroy" panose="00000500000000000000" pitchFamily="2" charset="-52"/>
                <a:ea typeface="Gilroy Bold"/>
              </a:rPr>
              <a:t>Calci-Prime </a:t>
            </a:r>
            <a:r>
              <a:rPr lang="it-IT" sz="2700" b="1" strike="noStrike" spc="-1" dirty="0" err="1">
                <a:solidFill>
                  <a:srgbClr val="001F66"/>
                </a:solidFill>
                <a:latin typeface="Gilroy" panose="00000500000000000000" pitchFamily="2" charset="-52"/>
                <a:ea typeface="Gilroy Bold"/>
              </a:rPr>
              <a:t>enthält</a:t>
            </a:r>
            <a:r>
              <a:rPr lang="it-IT" sz="2700" b="1" strike="noStrike" spc="-1" dirty="0">
                <a:solidFill>
                  <a:srgbClr val="001F66"/>
                </a:solidFill>
                <a:latin typeface="Gilroy" panose="00000500000000000000" pitchFamily="2" charset="-52"/>
                <a:ea typeface="Gilroy Bold"/>
              </a:rPr>
              <a:t> </a:t>
            </a:r>
            <a:r>
              <a:rPr lang="it-IT" sz="2700" b="1" strike="noStrike" spc="-1" dirty="0" err="1">
                <a:solidFill>
                  <a:srgbClr val="001F66"/>
                </a:solidFill>
                <a:latin typeface="Gilroy" panose="00000500000000000000" pitchFamily="2" charset="-52"/>
                <a:ea typeface="Gilroy Bold"/>
              </a:rPr>
              <a:t>das</a:t>
            </a:r>
            <a:r>
              <a:rPr lang="it-IT" sz="2700" b="1" strike="noStrike" spc="-1" dirty="0">
                <a:solidFill>
                  <a:srgbClr val="001F66"/>
                </a:solidFill>
                <a:latin typeface="Gilroy" panose="00000500000000000000" pitchFamily="2" charset="-52"/>
                <a:ea typeface="Gilroy Bold"/>
              </a:rPr>
              <a:t> </a:t>
            </a:r>
          </a:p>
          <a:p>
            <a:pPr>
              <a:lnSpc>
                <a:spcPct val="90000"/>
              </a:lnSpc>
              <a:tabLst>
                <a:tab pos="0" algn="l"/>
              </a:tabLst>
            </a:pPr>
            <a:r>
              <a:rPr lang="it-IT" sz="2700" b="1" strike="noStrike" spc="-1" dirty="0">
                <a:solidFill>
                  <a:srgbClr val="001F66"/>
                </a:solidFill>
                <a:latin typeface="Gilroy" panose="00000500000000000000" pitchFamily="2" charset="-52"/>
                <a:ea typeface="Gilroy Bold"/>
              </a:rPr>
              <a:t>"</a:t>
            </a:r>
            <a:r>
              <a:rPr lang="it-IT" sz="2700" b="1" strike="noStrike" spc="-1" dirty="0" err="1">
                <a:solidFill>
                  <a:srgbClr val="001F66"/>
                </a:solidFill>
                <a:latin typeface="Gilroy" panose="00000500000000000000" pitchFamily="2" charset="-52"/>
                <a:ea typeface="Gilroy Bold"/>
              </a:rPr>
              <a:t>Sonnenvitamin</a:t>
            </a:r>
            <a:r>
              <a:rPr lang="it-IT" sz="2700" b="1" strike="noStrike" spc="-1" dirty="0">
                <a:solidFill>
                  <a:srgbClr val="001F66"/>
                </a:solidFill>
                <a:latin typeface="Gilroy" panose="00000500000000000000" pitchFamily="2" charset="-52"/>
                <a:ea typeface="Gilroy Bold"/>
              </a:rPr>
              <a:t>" - </a:t>
            </a:r>
            <a:r>
              <a:rPr lang="it-IT" sz="2700" b="1" strike="noStrike" spc="-1" dirty="0" err="1">
                <a:solidFill>
                  <a:srgbClr val="001F66"/>
                </a:solidFill>
                <a:latin typeface="Gilroy" panose="00000500000000000000" pitchFamily="2" charset="-52"/>
                <a:ea typeface="Gilroy Bold"/>
              </a:rPr>
              <a:t>Vitamin</a:t>
            </a:r>
            <a:r>
              <a:rPr lang="it-IT" sz="2700" b="1" strike="noStrike" spc="-1" dirty="0">
                <a:solidFill>
                  <a:srgbClr val="001F66"/>
                </a:solidFill>
                <a:latin typeface="Gilroy" panose="00000500000000000000" pitchFamily="2" charset="-52"/>
                <a:ea typeface="Gilroy Bold"/>
              </a:rPr>
              <a:t> D3</a:t>
            </a:r>
            <a:endParaRPr lang="ru-RU" sz="2700" b="1" strike="noStrike" spc="-1" dirty="0">
              <a:solidFill>
                <a:srgbClr val="000000"/>
              </a:solidFill>
              <a:latin typeface="Gilroy" panose="00000500000000000000" pitchFamily="2" charset="-52"/>
            </a:endParaRPr>
          </a:p>
        </p:txBody>
      </p:sp>
      <p:sp>
        <p:nvSpPr>
          <p:cNvPr id="255"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56"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57" name="Поступают в организм  в основном с пищей —…"/>
          <p:cNvSpPr/>
          <p:nvPr/>
        </p:nvSpPr>
        <p:spPr>
          <a:xfrm>
            <a:off x="1875580" y="1735920"/>
            <a:ext cx="1904239"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Verbessert die Absorption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von Calcium im Darm</a:t>
            </a:r>
            <a:endParaRPr lang="ru-RU" sz="1200" b="0" strike="noStrike" spc="-1" dirty="0">
              <a:solidFill>
                <a:srgbClr val="000000"/>
              </a:solidFill>
              <a:latin typeface="Gilroy" panose="00000500000000000000" pitchFamily="2" charset="-52"/>
            </a:endParaRPr>
          </a:p>
        </p:txBody>
      </p:sp>
      <p:sp>
        <p:nvSpPr>
          <p:cNvPr id="258" name="способствует накоплению  кальция в костях"/>
          <p:cNvSpPr/>
          <p:nvPr/>
        </p:nvSpPr>
        <p:spPr>
          <a:xfrm>
            <a:off x="1872340" y="2396520"/>
            <a:ext cx="1678601"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Fördert den Einbau von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Calcium in die Knochen</a:t>
            </a:r>
            <a:endParaRPr lang="ru-RU" sz="1200" b="0" strike="noStrike" spc="-1" dirty="0">
              <a:solidFill>
                <a:srgbClr val="000000"/>
              </a:solidFill>
              <a:latin typeface="Gilroy" panose="00000500000000000000" pitchFamily="2" charset="-52"/>
            </a:endParaRPr>
          </a:p>
        </p:txBody>
      </p:sp>
      <p:pic>
        <p:nvPicPr>
          <p:cNvPr id="259" name="Безымянный-1-27.png" descr="Безымянный-1-27.png"/>
          <p:cNvPicPr/>
          <p:nvPr/>
        </p:nvPicPr>
        <p:blipFill>
          <a:blip r:embed="rId4"/>
          <a:stretch/>
        </p:blipFill>
        <p:spPr>
          <a:xfrm>
            <a:off x="1320840" y="1695600"/>
            <a:ext cx="430560" cy="430560"/>
          </a:xfrm>
          <a:prstGeom prst="rect">
            <a:avLst/>
          </a:prstGeom>
          <a:ln w="12600">
            <a:noFill/>
          </a:ln>
        </p:spPr>
      </p:pic>
      <p:pic>
        <p:nvPicPr>
          <p:cNvPr id="260" name="Безымянный-1-28.png" descr="Безымянный-1-28.png"/>
          <p:cNvPicPr/>
          <p:nvPr/>
        </p:nvPicPr>
        <p:blipFill>
          <a:blip r:embed="rId5"/>
          <a:stretch/>
        </p:blipFill>
        <p:spPr>
          <a:xfrm>
            <a:off x="1320840" y="2355840"/>
            <a:ext cx="430560" cy="430560"/>
          </a:xfrm>
          <a:prstGeom prst="rect">
            <a:avLst/>
          </a:prstGeom>
          <a:ln w="12600">
            <a:noFill/>
          </a:ln>
        </p:spPr>
      </p:pic>
      <p:pic>
        <p:nvPicPr>
          <p:cNvPr id="261" name="Безымянный-1-29.png" descr="Безымянный-1-29.png"/>
          <p:cNvPicPr/>
          <p:nvPr/>
        </p:nvPicPr>
        <p:blipFill>
          <a:blip r:embed="rId6"/>
          <a:stretch/>
        </p:blipFill>
        <p:spPr>
          <a:xfrm>
            <a:off x="1320840" y="3016080"/>
            <a:ext cx="430560" cy="430560"/>
          </a:xfrm>
          <a:prstGeom prst="rect">
            <a:avLst/>
          </a:prstGeom>
          <a:ln w="12600">
            <a:noFill/>
          </a:ln>
        </p:spPr>
      </p:pic>
      <p:sp>
        <p:nvSpPr>
          <p:cNvPr id="262" name="поддерживает здоровье костей,  зубов и мышц"/>
          <p:cNvSpPr/>
          <p:nvPr/>
        </p:nvSpPr>
        <p:spPr>
          <a:xfrm>
            <a:off x="1885660" y="3056760"/>
            <a:ext cx="2270686"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Unterstützt die Gesundheit von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Knochen, Zähnen und Muskeln</a:t>
            </a:r>
            <a:endParaRPr lang="ru-RU" sz="1200" b="0" strike="noStrike" spc="-1" dirty="0">
              <a:solidFill>
                <a:srgbClr val="000000"/>
              </a:solidFill>
              <a:latin typeface="Gilroy" panose="00000500000000000000" pitchFamily="2" charset="-52"/>
            </a:endParaRPr>
          </a:p>
        </p:txBody>
      </p:sp>
      <p:sp>
        <p:nvSpPr>
          <p:cNvPr id="263" name="Поступают в организм  в основном с пищей —…"/>
          <p:cNvSpPr/>
          <p:nvPr/>
        </p:nvSpPr>
        <p:spPr>
          <a:xfrm>
            <a:off x="5029200" y="2508120"/>
            <a:ext cx="2921040" cy="923330"/>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500" b="0" strike="noStrike" spc="-1" dirty="0">
                <a:solidFill>
                  <a:srgbClr val="001F67"/>
                </a:solidFill>
                <a:latin typeface="Gilroy" panose="00000500000000000000" pitchFamily="2" charset="-52"/>
                <a:ea typeface="Gilroy Semibold"/>
              </a:rPr>
              <a:t>Calcium sollte zur besseren Aufnahme zusammen mit Vitamin D3 eingenommen werden</a:t>
            </a:r>
            <a:endParaRPr lang="ru-RU" sz="1500" b="0" strike="noStrike" spc="-1" dirty="0">
              <a:solidFill>
                <a:srgbClr val="000000"/>
              </a:solidFill>
              <a:latin typeface="Gilroy" panose="00000500000000000000" pitchFamily="2" charset="-52"/>
            </a:endParaRPr>
          </a:p>
        </p:txBody>
      </p:sp>
      <p:pic>
        <p:nvPicPr>
          <p:cNvPr id="264" name="Безымянный-1-21.png" descr="Безымянный-1-21.png"/>
          <p:cNvPicPr/>
          <p:nvPr/>
        </p:nvPicPr>
        <p:blipFill>
          <a:blip r:embed="rId7"/>
          <a:srcRect l="28" r="28"/>
          <a:stretch/>
        </p:blipFill>
        <p:spPr>
          <a:xfrm>
            <a:off x="5024160" y="1732680"/>
            <a:ext cx="658800" cy="659160"/>
          </a:xfrm>
          <a:prstGeom prst="rect">
            <a:avLst/>
          </a:prstGeom>
          <a:ln w="12600">
            <a:noFill/>
          </a:ln>
        </p:spPr>
      </p:pic>
      <p:pic>
        <p:nvPicPr>
          <p:cNvPr id="265" name="Calci-Prime преза-35.png" descr="Calci-Prime преза-35.png"/>
          <p:cNvPicPr/>
          <p:nvPr/>
        </p:nvPicPr>
        <p:blipFill>
          <a:blip r:embed="rId8"/>
          <a:srcRect b="169"/>
          <a:stretch/>
        </p:blipFill>
        <p:spPr>
          <a:xfrm>
            <a:off x="7950240" y="4815360"/>
            <a:ext cx="786240" cy="137160"/>
          </a:xfrm>
          <a:prstGeom prst="rect">
            <a:avLst/>
          </a:prstGeom>
          <a:ln w="12600">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67" name="Омега-3 — собирательное название полиненасыщенных жирных кислот (ПНЖК)"/>
          <p:cNvSpPr/>
          <p:nvPr/>
        </p:nvSpPr>
        <p:spPr>
          <a:xfrm>
            <a:off x="392430" y="406440"/>
            <a:ext cx="5698740"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In </a:t>
            </a: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Vitamin K2 in seiner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bioverfügbarsten Form</a:t>
            </a:r>
            <a:r>
              <a:rPr lang="ru-RU" sz="2700" b="1" strike="noStrike" spc="-1" dirty="0">
                <a:solidFill>
                  <a:srgbClr val="001F66"/>
                </a:solidFill>
                <a:latin typeface="Gilroy" panose="00000500000000000000" pitchFamily="2" charset="-52"/>
                <a:ea typeface="Gilroy Bold"/>
              </a:rPr>
              <a:t> MenaQ7</a:t>
            </a:r>
            <a:r>
              <a:rPr lang="de-DE" sz="2700" b="1" strike="noStrike" spc="-1" dirty="0">
                <a:solidFill>
                  <a:srgbClr val="001F66"/>
                </a:solidFill>
                <a:latin typeface="Gilroy" panose="00000500000000000000" pitchFamily="2" charset="-52"/>
                <a:ea typeface="Gilroy Bold"/>
              </a:rPr>
              <a:t> </a:t>
            </a:r>
            <a:r>
              <a:rPr lang="ru-RU" sz="2700" b="1" strike="noStrike" spc="-1" baseline="31000" dirty="0">
                <a:solidFill>
                  <a:srgbClr val="001F66"/>
                </a:solidFill>
                <a:latin typeface="Gilroy" panose="00000500000000000000" pitchFamily="2" charset="-52"/>
                <a:ea typeface="Gilroy Bold"/>
              </a:rPr>
              <a:t>ТМ </a:t>
            </a:r>
            <a:endParaRPr lang="ru-RU" sz="2700" b="1" strike="noStrike" spc="-1" dirty="0">
              <a:solidFill>
                <a:srgbClr val="000000"/>
              </a:solidFill>
              <a:latin typeface="Gilroy" panose="00000500000000000000" pitchFamily="2" charset="-52"/>
            </a:endParaRPr>
          </a:p>
        </p:txBody>
      </p:sp>
      <p:sp>
        <p:nvSpPr>
          <p:cNvPr id="268"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69"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pic>
        <p:nvPicPr>
          <p:cNvPr id="270" name="Безымянный-1-43.png" descr="Безымянный-1-43.png"/>
          <p:cNvPicPr/>
          <p:nvPr/>
        </p:nvPicPr>
        <p:blipFill>
          <a:blip r:embed="rId4"/>
          <a:stretch/>
        </p:blipFill>
        <p:spPr>
          <a:xfrm>
            <a:off x="406440" y="1898640"/>
            <a:ext cx="506880" cy="506880"/>
          </a:xfrm>
          <a:prstGeom prst="rect">
            <a:avLst/>
          </a:prstGeom>
          <a:ln w="12600">
            <a:noFill/>
          </a:ln>
        </p:spPr>
      </p:pic>
      <p:sp>
        <p:nvSpPr>
          <p:cNvPr id="271" name="способствует своевременному  обновлению костной ткани"/>
          <p:cNvSpPr/>
          <p:nvPr/>
        </p:nvSpPr>
        <p:spPr>
          <a:xfrm>
            <a:off x="992160" y="1990080"/>
            <a:ext cx="2424831"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a:ea typeface="Gilroy Regular"/>
              </a:rPr>
              <a:t>Unterstützt die regelmäßige </a:t>
            </a:r>
          </a:p>
          <a:p>
            <a:pPr>
              <a:lnSpc>
                <a:spcPct val="100000"/>
              </a:lnSpc>
              <a:tabLst>
                <a:tab pos="0" algn="l"/>
              </a:tabLst>
            </a:pPr>
            <a:r>
              <a:rPr lang="de-DE" sz="1200" b="0" strike="noStrike" spc="-1" dirty="0">
                <a:solidFill>
                  <a:srgbClr val="001F66"/>
                </a:solidFill>
                <a:latin typeface="Gilroy"/>
                <a:ea typeface="Gilroy Regular"/>
              </a:rPr>
              <a:t>Erneuerung des Knochengewebes</a:t>
            </a:r>
            <a:endParaRPr lang="ru-RU" sz="1200" b="0" strike="noStrike" spc="-1" dirty="0">
              <a:solidFill>
                <a:srgbClr val="000000"/>
              </a:solidFill>
              <a:latin typeface="Arial"/>
            </a:endParaRPr>
          </a:p>
        </p:txBody>
      </p:sp>
      <p:pic>
        <p:nvPicPr>
          <p:cNvPr id="272" name="Безымянный-1-35.png" descr="Безымянный-1-35.png"/>
          <p:cNvPicPr/>
          <p:nvPr/>
        </p:nvPicPr>
        <p:blipFill>
          <a:blip r:embed="rId5"/>
          <a:stretch/>
        </p:blipFill>
        <p:spPr>
          <a:xfrm>
            <a:off x="406440" y="2558880"/>
            <a:ext cx="506880" cy="506880"/>
          </a:xfrm>
          <a:prstGeom prst="rect">
            <a:avLst/>
          </a:prstGeom>
          <a:ln w="12600">
            <a:noFill/>
          </a:ln>
        </p:spPr>
      </p:pic>
      <p:sp>
        <p:nvSpPr>
          <p:cNvPr id="273" name="участвует в процессе  свертываемости крови"/>
          <p:cNvSpPr/>
          <p:nvPr/>
        </p:nvSpPr>
        <p:spPr>
          <a:xfrm>
            <a:off x="1021320" y="2650320"/>
            <a:ext cx="2141099"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Ist am Blutgerinnungsprozess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beteiligt</a:t>
            </a:r>
            <a:endParaRPr lang="ru-RU" sz="1200" b="0" strike="noStrike" spc="-1" dirty="0">
              <a:solidFill>
                <a:srgbClr val="000000"/>
              </a:solidFill>
              <a:latin typeface="Gilroy" panose="00000500000000000000" pitchFamily="2" charset="-52"/>
            </a:endParaRPr>
          </a:p>
        </p:txBody>
      </p:sp>
      <p:sp>
        <p:nvSpPr>
          <p:cNvPr id="274" name="Поступают в организм  в основном с пищей —…"/>
          <p:cNvSpPr/>
          <p:nvPr/>
        </p:nvSpPr>
        <p:spPr>
          <a:xfrm>
            <a:off x="1455840" y="4788000"/>
            <a:ext cx="727828"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u="sng" strike="noStrike" spc="-1" dirty="0">
                <a:solidFill>
                  <a:srgbClr val="0000FF"/>
                </a:solidFill>
                <a:latin typeface="Gilroy" panose="00000500000000000000" pitchFamily="2" charset="-52"/>
                <a:hlinkClick r:id="rId6"/>
              </a:rPr>
              <a:t>Studie lesen</a:t>
            </a:r>
            <a:endParaRPr lang="ru-RU" sz="1000" b="0" strike="noStrike" spc="-1" dirty="0">
              <a:solidFill>
                <a:srgbClr val="000000"/>
              </a:solidFill>
              <a:latin typeface="Gilroy" panose="00000500000000000000" pitchFamily="2" charset="-52"/>
            </a:endParaRPr>
          </a:p>
        </p:txBody>
      </p:sp>
      <p:sp>
        <p:nvSpPr>
          <p:cNvPr id="275" name="Поступают в организм  в основном с пищей —…"/>
          <p:cNvSpPr/>
          <p:nvPr/>
        </p:nvSpPr>
        <p:spPr>
          <a:xfrm>
            <a:off x="3794760" y="3397320"/>
            <a:ext cx="3130793" cy="338554"/>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71450" indent="-171450">
              <a:lnSpc>
                <a:spcPct val="100000"/>
              </a:lnSpc>
              <a:buFont typeface="Wingdings" panose="05000000000000000000" pitchFamily="2" charset="2"/>
              <a:buChar char="Ø"/>
              <a:tabLst>
                <a:tab pos="0" algn="l"/>
              </a:tabLst>
            </a:pPr>
            <a:r>
              <a:rPr lang="de-DE" sz="1100" b="0" strike="noStrike" spc="-1" dirty="0">
                <a:solidFill>
                  <a:srgbClr val="001F66"/>
                </a:solidFill>
                <a:latin typeface="Gilroy" panose="00000500000000000000" pitchFamily="2" charset="-52"/>
                <a:ea typeface="Gilroy Regular"/>
              </a:rPr>
              <a:t>20 klinische Studien bestätigen die </a:t>
            </a:r>
          </a:p>
          <a:p>
            <a:pPr>
              <a:lnSpc>
                <a:spcPct val="100000"/>
              </a:lnSpc>
              <a:tabLst>
                <a:tab pos="0" algn="l"/>
              </a:tabLst>
            </a:pPr>
            <a:r>
              <a:rPr lang="de-DE" sz="1100" spc="-1" dirty="0">
                <a:solidFill>
                  <a:srgbClr val="001F66"/>
                </a:solidFill>
                <a:latin typeface="Gilroy" panose="00000500000000000000" pitchFamily="2" charset="-52"/>
                <a:ea typeface="Gilroy Regular"/>
              </a:rPr>
              <a:t>     </a:t>
            </a:r>
            <a:r>
              <a:rPr lang="de-DE" sz="1100" b="0" strike="noStrike" spc="-1" dirty="0">
                <a:solidFill>
                  <a:srgbClr val="001F66"/>
                </a:solidFill>
                <a:latin typeface="Gilroy" panose="00000500000000000000" pitchFamily="2" charset="-52"/>
                <a:ea typeface="Gilroy Regular"/>
              </a:rPr>
              <a:t>Sicherheit und Wirksamkeit des Wirkstoffs </a:t>
            </a:r>
            <a:r>
              <a:rPr lang="ru-RU" sz="1100" b="0" strike="noStrike" spc="-1" baseline="31000" dirty="0">
                <a:solidFill>
                  <a:srgbClr val="001F66"/>
                </a:solidFill>
                <a:latin typeface="Gilroy" panose="00000500000000000000" pitchFamily="2" charset="-52"/>
                <a:ea typeface="Gilroy Regular"/>
              </a:rPr>
              <a:t>[22]</a:t>
            </a:r>
            <a:endParaRPr lang="ru-RU" sz="1100" b="0" strike="noStrike" spc="-1" dirty="0">
              <a:solidFill>
                <a:srgbClr val="000000"/>
              </a:solidFill>
              <a:latin typeface="Gilroy" panose="00000500000000000000" pitchFamily="2" charset="-52"/>
            </a:endParaRPr>
          </a:p>
        </p:txBody>
      </p:sp>
      <p:sp>
        <p:nvSpPr>
          <p:cNvPr id="276" name="Поступают в организм  в основном с пищей —…"/>
          <p:cNvSpPr/>
          <p:nvPr/>
        </p:nvSpPr>
        <p:spPr>
          <a:xfrm>
            <a:off x="3817440" y="3156120"/>
            <a:ext cx="1712007"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1" strike="noStrike" spc="-1" dirty="0">
                <a:solidFill>
                  <a:srgbClr val="001F66"/>
                </a:solidFill>
                <a:latin typeface="Gilroy Bold"/>
                <a:ea typeface="Gilroy Bold"/>
              </a:rPr>
              <a:t>Patentierter Inhaltsstoff</a:t>
            </a:r>
            <a:endParaRPr lang="ru-RU" sz="1200" b="0" strike="noStrike" spc="-1" dirty="0">
              <a:solidFill>
                <a:srgbClr val="000000"/>
              </a:solidFill>
              <a:latin typeface="Arial"/>
            </a:endParaRPr>
          </a:p>
        </p:txBody>
      </p:sp>
      <p:sp>
        <p:nvSpPr>
          <p:cNvPr id="277" name="Rounded Rectangle"/>
          <p:cNvSpPr/>
          <p:nvPr/>
        </p:nvSpPr>
        <p:spPr>
          <a:xfrm>
            <a:off x="3683160" y="1898640"/>
            <a:ext cx="3402360" cy="1192680"/>
          </a:xfrm>
          <a:prstGeom prst="roundRect">
            <a:avLst>
              <a:gd name="adj" fmla="val 14894"/>
            </a:avLst>
          </a:prstGeom>
          <a:solidFill>
            <a:srgbClr val="FFFFFF"/>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pic>
        <p:nvPicPr>
          <p:cNvPr id="278" name="Calci-Prime преза-35.png" descr="Calci-Prime преза-35.png"/>
          <p:cNvPicPr/>
          <p:nvPr/>
        </p:nvPicPr>
        <p:blipFill>
          <a:blip r:embed="rId7"/>
          <a:srcRect b="169"/>
          <a:stretch/>
        </p:blipFill>
        <p:spPr>
          <a:xfrm>
            <a:off x="7950240" y="4815360"/>
            <a:ext cx="786240" cy="137160"/>
          </a:xfrm>
          <a:prstGeom prst="rect">
            <a:avLst/>
          </a:prstGeom>
          <a:ln w="12600">
            <a:noFill/>
          </a:ln>
        </p:spPr>
      </p:pic>
      <p:pic>
        <p:nvPicPr>
          <p:cNvPr id="279" name="Calci-Prime преза-35.png" descr="Calci-Prime преза-35.png"/>
          <p:cNvPicPr/>
          <p:nvPr/>
        </p:nvPicPr>
        <p:blipFill>
          <a:blip r:embed="rId7"/>
          <a:srcRect b="169"/>
          <a:stretch/>
        </p:blipFill>
        <p:spPr>
          <a:xfrm>
            <a:off x="7950240" y="4815360"/>
            <a:ext cx="786240" cy="137160"/>
          </a:xfrm>
          <a:prstGeom prst="rect">
            <a:avLst/>
          </a:prstGeom>
          <a:ln w="12600">
            <a:noFill/>
          </a:ln>
        </p:spPr>
      </p:pic>
      <p:pic>
        <p:nvPicPr>
          <p:cNvPr id="280" name="Рисунок 279"/>
          <p:cNvPicPr/>
          <p:nvPr/>
        </p:nvPicPr>
        <p:blipFill>
          <a:blip r:embed="rId8"/>
          <a:stretch/>
        </p:blipFill>
        <p:spPr>
          <a:xfrm>
            <a:off x="3780000" y="1873080"/>
            <a:ext cx="3399480" cy="136656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82" name="Rounded Rectangle"/>
          <p:cNvSpPr/>
          <p:nvPr/>
        </p:nvSpPr>
        <p:spPr>
          <a:xfrm>
            <a:off x="406440" y="2958264"/>
            <a:ext cx="5358240" cy="574200"/>
          </a:xfrm>
          <a:prstGeom prst="roundRect">
            <a:avLst>
              <a:gd name="adj" fmla="val 30905"/>
            </a:avLst>
          </a:prstGeom>
          <a:solidFill>
            <a:srgbClr val="FFFFFF"/>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83" name="Омега-3 — собирательное название полиненасыщенных жирных кислот (ПНЖК)"/>
          <p:cNvSpPr/>
          <p:nvPr/>
        </p:nvSpPr>
        <p:spPr>
          <a:xfrm>
            <a:off x="392430" y="406440"/>
            <a:ext cx="6504666"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Die </a:t>
            </a: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Formel wird ergänzt mit:</a:t>
            </a:r>
            <a:endParaRPr lang="ru-RU" sz="2700" b="1" strike="noStrike" spc="-1" dirty="0">
              <a:solidFill>
                <a:srgbClr val="000000"/>
              </a:solidFill>
              <a:latin typeface="Gilroy" panose="00000500000000000000" pitchFamily="2" charset="-52"/>
            </a:endParaRPr>
          </a:p>
        </p:txBody>
      </p:sp>
      <p:sp>
        <p:nvSpPr>
          <p:cNvPr id="284"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85"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86" name="Поступают в организм  в основном с пищей —…"/>
          <p:cNvSpPr/>
          <p:nvPr/>
        </p:nvSpPr>
        <p:spPr>
          <a:xfrm>
            <a:off x="396670" y="1247040"/>
            <a:ext cx="1237968"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3600" b="0" strike="noStrike" spc="-1" dirty="0">
                <a:solidFill>
                  <a:srgbClr val="001F66"/>
                </a:solidFill>
                <a:latin typeface="Gilroy" panose="00000500000000000000" pitchFamily="2" charset="-52"/>
                <a:ea typeface="Gilroy Semibold"/>
              </a:rPr>
              <a:t>[</a:t>
            </a:r>
            <a:r>
              <a:rPr lang="ru-RU" sz="3600" b="0" strike="noStrike" spc="-1" dirty="0" err="1">
                <a:solidFill>
                  <a:srgbClr val="001F66"/>
                </a:solidFill>
                <a:latin typeface="Gilroy" panose="00000500000000000000" pitchFamily="2" charset="-52"/>
                <a:ea typeface="Gilroy Semibold"/>
              </a:rPr>
              <a:t>Mg</a:t>
            </a:r>
            <a:r>
              <a:rPr lang="ru-RU" sz="3600" b="0" strike="noStrike" spc="-1" dirty="0">
                <a:solidFill>
                  <a:srgbClr val="001F66"/>
                </a:solidFill>
                <a:latin typeface="Gilroy" panose="00000500000000000000" pitchFamily="2" charset="-52"/>
                <a:ea typeface="Gilroy Semibold"/>
              </a:rPr>
              <a:t>]</a:t>
            </a:r>
            <a:endParaRPr lang="ru-RU" sz="3600" b="0" strike="noStrike" spc="-1" dirty="0">
              <a:solidFill>
                <a:srgbClr val="000000"/>
              </a:solidFill>
              <a:latin typeface="Gilroy" panose="00000500000000000000" pitchFamily="2" charset="-52"/>
            </a:endParaRPr>
          </a:p>
          <a:p>
            <a:pPr>
              <a:lnSpc>
                <a:spcPct val="100000"/>
              </a:lnSpc>
              <a:tabLst>
                <a:tab pos="0" algn="l"/>
              </a:tabLst>
            </a:pPr>
            <a:r>
              <a:rPr lang="de-DE" sz="1800" b="0" strike="noStrike" spc="-1" dirty="0">
                <a:solidFill>
                  <a:srgbClr val="001F66"/>
                </a:solidFill>
                <a:latin typeface="Gilroy" panose="00000500000000000000" pitchFamily="2" charset="-52"/>
                <a:ea typeface="Gilroy Semibold"/>
              </a:rPr>
              <a:t>Magnesium</a:t>
            </a:r>
            <a:endParaRPr lang="ru-RU" sz="1800" b="0" strike="noStrike" spc="-1" dirty="0">
              <a:solidFill>
                <a:srgbClr val="000000"/>
              </a:solidFill>
              <a:latin typeface="Gilroy" panose="00000500000000000000" pitchFamily="2" charset="-52"/>
            </a:endParaRPr>
          </a:p>
        </p:txBody>
      </p:sp>
      <p:sp>
        <p:nvSpPr>
          <p:cNvPr id="287" name="Поступают в организм  в основном с пищей —…"/>
          <p:cNvSpPr/>
          <p:nvPr/>
        </p:nvSpPr>
        <p:spPr>
          <a:xfrm>
            <a:off x="396670" y="2133720"/>
            <a:ext cx="2078582" cy="738664"/>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Unterstützt die einwandfreie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Muskelfunktion: wichtig für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den Kontraktions- und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Entspannungsprozess</a:t>
            </a:r>
            <a:endParaRPr lang="ru-RU" sz="1200" b="0" strike="noStrike" spc="-1" dirty="0">
              <a:solidFill>
                <a:srgbClr val="000000"/>
              </a:solidFill>
              <a:latin typeface="Gilroy" panose="00000500000000000000" pitchFamily="2" charset="-52"/>
            </a:endParaRPr>
          </a:p>
        </p:txBody>
      </p:sp>
      <p:sp>
        <p:nvSpPr>
          <p:cNvPr id="288" name="Line"/>
          <p:cNvSpPr/>
          <p:nvPr/>
        </p:nvSpPr>
        <p:spPr>
          <a:xfrm flipV="1">
            <a:off x="409320" y="974160"/>
            <a:ext cx="8267760" cy="5760"/>
          </a:xfrm>
          <a:prstGeom prst="line">
            <a:avLst/>
          </a:prstGeom>
          <a:ln w="12600">
            <a:solidFill>
              <a:srgbClr val="001F66"/>
            </a:solidFill>
            <a:round/>
          </a:ln>
        </p:spPr>
        <p:style>
          <a:lnRef idx="0">
            <a:scrgbClr r="0" g="0" b="0"/>
          </a:lnRef>
          <a:fillRef idx="0">
            <a:scrgbClr r="0" g="0" b="0"/>
          </a:fillRef>
          <a:effectRef idx="0">
            <a:scrgbClr r="0" g="0" b="0"/>
          </a:effectRef>
          <a:fontRef idx="minor"/>
        </p:style>
        <p:txBody>
          <a:bodyPr lIns="45720" tIns="2880" rIns="45720" bIns="2880" anchor="t">
            <a:noAutofit/>
          </a:bodyPr>
          <a:lstStyle/>
          <a:p>
            <a:endParaRPr lang="ru-RU" sz="1400" b="0" strike="noStrike" spc="-1">
              <a:solidFill>
                <a:srgbClr val="000000"/>
              </a:solidFill>
              <a:latin typeface="Arial"/>
              <a:ea typeface="Arial"/>
            </a:endParaRPr>
          </a:p>
        </p:txBody>
      </p:sp>
      <p:sp>
        <p:nvSpPr>
          <p:cNvPr id="289" name="Поступают в организм  в основном с пищей —…"/>
          <p:cNvSpPr/>
          <p:nvPr/>
        </p:nvSpPr>
        <p:spPr>
          <a:xfrm>
            <a:off x="3328560" y="1247040"/>
            <a:ext cx="563872"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3600" b="0" strike="noStrike" spc="-1" dirty="0">
                <a:solidFill>
                  <a:srgbClr val="001F66"/>
                </a:solidFill>
                <a:latin typeface="Gilroy" panose="00000500000000000000" pitchFamily="2" charset="-52"/>
                <a:ea typeface="Gilroy Semibold"/>
              </a:rPr>
              <a:t>[B]</a:t>
            </a:r>
            <a:endParaRPr lang="ru-RU" sz="3600" b="0" strike="noStrike" spc="-1" dirty="0">
              <a:solidFill>
                <a:srgbClr val="000000"/>
              </a:solidFill>
              <a:latin typeface="Gilroy" panose="00000500000000000000" pitchFamily="2" charset="-52"/>
            </a:endParaRPr>
          </a:p>
          <a:p>
            <a:pPr>
              <a:lnSpc>
                <a:spcPct val="100000"/>
              </a:lnSpc>
              <a:tabLst>
                <a:tab pos="0" algn="l"/>
              </a:tabLst>
            </a:pPr>
            <a:r>
              <a:rPr lang="de-DE" sz="1800" b="0" strike="noStrike" spc="-1" dirty="0">
                <a:solidFill>
                  <a:srgbClr val="001F66"/>
                </a:solidFill>
                <a:latin typeface="Gilroy" panose="00000500000000000000" pitchFamily="2" charset="-52"/>
                <a:ea typeface="Gilroy Semibold"/>
              </a:rPr>
              <a:t>Bor</a:t>
            </a:r>
            <a:endParaRPr lang="ru-RU" sz="1800" b="0" strike="noStrike" spc="-1" dirty="0">
              <a:solidFill>
                <a:srgbClr val="000000"/>
              </a:solidFill>
              <a:latin typeface="Gilroy" panose="00000500000000000000" pitchFamily="2" charset="-52"/>
            </a:endParaRPr>
          </a:p>
        </p:txBody>
      </p:sp>
      <p:sp>
        <p:nvSpPr>
          <p:cNvPr id="290" name="Поступают в организм  в основном с пищей —…"/>
          <p:cNvSpPr/>
          <p:nvPr/>
        </p:nvSpPr>
        <p:spPr>
          <a:xfrm>
            <a:off x="3383330" y="2133720"/>
            <a:ext cx="2414700"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Fördert die Umwandlung von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Vitamin D3 in seine aktive Form </a:t>
            </a:r>
            <a:r>
              <a:rPr lang="ru-RU" sz="1200" b="0" strike="noStrike" spc="-1" baseline="31000" dirty="0">
                <a:solidFill>
                  <a:srgbClr val="001F66"/>
                </a:solidFill>
                <a:latin typeface="Gilroy" panose="00000500000000000000" pitchFamily="2" charset="-52"/>
                <a:ea typeface="Gilroy Regular"/>
              </a:rPr>
              <a:t>[23]</a:t>
            </a:r>
            <a:endParaRPr lang="ru-RU" sz="1200" b="0" strike="noStrike" spc="-1" dirty="0">
              <a:solidFill>
                <a:srgbClr val="000000"/>
              </a:solidFill>
              <a:latin typeface="Gilroy" panose="00000500000000000000" pitchFamily="2" charset="-52"/>
            </a:endParaRPr>
          </a:p>
        </p:txBody>
      </p:sp>
      <p:sp>
        <p:nvSpPr>
          <p:cNvPr id="291" name="Поступают в организм  в основном с пищей —…"/>
          <p:cNvSpPr/>
          <p:nvPr/>
        </p:nvSpPr>
        <p:spPr>
          <a:xfrm>
            <a:off x="533520" y="3063240"/>
            <a:ext cx="4857086" cy="369332"/>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200" b="1" strike="noStrike" spc="-1" dirty="0">
                <a:solidFill>
                  <a:srgbClr val="001F66"/>
                </a:solidFill>
                <a:latin typeface="Gilroy" panose="00000500000000000000" pitchFamily="2" charset="-52"/>
                <a:ea typeface="Gilroy Semibold"/>
              </a:rPr>
              <a:t>Beide Mineralien tragen dazu bei, dass Calcium in das Knochengewebe eingebaut wird, was dessen Stabilität erhöht.</a:t>
            </a:r>
            <a:endParaRPr lang="ru-RU" sz="1200" b="0" strike="noStrike" spc="-1" dirty="0">
              <a:solidFill>
                <a:srgbClr val="000000"/>
              </a:solidFill>
              <a:latin typeface="Gilroy" panose="00000500000000000000" pitchFamily="2" charset="-52"/>
            </a:endParaRPr>
          </a:p>
        </p:txBody>
      </p:sp>
      <p:pic>
        <p:nvPicPr>
          <p:cNvPr id="292"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sp>
        <p:nvSpPr>
          <p:cNvPr id="293" name="Поступают в организм  в основном с пищей —…"/>
          <p:cNvSpPr/>
          <p:nvPr/>
        </p:nvSpPr>
        <p:spPr>
          <a:xfrm>
            <a:off x="1455840" y="4788000"/>
            <a:ext cx="727828"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u="sng" strike="noStrike" spc="-1" dirty="0">
                <a:solidFill>
                  <a:srgbClr val="0000FF"/>
                </a:solidFill>
                <a:uFillTx/>
                <a:latin typeface="Gilroy" panose="00000500000000000000" pitchFamily="2" charset="-52"/>
                <a:ea typeface="Gilroy Regular"/>
                <a:hlinkClick r:id="rId5"/>
              </a:rPr>
              <a:t>Studie lesen</a:t>
            </a:r>
            <a:endParaRPr lang="ru-RU" sz="1000" b="0" strike="noStrike" spc="-1" dirty="0">
              <a:solidFill>
                <a:srgbClr val="000000"/>
              </a:solidFill>
              <a:latin typeface="Gilroy" panose="00000500000000000000" pitchFamily="2" charset="-5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4"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295"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296"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297" name="Поступают в организм  в основном с пищей —…"/>
          <p:cNvSpPr/>
          <p:nvPr/>
        </p:nvSpPr>
        <p:spPr>
          <a:xfrm>
            <a:off x="392150" y="1247040"/>
            <a:ext cx="927626"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3600" b="0" strike="noStrike" spc="-1" dirty="0">
                <a:solidFill>
                  <a:srgbClr val="001F66"/>
                </a:solidFill>
                <a:latin typeface="Gilroy" panose="00000500000000000000" pitchFamily="2" charset="-52"/>
                <a:ea typeface="Gilroy Semibold"/>
              </a:rPr>
              <a:t>[Mn]</a:t>
            </a:r>
            <a:endParaRPr lang="ru-RU" sz="3600" b="0" strike="noStrike" spc="-1" dirty="0">
              <a:solidFill>
                <a:srgbClr val="000000"/>
              </a:solidFill>
              <a:latin typeface="Gilroy" panose="00000500000000000000" pitchFamily="2" charset="-52"/>
            </a:endParaRPr>
          </a:p>
          <a:p>
            <a:pPr>
              <a:lnSpc>
                <a:spcPct val="100000"/>
              </a:lnSpc>
              <a:tabLst>
                <a:tab pos="0" algn="l"/>
              </a:tabLst>
            </a:pPr>
            <a:r>
              <a:rPr lang="de-DE" sz="1800" b="0" strike="noStrike" spc="-1" dirty="0">
                <a:solidFill>
                  <a:srgbClr val="001F66"/>
                </a:solidFill>
                <a:latin typeface="Gilroy" panose="00000500000000000000" pitchFamily="2" charset="-52"/>
                <a:ea typeface="Gilroy Semibold"/>
              </a:rPr>
              <a:t>Mangan</a:t>
            </a:r>
            <a:endParaRPr lang="ru-RU" sz="1800" b="0" strike="noStrike" spc="-1" dirty="0">
              <a:solidFill>
                <a:srgbClr val="000000"/>
              </a:solidFill>
              <a:latin typeface="Gilroy" panose="00000500000000000000" pitchFamily="2" charset="-52"/>
            </a:endParaRPr>
          </a:p>
        </p:txBody>
      </p:sp>
      <p:sp>
        <p:nvSpPr>
          <p:cNvPr id="298" name="Поступают в организм  в основном с пищей —…"/>
          <p:cNvSpPr/>
          <p:nvPr/>
        </p:nvSpPr>
        <p:spPr>
          <a:xfrm>
            <a:off x="392150" y="2133720"/>
            <a:ext cx="2382896"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Notwendig für die Bildung von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neuem Knorpel und die Synthese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von Gelenkflüssigkeit</a:t>
            </a:r>
            <a:endParaRPr lang="ru-RU" sz="1200" b="0" strike="noStrike" spc="-1" dirty="0">
              <a:solidFill>
                <a:srgbClr val="000000"/>
              </a:solidFill>
              <a:latin typeface="Gilroy" panose="00000500000000000000" pitchFamily="2" charset="-52"/>
            </a:endParaRPr>
          </a:p>
        </p:txBody>
      </p:sp>
      <p:sp>
        <p:nvSpPr>
          <p:cNvPr id="299" name="Line"/>
          <p:cNvSpPr/>
          <p:nvPr/>
        </p:nvSpPr>
        <p:spPr>
          <a:xfrm flipV="1">
            <a:off x="409320" y="974160"/>
            <a:ext cx="8267760" cy="5760"/>
          </a:xfrm>
          <a:prstGeom prst="line">
            <a:avLst/>
          </a:prstGeom>
          <a:ln w="12600">
            <a:solidFill>
              <a:srgbClr val="001F66"/>
            </a:solidFill>
            <a:round/>
          </a:ln>
        </p:spPr>
        <p:style>
          <a:lnRef idx="0">
            <a:scrgbClr r="0" g="0" b="0"/>
          </a:lnRef>
          <a:fillRef idx="0">
            <a:scrgbClr r="0" g="0" b="0"/>
          </a:fillRef>
          <a:effectRef idx="0">
            <a:scrgbClr r="0" g="0" b="0"/>
          </a:effectRef>
          <a:fontRef idx="minor"/>
        </p:style>
        <p:txBody>
          <a:bodyPr lIns="45720" tIns="2880" rIns="45720" bIns="2880" anchor="t">
            <a:noAutofit/>
          </a:bodyPr>
          <a:lstStyle/>
          <a:p>
            <a:endParaRPr lang="ru-RU" sz="1400" b="0" strike="noStrike" spc="-1">
              <a:solidFill>
                <a:srgbClr val="000000"/>
              </a:solidFill>
              <a:latin typeface="Arial"/>
              <a:ea typeface="Arial"/>
            </a:endParaRPr>
          </a:p>
        </p:txBody>
      </p:sp>
      <p:sp>
        <p:nvSpPr>
          <p:cNvPr id="300" name="Поступают в организм  в основном с пищей —…"/>
          <p:cNvSpPr/>
          <p:nvPr/>
        </p:nvSpPr>
        <p:spPr>
          <a:xfrm>
            <a:off x="3345840" y="1247040"/>
            <a:ext cx="803682"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3600" b="0" strike="noStrike" spc="-1" dirty="0">
                <a:solidFill>
                  <a:srgbClr val="001F66"/>
                </a:solidFill>
                <a:latin typeface="Gilroy" panose="00000500000000000000" pitchFamily="2" charset="-52"/>
                <a:ea typeface="Gilroy Semibold"/>
              </a:rPr>
              <a:t>[Si]</a:t>
            </a:r>
            <a:endParaRPr lang="ru-RU" sz="3600" b="0" strike="noStrike" spc="-1" dirty="0">
              <a:solidFill>
                <a:srgbClr val="000000"/>
              </a:solidFill>
              <a:latin typeface="Gilroy" panose="00000500000000000000" pitchFamily="2" charset="-52"/>
            </a:endParaRPr>
          </a:p>
          <a:p>
            <a:pPr>
              <a:lnSpc>
                <a:spcPct val="100000"/>
              </a:lnSpc>
              <a:tabLst>
                <a:tab pos="0" algn="l"/>
              </a:tabLst>
            </a:pPr>
            <a:r>
              <a:rPr lang="de-DE" sz="1800" b="0" strike="noStrike" spc="-1" dirty="0">
                <a:solidFill>
                  <a:srgbClr val="001F66"/>
                </a:solidFill>
                <a:latin typeface="Gilroy" panose="00000500000000000000" pitchFamily="2" charset="-52"/>
                <a:ea typeface="Gilroy Semibold"/>
              </a:rPr>
              <a:t>Silizium</a:t>
            </a:r>
            <a:endParaRPr lang="ru-RU" sz="1800" b="0" strike="noStrike" spc="-1" dirty="0">
              <a:solidFill>
                <a:srgbClr val="000000"/>
              </a:solidFill>
              <a:latin typeface="Gilroy" panose="00000500000000000000" pitchFamily="2" charset="-52"/>
            </a:endParaRPr>
          </a:p>
        </p:txBody>
      </p:sp>
      <p:sp>
        <p:nvSpPr>
          <p:cNvPr id="301" name="Поступают в организм  в основном с пищей —…"/>
          <p:cNvSpPr/>
          <p:nvPr/>
        </p:nvSpPr>
        <p:spPr>
          <a:xfrm>
            <a:off x="3350760" y="2133720"/>
            <a:ext cx="2368597" cy="738664"/>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Ein unersetzlicher struktureller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Bestandteil von Gelenkgeweben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und Knochen (Kollagen, </a:t>
            </a:r>
          </a:p>
          <a:p>
            <a:pPr>
              <a:lnSpc>
                <a:spcPct val="100000"/>
              </a:lnSpc>
              <a:tabLst>
                <a:tab pos="0" algn="l"/>
              </a:tabLst>
            </a:pPr>
            <a:r>
              <a:rPr lang="de-DE" sz="1200" b="0" strike="noStrike" spc="-1" dirty="0" err="1">
                <a:solidFill>
                  <a:srgbClr val="001F67"/>
                </a:solidFill>
                <a:latin typeface="Gilroy" panose="00000500000000000000" pitchFamily="2" charset="-52"/>
                <a:ea typeface="Gilroy Regular"/>
              </a:rPr>
              <a:t>Glykosaminoglykane</a:t>
            </a:r>
            <a:r>
              <a:rPr lang="de-DE" sz="1200" b="0" strike="noStrike" spc="-1" dirty="0">
                <a:solidFill>
                  <a:srgbClr val="001F67"/>
                </a:solidFill>
                <a:latin typeface="Gilroy" panose="00000500000000000000" pitchFamily="2" charset="-52"/>
                <a:ea typeface="Gilroy Regular"/>
              </a:rPr>
              <a:t>) </a:t>
            </a:r>
            <a:r>
              <a:rPr lang="ru-RU" sz="1200" b="0" strike="noStrike" spc="-1" baseline="31000" dirty="0">
                <a:solidFill>
                  <a:srgbClr val="001F67"/>
                </a:solidFill>
                <a:latin typeface="Gilroy" panose="00000500000000000000" pitchFamily="2" charset="-52"/>
                <a:ea typeface="Gilroy Regular"/>
              </a:rPr>
              <a:t>[24]</a:t>
            </a:r>
            <a:endParaRPr lang="ru-RU" sz="1200" b="0" strike="noStrike" spc="-1" dirty="0">
              <a:solidFill>
                <a:srgbClr val="000000"/>
              </a:solidFill>
              <a:latin typeface="Gilroy" panose="00000500000000000000" pitchFamily="2" charset="-52"/>
            </a:endParaRPr>
          </a:p>
        </p:txBody>
      </p:sp>
      <p:sp>
        <p:nvSpPr>
          <p:cNvPr id="302" name="Поступают в организм  в основном с пищей —…"/>
          <p:cNvSpPr/>
          <p:nvPr/>
        </p:nvSpPr>
        <p:spPr>
          <a:xfrm>
            <a:off x="5983920" y="1244520"/>
            <a:ext cx="794320" cy="8309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3600" b="0" strike="noStrike" spc="-1" dirty="0">
                <a:solidFill>
                  <a:srgbClr val="001F66"/>
                </a:solidFill>
                <a:latin typeface="Gilroy" panose="00000500000000000000" pitchFamily="2" charset="-52"/>
                <a:ea typeface="Gilroy Semibold"/>
              </a:rPr>
              <a:t>[Zn]</a:t>
            </a:r>
            <a:endParaRPr lang="ru-RU" sz="3600" b="0" strike="noStrike" spc="-1" dirty="0">
              <a:solidFill>
                <a:srgbClr val="000000"/>
              </a:solidFill>
              <a:latin typeface="Gilroy" panose="00000500000000000000" pitchFamily="2" charset="-52"/>
            </a:endParaRPr>
          </a:p>
          <a:p>
            <a:pPr>
              <a:lnSpc>
                <a:spcPct val="100000"/>
              </a:lnSpc>
              <a:tabLst>
                <a:tab pos="0" algn="l"/>
              </a:tabLst>
            </a:pPr>
            <a:r>
              <a:rPr lang="de-DE" spc="-1" dirty="0">
                <a:solidFill>
                  <a:srgbClr val="001F66"/>
                </a:solidFill>
                <a:latin typeface="Gilroy" panose="00000500000000000000" pitchFamily="2" charset="-52"/>
              </a:rPr>
              <a:t>Zink</a:t>
            </a:r>
            <a:endParaRPr lang="ru-RU" sz="1800" b="0" strike="noStrike" spc="-1" dirty="0">
              <a:solidFill>
                <a:srgbClr val="000000"/>
              </a:solidFill>
              <a:latin typeface="Gilroy" panose="00000500000000000000" pitchFamily="2" charset="-52"/>
            </a:endParaRPr>
          </a:p>
        </p:txBody>
      </p:sp>
      <p:sp>
        <p:nvSpPr>
          <p:cNvPr id="303" name="Поступают в организм  в основном с пищей —…"/>
          <p:cNvSpPr/>
          <p:nvPr/>
        </p:nvSpPr>
        <p:spPr>
          <a:xfrm>
            <a:off x="5965800" y="2133720"/>
            <a:ext cx="2691378"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Beteiligt sich am Mineralstoffwechsel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und fördert die Kollagensynthese</a:t>
            </a:r>
            <a:endParaRPr lang="ru-RU" sz="1200" b="0" strike="noStrike" spc="-1" dirty="0">
              <a:solidFill>
                <a:srgbClr val="000000"/>
              </a:solidFill>
              <a:latin typeface="Gilroy" panose="00000500000000000000" pitchFamily="2" charset="-52"/>
            </a:endParaRPr>
          </a:p>
        </p:txBody>
      </p:sp>
      <p:sp>
        <p:nvSpPr>
          <p:cNvPr id="304" name="Rounded Rectangle"/>
          <p:cNvSpPr/>
          <p:nvPr/>
        </p:nvSpPr>
        <p:spPr>
          <a:xfrm>
            <a:off x="409320" y="3046650"/>
            <a:ext cx="7315160" cy="548238"/>
          </a:xfrm>
          <a:prstGeom prst="roundRect">
            <a:avLst>
              <a:gd name="adj" fmla="val 43750"/>
            </a:avLst>
          </a:prstGeom>
          <a:solidFill>
            <a:srgbClr val="FFFFFF"/>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305" name="Поступают в организм  в основном с пищей —…"/>
          <p:cNvSpPr/>
          <p:nvPr/>
        </p:nvSpPr>
        <p:spPr>
          <a:xfrm>
            <a:off x="611901" y="3142425"/>
            <a:ext cx="6972180" cy="369332"/>
          </a:xfrm>
          <a:prstGeom prst="rect">
            <a:avLst/>
          </a:prstGeom>
          <a:noFill/>
          <a:ln w="12600">
            <a:noFill/>
          </a:ln>
        </p:spPr>
        <p:style>
          <a:lnRef idx="0">
            <a:scrgbClr r="0" g="0" b="0"/>
          </a:lnRef>
          <a:fillRef idx="0">
            <a:scrgbClr r="0" g="0" b="0"/>
          </a:fillRef>
          <a:effectRef idx="0">
            <a:scrgbClr r="0" g="0" b="0"/>
          </a:effectRef>
          <a:fontRef idx="minor"/>
        </p:style>
        <p:txBody>
          <a:bodyPr wrap="square" lIns="0" tIns="0" rIns="0" bIns="0" anchor="t">
            <a:spAutoFit/>
          </a:bodyPr>
          <a:lstStyle/>
          <a:p>
            <a:pPr>
              <a:lnSpc>
                <a:spcPct val="100000"/>
              </a:lnSpc>
              <a:tabLst>
                <a:tab pos="0" algn="l"/>
              </a:tabLst>
            </a:pPr>
            <a:r>
              <a:rPr lang="de-DE" sz="1200" b="1" strike="noStrike" spc="-1" dirty="0">
                <a:solidFill>
                  <a:srgbClr val="001F66"/>
                </a:solidFill>
                <a:latin typeface="Gilroy" panose="00000500000000000000" pitchFamily="2" charset="-52"/>
                <a:ea typeface="Gilroy Semibold"/>
              </a:rPr>
              <a:t>Mineralien unterstützen die Gesundheit von Knochen und Gelenken, </a:t>
            </a:r>
          </a:p>
          <a:p>
            <a:pPr>
              <a:lnSpc>
                <a:spcPct val="100000"/>
              </a:lnSpc>
              <a:tabLst>
                <a:tab pos="0" algn="l"/>
              </a:tabLst>
            </a:pPr>
            <a:r>
              <a:rPr lang="de-DE" sz="1200" b="1" strike="noStrike" spc="-1" dirty="0">
                <a:solidFill>
                  <a:srgbClr val="001F66"/>
                </a:solidFill>
                <a:latin typeface="Gilroy" panose="00000500000000000000" pitchFamily="2" charset="-52"/>
                <a:ea typeface="Gilroy Semibold"/>
              </a:rPr>
              <a:t>indem sie die Elastizität des Knochengewebes beeinflussen</a:t>
            </a:r>
            <a:endParaRPr lang="ru-RU" sz="1200" b="0" strike="noStrike" spc="-1" dirty="0">
              <a:solidFill>
                <a:srgbClr val="000000"/>
              </a:solidFill>
              <a:latin typeface="Gilroy" panose="00000500000000000000" pitchFamily="2" charset="-52"/>
            </a:endParaRPr>
          </a:p>
        </p:txBody>
      </p:sp>
      <p:pic>
        <p:nvPicPr>
          <p:cNvPr id="306"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sp>
        <p:nvSpPr>
          <p:cNvPr id="307" name="Поступают в организм  в основном с пищей —…"/>
          <p:cNvSpPr/>
          <p:nvPr/>
        </p:nvSpPr>
        <p:spPr>
          <a:xfrm>
            <a:off x="1455840" y="4788000"/>
            <a:ext cx="727828" cy="15388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u="sng" strike="noStrike" spc="-1" dirty="0">
                <a:solidFill>
                  <a:srgbClr val="0000FF"/>
                </a:solidFill>
                <a:uFillTx/>
                <a:latin typeface="Gilroy" panose="00000500000000000000" pitchFamily="2" charset="-52"/>
                <a:ea typeface="Gilroy Regular"/>
                <a:hlinkClick r:id="rId5"/>
              </a:rPr>
              <a:t>Studie lesen</a:t>
            </a:r>
            <a:endParaRPr lang="ru-RU" sz="1000" b="0" strike="noStrike" spc="-1" dirty="0">
              <a:solidFill>
                <a:srgbClr val="000000"/>
              </a:solidFill>
              <a:latin typeface="Gilroy" panose="00000500000000000000" pitchFamily="2" charset="-52"/>
            </a:endParaRPr>
          </a:p>
        </p:txBody>
      </p:sp>
      <p:sp>
        <p:nvSpPr>
          <p:cNvPr id="308" name="Омега-3 — собирательное название полиненасыщенных жирных кислот (ПНЖК) 2"/>
          <p:cNvSpPr/>
          <p:nvPr/>
        </p:nvSpPr>
        <p:spPr>
          <a:xfrm>
            <a:off x="392150" y="406440"/>
            <a:ext cx="6504666"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Die </a:t>
            </a: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Formel wird ergänzt mit:</a:t>
            </a:r>
            <a:endParaRPr lang="ru-RU" sz="2700" b="1" strike="noStrike" spc="-1" dirty="0">
              <a:solidFill>
                <a:srgbClr val="000000"/>
              </a:solidFill>
              <a:latin typeface="Gilroy" panose="00000500000000000000" pitchFamily="2" charset="-52"/>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 name="shutterstock_188644466.jpg" descr="shutterstock_188644466.jpg"/>
          <p:cNvPicPr/>
          <p:nvPr/>
        </p:nvPicPr>
        <p:blipFill>
          <a:blip r:embed="rId2"/>
          <a:srcRect l="848" t="1697" r="848"/>
          <a:stretch/>
        </p:blipFill>
        <p:spPr>
          <a:xfrm>
            <a:off x="-4320" y="2520"/>
            <a:ext cx="9155520" cy="5149440"/>
          </a:xfrm>
          <a:prstGeom prst="rect">
            <a:avLst/>
          </a:prstGeom>
          <a:ln w="12600">
            <a:noFill/>
          </a:ln>
        </p:spPr>
      </p:pic>
      <p:pic>
        <p:nvPicPr>
          <p:cNvPr id="310" name="Calci-Prime преза_Монтажная область 1.png" descr="Calci-Prime преза_Монтажная область 1.png"/>
          <p:cNvPicPr/>
          <p:nvPr/>
        </p:nvPicPr>
        <p:blipFill>
          <a:blip r:embed="rId3">
            <a:alphaModFix amt="18000"/>
          </a:blip>
          <a:stretch/>
        </p:blipFill>
        <p:spPr>
          <a:xfrm>
            <a:off x="0" y="0"/>
            <a:ext cx="9142920" cy="5142600"/>
          </a:xfrm>
          <a:prstGeom prst="rect">
            <a:avLst/>
          </a:prstGeom>
          <a:ln w="12600">
            <a:noFill/>
          </a:ln>
        </p:spPr>
      </p:pic>
      <p:sp>
        <p:nvSpPr>
          <p:cNvPr id="311" name="Омега-3 — собирательное название полиненасыщенных жирных кислот (ПНЖК)"/>
          <p:cNvSpPr/>
          <p:nvPr/>
        </p:nvSpPr>
        <p:spPr>
          <a:xfrm>
            <a:off x="393740" y="1676520"/>
            <a:ext cx="4710600" cy="1495794"/>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90000"/>
              </a:lnSpc>
              <a:tabLst>
                <a:tab pos="0" algn="l"/>
              </a:tabLst>
            </a:pPr>
            <a:r>
              <a:rPr lang="de-DE" sz="2700" b="1" strike="noStrike" spc="-1" dirty="0">
                <a:solidFill>
                  <a:srgbClr val="001F66"/>
                </a:solidFill>
                <a:latin typeface="Gilroy" panose="00000500000000000000" pitchFamily="2" charset="-52"/>
                <a:ea typeface="Gilroy Bold"/>
              </a:rPr>
              <a:t>Nimm 2 </a:t>
            </a: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Kapseln 2 mal täglich zu einer Mahlzeit ein - und Dein Leben kommt in Schwung</a:t>
            </a:r>
            <a:r>
              <a:rPr lang="ru-RU" sz="2700" b="1" strike="noStrike" spc="-1" dirty="0">
                <a:solidFill>
                  <a:srgbClr val="001F66"/>
                </a:solidFill>
                <a:latin typeface="Gilroy" panose="00000500000000000000" pitchFamily="2" charset="-52"/>
                <a:ea typeface="Gilroy Bold"/>
              </a:rPr>
              <a:t>!</a:t>
            </a:r>
            <a:r>
              <a:rPr lang="de-DE" sz="2700" b="1" strike="noStrike" spc="-1" dirty="0">
                <a:solidFill>
                  <a:srgbClr val="001F66"/>
                </a:solidFill>
                <a:latin typeface="Gilroy" panose="00000500000000000000" pitchFamily="2" charset="-52"/>
                <a:ea typeface="Gilroy Bold"/>
              </a:rPr>
              <a:t> </a:t>
            </a:r>
            <a:endParaRPr lang="ru-RU" sz="2700" b="0" strike="noStrike" spc="-1" dirty="0">
              <a:solidFill>
                <a:srgbClr val="000000"/>
              </a:solidFill>
              <a:latin typeface="Gilroy" panose="00000500000000000000" pitchFamily="2" charset="-52"/>
            </a:endParaRPr>
          </a:p>
        </p:txBody>
      </p:sp>
      <p:sp>
        <p:nvSpPr>
          <p:cNvPr id="312"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313" name="Rectangle"/>
          <p:cNvSpPr/>
          <p:nvPr/>
        </p:nvSpPr>
        <p:spPr>
          <a:xfrm>
            <a:off x="9258480" y="3162240"/>
            <a:ext cx="405360" cy="190404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pic>
        <p:nvPicPr>
          <p:cNvPr id="314"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Группа"/>
          <p:cNvGrpSpPr/>
          <p:nvPr/>
        </p:nvGrpSpPr>
        <p:grpSpPr>
          <a:xfrm>
            <a:off x="-5760" y="449"/>
            <a:ext cx="9155357" cy="5142602"/>
            <a:chOff x="0" y="0"/>
            <a:chExt cx="9155356" cy="5142601"/>
          </a:xfrm>
        </p:grpSpPr>
        <p:pic>
          <p:nvPicPr>
            <p:cNvPr id="15" name="DSC02335_Dx0 копия.jpg" descr="DSC02335_Dx0 копия.jpg"/>
            <p:cNvPicPr>
              <a:picLocks noChangeAspect="1"/>
            </p:cNvPicPr>
            <p:nvPr/>
          </p:nvPicPr>
          <p:blipFill>
            <a:blip r:embed="rId3">
              <a:extLst/>
            </a:blip>
            <a:srcRect l="16851" t="8386" r="1900" b="10484"/>
            <a:stretch>
              <a:fillRect/>
            </a:stretch>
          </p:blipFill>
          <p:spPr>
            <a:xfrm>
              <a:off x="0" y="0"/>
              <a:ext cx="9155357" cy="5142602"/>
            </a:xfrm>
            <a:prstGeom prst="rect">
              <a:avLst/>
            </a:prstGeom>
            <a:ln w="12700" cap="flat">
              <a:noFill/>
              <a:miter lim="400000"/>
            </a:ln>
            <a:effectLst/>
          </p:spPr>
        </p:pic>
        <p:sp>
          <p:nvSpPr>
            <p:cNvPr id="16" name="O!Mega-3 TG"/>
            <p:cNvSpPr txBox="1"/>
            <p:nvPr/>
          </p:nvSpPr>
          <p:spPr>
            <a:xfrm>
              <a:off x="417239" y="4795108"/>
              <a:ext cx="843256" cy="15621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t">
              <a:spAutoFit/>
            </a:bodyPr>
            <a:lstStyle>
              <a:lvl1pPr>
                <a:lnSpc>
                  <a:spcPct val="80000"/>
                </a:lnSpc>
                <a:defRPr sz="1200" spc="-1">
                  <a:solidFill>
                    <a:srgbClr val="001F67"/>
                  </a:solidFill>
                  <a:latin typeface="Gilroy Semibold"/>
                  <a:ea typeface="Gilroy Semibold"/>
                  <a:cs typeface="Gilroy Semibold"/>
                  <a:sym typeface="Gilroy Semibold"/>
                </a:defRPr>
              </a:lvl1pPr>
            </a:lstStyle>
            <a:p>
              <a:r>
                <a:t>Calci-Prime</a:t>
              </a:r>
            </a:p>
          </p:txBody>
        </p:sp>
        <p:pic>
          <p:nvPicPr>
            <p:cNvPr id="17" name="Calci-Prime преза-35.png" descr="Calci-Prime преза-35.png"/>
            <p:cNvPicPr>
              <a:picLocks noChangeAspect="1"/>
            </p:cNvPicPr>
            <p:nvPr/>
          </p:nvPicPr>
          <p:blipFill>
            <a:blip r:embed="rId4">
              <a:extLst/>
            </a:blip>
            <a:srcRect b="168"/>
            <a:stretch>
              <a:fillRect/>
            </a:stretch>
          </p:blipFill>
          <p:spPr>
            <a:xfrm>
              <a:off x="7956000" y="4814909"/>
              <a:ext cx="786243" cy="137163"/>
            </a:xfrm>
            <a:prstGeom prst="rect">
              <a:avLst/>
            </a:prstGeom>
            <a:ln w="12700" cap="flat">
              <a:noFill/>
              <a:miter lim="400000"/>
            </a:ln>
            <a:effectLst/>
          </p:spPr>
        </p:pic>
      </p:grpSp>
      <p:sp>
        <p:nvSpPr>
          <p:cNvPr id="317" name="Омега-3 — собирательное название полиненасыщенных жирных кислот (ПНЖК)"/>
          <p:cNvSpPr/>
          <p:nvPr/>
        </p:nvSpPr>
        <p:spPr>
          <a:xfrm>
            <a:off x="401520" y="406440"/>
            <a:ext cx="2607509"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2700" b="1" strike="noStrike" spc="-1" dirty="0">
                <a:solidFill>
                  <a:srgbClr val="001F66"/>
                </a:solidFill>
                <a:latin typeface="Gilroy" panose="00000500000000000000" pitchFamily="2" charset="-52"/>
                <a:ea typeface="Gilroy Bold"/>
              </a:rPr>
              <a:t>Calci-Prime </a:t>
            </a:r>
            <a:r>
              <a:rPr lang="de-DE" sz="2700" b="1" spc="-1" dirty="0">
                <a:solidFill>
                  <a:srgbClr val="001F66"/>
                </a:solidFill>
                <a:latin typeface="Gilroy" panose="00000500000000000000" pitchFamily="2" charset="-52"/>
                <a:ea typeface="Gilroy Bold"/>
              </a:rPr>
              <a:t>hilft</a:t>
            </a:r>
            <a:endParaRPr lang="ru-RU" sz="2700" b="0" strike="noStrike" spc="-1" dirty="0">
              <a:solidFill>
                <a:srgbClr val="000000"/>
              </a:solidFill>
              <a:latin typeface="Gilroy" panose="00000500000000000000" pitchFamily="2" charset="-52"/>
            </a:endParaRPr>
          </a:p>
        </p:txBody>
      </p:sp>
      <p:sp>
        <p:nvSpPr>
          <p:cNvPr id="319" name="Rectangle"/>
          <p:cNvSpPr/>
          <p:nvPr/>
        </p:nvSpPr>
        <p:spPr>
          <a:xfrm>
            <a:off x="9563040" y="101520"/>
            <a:ext cx="405360" cy="495180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320" name="Поступают в организм  в основном с пищей —…"/>
          <p:cNvSpPr/>
          <p:nvPr/>
        </p:nvSpPr>
        <p:spPr>
          <a:xfrm>
            <a:off x="899680" y="1196280"/>
            <a:ext cx="2429127"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Knochen und Zähne zu stärken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und ihre Mineraldichte zu erhöhen</a:t>
            </a:r>
            <a:endParaRPr lang="ru-RU" sz="1200" b="0" strike="noStrike" spc="-1" dirty="0">
              <a:solidFill>
                <a:srgbClr val="000000"/>
              </a:solidFill>
              <a:latin typeface="Gilroy" panose="00000500000000000000" pitchFamily="2" charset="-52"/>
            </a:endParaRPr>
          </a:p>
        </p:txBody>
      </p:sp>
      <p:pic>
        <p:nvPicPr>
          <p:cNvPr id="321" name="Безымянный-1-42.png" descr="Безымянный-1-42.png"/>
          <p:cNvPicPr/>
          <p:nvPr/>
        </p:nvPicPr>
        <p:blipFill>
          <a:blip r:embed="rId5"/>
          <a:stretch/>
        </p:blipFill>
        <p:spPr>
          <a:xfrm>
            <a:off x="406440" y="1231920"/>
            <a:ext cx="430560" cy="430560"/>
          </a:xfrm>
          <a:prstGeom prst="rect">
            <a:avLst/>
          </a:prstGeom>
          <a:ln w="12600">
            <a:noFill/>
          </a:ln>
        </p:spPr>
      </p:pic>
      <p:pic>
        <p:nvPicPr>
          <p:cNvPr id="322" name="Безымянный-1-33.png" descr="Безымянный-1-33.png"/>
          <p:cNvPicPr/>
          <p:nvPr/>
        </p:nvPicPr>
        <p:blipFill>
          <a:blip r:embed="rId6"/>
          <a:stretch/>
        </p:blipFill>
        <p:spPr>
          <a:xfrm>
            <a:off x="406440" y="1892160"/>
            <a:ext cx="430560" cy="430560"/>
          </a:xfrm>
          <a:prstGeom prst="rect">
            <a:avLst/>
          </a:prstGeom>
          <a:ln w="12600">
            <a:noFill/>
          </a:ln>
        </p:spPr>
      </p:pic>
      <p:sp>
        <p:nvSpPr>
          <p:cNvPr id="323" name="поддержать здоровье суставов  и работу мышц"/>
          <p:cNvSpPr/>
          <p:nvPr/>
        </p:nvSpPr>
        <p:spPr>
          <a:xfrm>
            <a:off x="899680" y="1926650"/>
            <a:ext cx="2222724"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Die Gelenkgesundheit und die </a:t>
            </a:r>
          </a:p>
          <a:p>
            <a:pPr>
              <a:lnSpc>
                <a:spcPct val="100000"/>
              </a:lnSpc>
              <a:tabLst>
                <a:tab pos="0" algn="l"/>
              </a:tabLst>
            </a:pPr>
            <a:r>
              <a:rPr lang="de-DE" sz="1200" b="0" strike="noStrike" spc="-1" dirty="0">
                <a:solidFill>
                  <a:srgbClr val="001F66"/>
                </a:solidFill>
                <a:latin typeface="Gilroy" panose="00000500000000000000" pitchFamily="2" charset="-52"/>
                <a:ea typeface="Gilroy Regular"/>
              </a:rPr>
              <a:t>Muskelfunktion zu unterstützen</a:t>
            </a:r>
            <a:endParaRPr lang="ru-RU" sz="1200" b="0" strike="noStrike" spc="-1" dirty="0">
              <a:solidFill>
                <a:srgbClr val="000000"/>
              </a:solidFill>
              <a:latin typeface="Gilroy" panose="00000500000000000000" pitchFamily="2" charset="-52"/>
            </a:endParaRPr>
          </a:p>
        </p:txBody>
      </p:sp>
      <p:pic>
        <p:nvPicPr>
          <p:cNvPr id="324" name="Безымянный-1-37.png" descr="Безымянный-1-37.png"/>
          <p:cNvPicPr/>
          <p:nvPr/>
        </p:nvPicPr>
        <p:blipFill>
          <a:blip r:embed="rId7"/>
          <a:stretch/>
        </p:blipFill>
        <p:spPr>
          <a:xfrm>
            <a:off x="406440" y="2552760"/>
            <a:ext cx="430560" cy="430560"/>
          </a:xfrm>
          <a:prstGeom prst="rect">
            <a:avLst/>
          </a:prstGeom>
          <a:ln w="12600">
            <a:noFill/>
          </a:ln>
        </p:spPr>
      </p:pic>
      <p:sp>
        <p:nvSpPr>
          <p:cNvPr id="325" name="сохранить упругость сосудов"/>
          <p:cNvSpPr/>
          <p:nvPr/>
        </p:nvSpPr>
        <p:spPr>
          <a:xfrm>
            <a:off x="899680" y="2682360"/>
            <a:ext cx="2428998"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6"/>
                </a:solidFill>
                <a:latin typeface="Gilroy" panose="00000500000000000000" pitchFamily="2" charset="-52"/>
                <a:ea typeface="Gilroy Regular"/>
              </a:rPr>
              <a:t>Die Blutgefäße elastisch zu halten</a:t>
            </a:r>
            <a:endParaRPr lang="ru-RU" sz="1200" b="0" strike="noStrike" spc="-1" dirty="0">
              <a:solidFill>
                <a:srgbClr val="000000"/>
              </a:solidFill>
              <a:latin typeface="Gilroy" panose="00000500000000000000" pitchFamily="2" charset="-52"/>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328" name="Омега-3 — собирательное название полиненасыщенных жирных кислот (ПНЖК)"/>
          <p:cNvSpPr/>
          <p:nvPr/>
        </p:nvSpPr>
        <p:spPr>
          <a:xfrm>
            <a:off x="400950" y="406440"/>
            <a:ext cx="4046236" cy="112184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ist geeignet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für Menschen mit einem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erhöhten Calciumbedarf:</a:t>
            </a:r>
            <a:endParaRPr lang="ru-RU" sz="2700" b="1" strike="noStrike" spc="-1" dirty="0">
              <a:solidFill>
                <a:srgbClr val="000000"/>
              </a:solidFill>
              <a:latin typeface="Gilroy" panose="00000500000000000000" pitchFamily="2" charset="-52"/>
            </a:endParaRPr>
          </a:p>
        </p:txBody>
      </p:sp>
      <p:sp>
        <p:nvSpPr>
          <p:cNvPr id="329"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dirty="0" err="1">
                <a:solidFill>
                  <a:srgbClr val="001F67"/>
                </a:solidFill>
                <a:latin typeface="Gilroy Bold"/>
                <a:ea typeface="Gilroy Bold"/>
              </a:rPr>
              <a:t>Calci-Prime</a:t>
            </a:r>
            <a:endParaRPr lang="ru-RU" sz="1200" b="0" strike="noStrike" spc="-1" dirty="0">
              <a:solidFill>
                <a:srgbClr val="000000"/>
              </a:solidFill>
              <a:latin typeface="Arial"/>
            </a:endParaRPr>
          </a:p>
        </p:txBody>
      </p:sp>
      <p:pic>
        <p:nvPicPr>
          <p:cNvPr id="330" name="Безымянный-1-44.png" descr="Безымянный-1-44.png"/>
          <p:cNvPicPr/>
          <p:nvPr/>
        </p:nvPicPr>
        <p:blipFill>
          <a:blip r:embed="rId4"/>
          <a:stretch/>
        </p:blipFill>
        <p:spPr>
          <a:xfrm>
            <a:off x="7950240" y="4815360"/>
            <a:ext cx="786240" cy="137160"/>
          </a:xfrm>
          <a:prstGeom prst="rect">
            <a:avLst/>
          </a:prstGeom>
          <a:ln w="12600">
            <a:noFill/>
          </a:ln>
        </p:spPr>
      </p:pic>
      <p:sp>
        <p:nvSpPr>
          <p:cNvPr id="331" name="Поступают в организм  в основном с пищей —…"/>
          <p:cNvSpPr/>
          <p:nvPr/>
        </p:nvSpPr>
        <p:spPr>
          <a:xfrm>
            <a:off x="402140" y="1905120"/>
            <a:ext cx="3808800" cy="184666"/>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Sportler mit hoher körperlicher Aktivität</a:t>
            </a:r>
            <a:endParaRPr lang="ru-RU" sz="1200" b="0" strike="noStrike" spc="-1" dirty="0">
              <a:solidFill>
                <a:srgbClr val="000000"/>
              </a:solidFill>
              <a:latin typeface="Gilroy" panose="00000500000000000000" pitchFamily="2" charset="-52"/>
            </a:endParaRPr>
          </a:p>
        </p:txBody>
      </p:sp>
      <p:sp>
        <p:nvSpPr>
          <p:cNvPr id="332" name="пожилые люди, женщины в период менопаузы"/>
          <p:cNvSpPr/>
          <p:nvPr/>
        </p:nvSpPr>
        <p:spPr>
          <a:xfrm>
            <a:off x="402140" y="2166120"/>
            <a:ext cx="3477555"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Ältere Menschen, Frauen in den Wechseljahren</a:t>
            </a:r>
            <a:endParaRPr lang="ru-RU" sz="1200" b="0" strike="noStrike" spc="-1" dirty="0">
              <a:solidFill>
                <a:srgbClr val="000000"/>
              </a:solidFill>
              <a:latin typeface="Gilroy" panose="00000500000000000000" pitchFamily="2" charset="-52"/>
            </a:endParaRPr>
          </a:p>
        </p:txBody>
      </p:sp>
      <p:sp>
        <p:nvSpPr>
          <p:cNvPr id="333" name="вегетарианцы и обладатели  непереносимости лактозы"/>
          <p:cNvSpPr/>
          <p:nvPr/>
        </p:nvSpPr>
        <p:spPr>
          <a:xfrm>
            <a:off x="402140" y="2427120"/>
            <a:ext cx="1835311"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Vegetarier und Veganer</a:t>
            </a:r>
            <a:endParaRPr lang="ru-RU" sz="1200" b="0" strike="noStrike" spc="-1" dirty="0">
              <a:solidFill>
                <a:srgbClr val="000000"/>
              </a:solidFill>
              <a:latin typeface="Gilroy" panose="00000500000000000000" pitchFamily="2" charset="-52"/>
            </a:endParaRPr>
          </a:p>
        </p:txBody>
      </p:sp>
      <p:sp>
        <p:nvSpPr>
          <p:cNvPr id="334" name="любители сигарет, алкоголя,  газированных и энергетических напитков"/>
          <p:cNvSpPr/>
          <p:nvPr/>
        </p:nvSpPr>
        <p:spPr>
          <a:xfrm>
            <a:off x="402140" y="2675520"/>
            <a:ext cx="3803670"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Raucher, Menschen mit hohem Konsum von Alkohol</a:t>
            </a:r>
            <a:r>
              <a:rPr lang="ru-RU" sz="1200" spc="-1" dirty="0">
                <a:solidFill>
                  <a:srgbClr val="001F67"/>
                </a:solidFill>
                <a:latin typeface="Gilroy" panose="00000500000000000000" pitchFamily="2" charset="-52"/>
                <a:ea typeface="Gilroy Regular"/>
              </a:rPr>
              <a:t>,</a:t>
            </a:r>
          </a:p>
          <a:p>
            <a:pPr>
              <a:lnSpc>
                <a:spcPct val="100000"/>
              </a:lnSpc>
              <a:buClr>
                <a:srgbClr val="001F67"/>
              </a:buClr>
            </a:pPr>
            <a:r>
              <a:rPr lang="de-DE" sz="1200" b="0" strike="noStrike" spc="-1" dirty="0">
                <a:solidFill>
                  <a:srgbClr val="001F67"/>
                </a:solidFill>
                <a:latin typeface="Gilroy" panose="00000500000000000000" pitchFamily="2" charset="-52"/>
                <a:ea typeface="Gilroy Regular"/>
              </a:rPr>
              <a:t>kohlensäurehaltigen Getränken und Energydrinks</a:t>
            </a:r>
            <a:endParaRPr lang="ru-RU" sz="1200" b="0" strike="noStrike" spc="-1" dirty="0">
              <a:solidFill>
                <a:srgbClr val="000000"/>
              </a:solidFill>
              <a:latin typeface="Gilroy" panose="00000500000000000000" pitchFamily="2" charset="-52"/>
            </a:endParaRPr>
          </a:p>
        </p:txBody>
      </p:sp>
      <p:sp>
        <p:nvSpPr>
          <p:cNvPr id="335" name="люди с недостатком веса"/>
          <p:cNvSpPr/>
          <p:nvPr/>
        </p:nvSpPr>
        <p:spPr>
          <a:xfrm>
            <a:off x="402140" y="3101760"/>
            <a:ext cx="3739550"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Menschen mit Untergewicht und Laktoseintoleranz</a:t>
            </a:r>
            <a:endParaRPr lang="ru-RU" sz="1200" b="0" strike="noStrike" spc="-1" dirty="0">
              <a:solidFill>
                <a:srgbClr val="000000"/>
              </a:solidFill>
              <a:latin typeface="Gilroy" panose="00000500000000000000" pitchFamily="2" charset="-52"/>
            </a:endParaRPr>
          </a:p>
        </p:txBody>
      </p:sp>
      <p:sp>
        <p:nvSpPr>
          <p:cNvPr id="336" name="испытывающие стресс"/>
          <p:cNvSpPr/>
          <p:nvPr/>
        </p:nvSpPr>
        <p:spPr>
          <a:xfrm>
            <a:off x="402140" y="3323802"/>
            <a:ext cx="2449710"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marL="120240" indent="-120240">
              <a:lnSpc>
                <a:spcPct val="100000"/>
              </a:lnSpc>
              <a:buClr>
                <a:srgbClr val="001F67"/>
              </a:buClr>
              <a:buFont typeface="Symbol"/>
              <a:buChar char=""/>
            </a:pPr>
            <a:r>
              <a:rPr lang="de-DE" sz="1200" b="0" strike="noStrike" spc="-1" dirty="0">
                <a:solidFill>
                  <a:srgbClr val="001F67"/>
                </a:solidFill>
                <a:latin typeface="Gilroy" panose="00000500000000000000" pitchFamily="2" charset="-52"/>
                <a:ea typeface="Gilroy Regular"/>
              </a:rPr>
              <a:t>Menschen mit hohem Stresslevel</a:t>
            </a:r>
            <a:endParaRPr lang="ru-RU" sz="1200" b="0" strike="noStrike" spc="-1" dirty="0">
              <a:solidFill>
                <a:srgbClr val="000000"/>
              </a:solidFill>
              <a:latin typeface="Gilroy" panose="00000500000000000000" pitchFamily="2" charset="-52"/>
            </a:endParaRPr>
          </a:p>
        </p:txBody>
      </p:sp>
      <p:pic>
        <p:nvPicPr>
          <p:cNvPr id="337" name="shutterstock_2177943695.jpg" descr="shutterstock_2177943695.jpg"/>
          <p:cNvPicPr/>
          <p:nvPr/>
        </p:nvPicPr>
        <p:blipFill>
          <a:blip r:embed="rId5"/>
          <a:srcRect l="22128" r="33324"/>
          <a:stretch/>
        </p:blipFill>
        <p:spPr>
          <a:xfrm>
            <a:off x="5712840" y="0"/>
            <a:ext cx="3432600" cy="5142600"/>
          </a:xfrm>
          <a:prstGeom prst="rect">
            <a:avLst/>
          </a:prstGeom>
          <a:ln w="12600">
            <a:noFill/>
          </a:ln>
        </p:spPr>
      </p:pic>
      <p:pic>
        <p:nvPicPr>
          <p:cNvPr id="338" name="Calci-Prime преза-37.png" descr="Calci-Prime преза-37.png"/>
          <p:cNvPicPr/>
          <p:nvPr/>
        </p:nvPicPr>
        <p:blipFill>
          <a:blip r:embed="rId6"/>
          <a:srcRect t="832" b="832"/>
          <a:stretch/>
        </p:blipFill>
        <p:spPr>
          <a:xfrm>
            <a:off x="7950240" y="4815360"/>
            <a:ext cx="786240" cy="137160"/>
          </a:xfrm>
          <a:prstGeom prst="rect">
            <a:avLst/>
          </a:prstGeom>
          <a:ln w="1260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DSC02296_Dx0 (3).jpg" descr="DSC02296_Dx0 (3).jpg"/>
          <p:cNvPicPr>
            <a:picLocks noChangeAspect="1"/>
          </p:cNvPicPr>
          <p:nvPr/>
        </p:nvPicPr>
        <p:blipFill>
          <a:blip r:embed="rId2">
            <a:extLst/>
          </a:blip>
          <a:srcRect l="23864" t="20353" r="25" b="3618"/>
          <a:stretch>
            <a:fillRect/>
          </a:stretch>
        </p:blipFill>
        <p:spPr>
          <a:xfrm>
            <a:off x="-445488" y="-244241"/>
            <a:ext cx="9589489" cy="5387741"/>
          </a:xfrm>
          <a:prstGeom prst="rect">
            <a:avLst/>
          </a:prstGeom>
          <a:ln w="12700">
            <a:miter lim="400000"/>
          </a:ln>
        </p:spPr>
      </p:pic>
      <p:pic>
        <p:nvPicPr>
          <p:cNvPr id="15" name="Calci-Prime преза-37.png" descr="Calci-Prime преза-37.png"/>
          <p:cNvPicPr>
            <a:picLocks noChangeAspect="1"/>
          </p:cNvPicPr>
          <p:nvPr/>
        </p:nvPicPr>
        <p:blipFill>
          <a:blip r:embed="rId3">
            <a:extLst/>
          </a:blip>
          <a:srcRect t="832" b="830"/>
          <a:stretch>
            <a:fillRect/>
          </a:stretch>
        </p:blipFill>
        <p:spPr>
          <a:xfrm>
            <a:off x="7950239" y="4815359"/>
            <a:ext cx="786243" cy="137163"/>
          </a:xfrm>
          <a:prstGeom prst="rect">
            <a:avLst/>
          </a:prstGeom>
          <a:ln w="12700">
            <a:miter lim="400000"/>
          </a:ln>
        </p:spPr>
      </p:pic>
      <p:sp>
        <p:nvSpPr>
          <p:cNvPr id="16" name="O!Mega-3 TG"/>
          <p:cNvSpPr txBox="1"/>
          <p:nvPr/>
        </p:nvSpPr>
        <p:spPr>
          <a:xfrm>
            <a:off x="411480" y="4795558"/>
            <a:ext cx="843255" cy="1562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a:spAutoFit/>
          </a:bodyPr>
          <a:lstStyle>
            <a:lvl1pPr>
              <a:lnSpc>
                <a:spcPct val="80000"/>
              </a:lnSpc>
              <a:defRPr sz="1200" spc="-1">
                <a:solidFill>
                  <a:srgbClr val="FFFFFF"/>
                </a:solidFill>
                <a:latin typeface="Gilroy Semibold"/>
                <a:ea typeface="Gilroy Semibold"/>
                <a:cs typeface="Gilroy Semibold"/>
                <a:sym typeface="Gilroy Semibold"/>
              </a:defRPr>
            </a:lvl1pPr>
          </a:lstStyle>
          <a:p>
            <a:r>
              <a:rPr dirty="0" err="1"/>
              <a:t>Calci</a:t>
            </a:r>
            <a:r>
              <a:rPr dirty="0"/>
              <a:t>-Prime</a:t>
            </a:r>
          </a:p>
        </p:txBody>
      </p:sp>
      <p:pic>
        <p:nvPicPr>
          <p:cNvPr id="17" name="22.png" descr="22.png"/>
          <p:cNvPicPr>
            <a:picLocks noChangeAspect="1"/>
          </p:cNvPicPr>
          <p:nvPr/>
        </p:nvPicPr>
        <p:blipFill>
          <a:blip r:embed="rId4">
            <a:extLst/>
          </a:blip>
          <a:stretch>
            <a:fillRect/>
          </a:stretch>
        </p:blipFill>
        <p:spPr>
          <a:xfrm>
            <a:off x="406440" y="1231918"/>
            <a:ext cx="430561" cy="430563"/>
          </a:xfrm>
          <a:prstGeom prst="rect">
            <a:avLst/>
          </a:prstGeom>
          <a:ln w="12700">
            <a:miter lim="400000"/>
          </a:ln>
        </p:spPr>
      </p:pic>
      <p:pic>
        <p:nvPicPr>
          <p:cNvPr id="18" name="23.png" descr="23.png"/>
          <p:cNvPicPr>
            <a:picLocks noChangeAspect="1"/>
          </p:cNvPicPr>
          <p:nvPr/>
        </p:nvPicPr>
        <p:blipFill>
          <a:blip r:embed="rId5">
            <a:extLst/>
          </a:blip>
          <a:stretch>
            <a:fillRect/>
          </a:stretch>
        </p:blipFill>
        <p:spPr>
          <a:xfrm>
            <a:off x="406440" y="1892160"/>
            <a:ext cx="430561" cy="430563"/>
          </a:xfrm>
          <a:prstGeom prst="rect">
            <a:avLst/>
          </a:prstGeom>
          <a:ln w="12700">
            <a:miter lim="400000"/>
          </a:ln>
        </p:spPr>
      </p:pic>
      <p:pic>
        <p:nvPicPr>
          <p:cNvPr id="19" name="24.png" descr="24.png"/>
          <p:cNvPicPr>
            <a:picLocks noChangeAspect="1"/>
          </p:cNvPicPr>
          <p:nvPr/>
        </p:nvPicPr>
        <p:blipFill>
          <a:blip r:embed="rId6">
            <a:extLst/>
          </a:blip>
          <a:stretch>
            <a:fillRect/>
          </a:stretch>
        </p:blipFill>
        <p:spPr>
          <a:xfrm>
            <a:off x="406440" y="2552760"/>
            <a:ext cx="430561" cy="430562"/>
          </a:xfrm>
          <a:prstGeom prst="rect">
            <a:avLst/>
          </a:prstGeom>
          <a:ln w="12700">
            <a:miter lim="400000"/>
          </a:ln>
        </p:spPr>
      </p:pic>
      <p:sp>
        <p:nvSpPr>
          <p:cNvPr id="341" name="Омега-3 — собирательное название полиненасыщенных жирных кислот (ПНЖК)"/>
          <p:cNvSpPr/>
          <p:nvPr/>
        </p:nvSpPr>
        <p:spPr>
          <a:xfrm>
            <a:off x="399140" y="406440"/>
            <a:ext cx="1875706"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2700" b="1" strike="noStrike" spc="-1" dirty="0" err="1">
                <a:solidFill>
                  <a:schemeClr val="bg1"/>
                </a:solidFill>
                <a:latin typeface="Gilroy" panose="00000500000000000000" pitchFamily="2" charset="-52"/>
                <a:ea typeface="Gilroy Bold"/>
              </a:rPr>
              <a:t>Calci-Prime</a:t>
            </a:r>
            <a:endParaRPr lang="ru-RU" sz="2700" b="0" strike="noStrike" spc="-1" dirty="0">
              <a:solidFill>
                <a:schemeClr val="bg1"/>
              </a:solidFill>
              <a:latin typeface="Gilroy" panose="00000500000000000000" pitchFamily="2" charset="-52"/>
            </a:endParaRPr>
          </a:p>
        </p:txBody>
      </p:sp>
      <p:sp>
        <p:nvSpPr>
          <p:cNvPr id="343" name="Rectangle"/>
          <p:cNvSpPr/>
          <p:nvPr/>
        </p:nvSpPr>
        <p:spPr>
          <a:xfrm>
            <a:off x="9563040" y="101520"/>
            <a:ext cx="405360" cy="495180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344" name="Поступают в организм  в основном с пищей —…"/>
          <p:cNvSpPr/>
          <p:nvPr/>
        </p:nvSpPr>
        <p:spPr>
          <a:xfrm>
            <a:off x="941870" y="1272600"/>
            <a:ext cx="2645468"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chemeClr val="bg1"/>
                </a:solidFill>
                <a:latin typeface="Gilroy" panose="00000500000000000000" pitchFamily="2" charset="-52"/>
                <a:ea typeface="Gilroy Regular"/>
              </a:rPr>
              <a:t>Natürliche Calciumquelle </a:t>
            </a:r>
            <a:r>
              <a:rPr lang="ru-RU" sz="1200" b="0" strike="noStrike" spc="-1" dirty="0">
                <a:solidFill>
                  <a:schemeClr val="bg1"/>
                </a:solidFill>
                <a:latin typeface="Gilroy" panose="00000500000000000000" pitchFamily="2" charset="-52"/>
                <a:ea typeface="Gilroy Regular"/>
              </a:rPr>
              <a:t>Aquamin</a:t>
            </a:r>
            <a:r>
              <a:rPr lang="ru-RU" sz="1200" b="0" strike="noStrike" spc="-1" baseline="31000" dirty="0">
                <a:solidFill>
                  <a:schemeClr val="bg1"/>
                </a:solidFill>
                <a:latin typeface="Gilroy" panose="00000500000000000000" pitchFamily="2" charset="-52"/>
                <a:ea typeface="Gilroy Regular"/>
              </a:rPr>
              <a:t>ТМ </a:t>
            </a:r>
            <a:endParaRPr lang="ru-RU" sz="1200" b="0" strike="noStrike" spc="-1" dirty="0">
              <a:solidFill>
                <a:schemeClr val="bg1"/>
              </a:solidFill>
              <a:latin typeface="Gilroy" panose="00000500000000000000" pitchFamily="2" charset="-52"/>
            </a:endParaRPr>
          </a:p>
          <a:p>
            <a:pPr>
              <a:lnSpc>
                <a:spcPct val="100000"/>
              </a:lnSpc>
              <a:tabLst>
                <a:tab pos="0" algn="l"/>
              </a:tabLst>
            </a:pPr>
            <a:r>
              <a:rPr lang="de-DE" sz="1200" b="0" strike="noStrike" spc="-1" dirty="0">
                <a:solidFill>
                  <a:schemeClr val="bg1"/>
                </a:solidFill>
                <a:latin typeface="Gilroy" panose="00000500000000000000" pitchFamily="2" charset="-52"/>
                <a:ea typeface="Gilroy Regular"/>
              </a:rPr>
              <a:t>mit nachgewiesener Wirksamkeit</a:t>
            </a:r>
            <a:endParaRPr lang="ru-RU" sz="1200" b="0" strike="noStrike" spc="-1" dirty="0">
              <a:solidFill>
                <a:schemeClr val="bg1"/>
              </a:solidFill>
              <a:latin typeface="Gilroy" panose="00000500000000000000" pitchFamily="2" charset="-52"/>
            </a:endParaRPr>
          </a:p>
        </p:txBody>
      </p:sp>
      <p:sp>
        <p:nvSpPr>
          <p:cNvPr id="347" name="Синергичные витамины и минералы…"/>
          <p:cNvSpPr/>
          <p:nvPr/>
        </p:nvSpPr>
        <p:spPr>
          <a:xfrm>
            <a:off x="940790" y="1932840"/>
            <a:ext cx="2827634"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chemeClr val="bg1"/>
                </a:solidFill>
                <a:latin typeface="Gilroy" panose="00000500000000000000" pitchFamily="2" charset="-52"/>
                <a:ea typeface="Gilroy Regular"/>
              </a:rPr>
              <a:t>Synergetische Vitamine und Mineralien </a:t>
            </a:r>
          </a:p>
          <a:p>
            <a:pPr>
              <a:lnSpc>
                <a:spcPct val="100000"/>
              </a:lnSpc>
              <a:tabLst>
                <a:tab pos="0" algn="l"/>
              </a:tabLst>
            </a:pPr>
            <a:r>
              <a:rPr lang="de-DE" sz="1200" b="0" strike="noStrike" spc="-1" dirty="0">
                <a:solidFill>
                  <a:schemeClr val="bg1"/>
                </a:solidFill>
                <a:latin typeface="Gilroy" panose="00000500000000000000" pitchFamily="2" charset="-52"/>
                <a:ea typeface="Gilroy Regular"/>
              </a:rPr>
              <a:t>für eine bessere Calciumaufnahme</a:t>
            </a:r>
            <a:endParaRPr lang="ru-RU" sz="1200" b="0" strike="noStrike" spc="-1" dirty="0">
              <a:solidFill>
                <a:schemeClr val="bg1"/>
              </a:solidFill>
              <a:latin typeface="Gilroy" panose="00000500000000000000" pitchFamily="2" charset="-52"/>
            </a:endParaRPr>
          </a:p>
        </p:txBody>
      </p:sp>
      <p:sp>
        <p:nvSpPr>
          <p:cNvPr id="349" name="Подходит для детей с 14 лет и взрослых"/>
          <p:cNvSpPr/>
          <p:nvPr/>
        </p:nvSpPr>
        <p:spPr>
          <a:xfrm>
            <a:off x="941150" y="2682360"/>
            <a:ext cx="2398670"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chemeClr val="bg1"/>
                </a:solidFill>
                <a:latin typeface="Gilroy" panose="00000500000000000000" pitchFamily="2" charset="-52"/>
                <a:ea typeface="Gilroy Regular"/>
              </a:rPr>
              <a:t>Geeignet für Kinder ab 14 Jahren </a:t>
            </a:r>
          </a:p>
          <a:p>
            <a:pPr>
              <a:lnSpc>
                <a:spcPct val="100000"/>
              </a:lnSpc>
              <a:tabLst>
                <a:tab pos="0" algn="l"/>
              </a:tabLst>
            </a:pPr>
            <a:r>
              <a:rPr lang="de-DE" sz="1200" b="0" strike="noStrike" spc="-1" dirty="0">
                <a:solidFill>
                  <a:schemeClr val="bg1"/>
                </a:solidFill>
                <a:latin typeface="Gilroy" panose="00000500000000000000" pitchFamily="2" charset="-52"/>
                <a:ea typeface="Gilroy Regular"/>
              </a:rPr>
              <a:t>und Erwachsene</a:t>
            </a:r>
            <a:endParaRPr lang="ru-RU" sz="1200" b="0" strike="noStrike" spc="-1" dirty="0">
              <a:solidFill>
                <a:schemeClr val="bg1"/>
              </a:solidFill>
              <a:latin typeface="Gilroy" panose="00000500000000000000" pitchFamily="2" charset="-5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Группа"/>
          <p:cNvGrpSpPr/>
          <p:nvPr/>
        </p:nvGrpSpPr>
        <p:grpSpPr>
          <a:xfrm>
            <a:off x="-746527" y="-877529"/>
            <a:ext cx="10716436" cy="6027092"/>
            <a:chOff x="0" y="0"/>
            <a:chExt cx="10716435" cy="6027091"/>
          </a:xfrm>
        </p:grpSpPr>
        <p:pic>
          <p:nvPicPr>
            <p:cNvPr id="14" name="DSC02316_Dx0 (2).jpg" descr="DSC02316_Dx0 (2).jpg"/>
            <p:cNvPicPr>
              <a:picLocks noChangeAspect="1"/>
            </p:cNvPicPr>
            <p:nvPr/>
          </p:nvPicPr>
          <p:blipFill>
            <a:blip r:embed="rId3">
              <a:extLst/>
            </a:blip>
            <a:srcRect l="1293" t="9675" r="13844" b="5461"/>
            <a:stretch>
              <a:fillRect/>
            </a:stretch>
          </p:blipFill>
          <p:spPr>
            <a:xfrm>
              <a:off x="0" y="0"/>
              <a:ext cx="10716436" cy="6027092"/>
            </a:xfrm>
            <a:prstGeom prst="rect">
              <a:avLst/>
            </a:prstGeom>
            <a:ln w="12700" cap="flat">
              <a:noFill/>
              <a:miter lim="400000"/>
            </a:ln>
            <a:effectLst/>
          </p:spPr>
        </p:pic>
        <p:pic>
          <p:nvPicPr>
            <p:cNvPr id="15" name="Calci-Prime преза-37.png" descr="Calci-Prime преза-37.png"/>
            <p:cNvPicPr>
              <a:picLocks noChangeAspect="1"/>
            </p:cNvPicPr>
            <p:nvPr/>
          </p:nvPicPr>
          <p:blipFill>
            <a:blip r:embed="rId4">
              <a:extLst/>
            </a:blip>
            <a:srcRect t="832" b="830"/>
            <a:stretch>
              <a:fillRect/>
            </a:stretch>
          </p:blipFill>
          <p:spPr>
            <a:xfrm>
              <a:off x="8696767" y="5692888"/>
              <a:ext cx="786243" cy="137163"/>
            </a:xfrm>
            <a:prstGeom prst="rect">
              <a:avLst/>
            </a:prstGeom>
            <a:ln w="12700" cap="flat">
              <a:noFill/>
              <a:miter lim="400000"/>
            </a:ln>
            <a:effectLst/>
          </p:spPr>
        </p:pic>
        <p:sp>
          <p:nvSpPr>
            <p:cNvPr id="16" name="O!Mega-3 TG"/>
            <p:cNvSpPr txBox="1"/>
            <p:nvPr/>
          </p:nvSpPr>
          <p:spPr>
            <a:xfrm>
              <a:off x="1158007" y="5673087"/>
              <a:ext cx="843255" cy="1562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t">
              <a:spAutoFit/>
            </a:bodyPr>
            <a:lstStyle>
              <a:lvl1pPr>
                <a:lnSpc>
                  <a:spcPct val="80000"/>
                </a:lnSpc>
                <a:defRPr sz="1200" spc="-1">
                  <a:solidFill>
                    <a:srgbClr val="FFFFFF"/>
                  </a:solidFill>
                  <a:latin typeface="Gilroy Semibold"/>
                  <a:ea typeface="Gilroy Semibold"/>
                  <a:cs typeface="Gilroy Semibold"/>
                  <a:sym typeface="Gilroy Semibold"/>
                </a:defRPr>
              </a:lvl1pPr>
            </a:lstStyle>
            <a:p>
              <a:r>
                <a:t>Calci-Prime</a:t>
              </a:r>
            </a:p>
          </p:txBody>
        </p:sp>
      </p:grpSp>
      <p:sp>
        <p:nvSpPr>
          <p:cNvPr id="17" name="Circle"/>
          <p:cNvSpPr/>
          <p:nvPr/>
        </p:nvSpPr>
        <p:spPr>
          <a:xfrm>
            <a:off x="3048118" y="1599545"/>
            <a:ext cx="482607" cy="482601"/>
          </a:xfrm>
          <a:prstGeom prst="ellipse">
            <a:avLst/>
          </a:prstGeom>
          <a:ln w="12700">
            <a:solidFill>
              <a:schemeClr val="accent1">
                <a:lumOff val="19607"/>
              </a:schemeClr>
            </a:solidFill>
          </a:ln>
        </p:spPr>
        <p:txBody>
          <a:bodyPr lIns="0" tIns="0" rIns="0" bIns="0"/>
          <a:lstStyle/>
          <a:p>
            <a:endParaRPr/>
          </a:p>
        </p:txBody>
      </p:sp>
      <p:sp>
        <p:nvSpPr>
          <p:cNvPr id="354" name="CustomShape 2"/>
          <p:cNvSpPr/>
          <p:nvPr/>
        </p:nvSpPr>
        <p:spPr>
          <a:xfrm>
            <a:off x="419760" y="1634400"/>
            <a:ext cx="1502115" cy="1627278"/>
          </a:xfrm>
          <a:prstGeom prst="rect">
            <a:avLst/>
          </a:prstGeom>
          <a:noFill/>
          <a:ln w="12600">
            <a:noFill/>
          </a:ln>
        </p:spPr>
        <p:style>
          <a:lnRef idx="0">
            <a:scrgbClr r="0" g="0" b="0"/>
          </a:lnRef>
          <a:fillRef idx="0">
            <a:scrgbClr r="0" g="0" b="0"/>
          </a:fillRef>
          <a:effectRef idx="0">
            <a:scrgbClr r="0" g="0" b="0"/>
          </a:effectRef>
          <a:fontRef idx="minor"/>
        </p:style>
        <p:txBody>
          <a:bodyPr wrap="none" lIns="85680" tIns="85680" rIns="85680" bIns="85680" anchor="t">
            <a:spAutoFit/>
          </a:bodyPr>
          <a:lstStyle/>
          <a:p>
            <a:pPr>
              <a:lnSpc>
                <a:spcPct val="90000"/>
              </a:lnSpc>
              <a:tabLst>
                <a:tab pos="0" algn="l"/>
              </a:tabLst>
            </a:pPr>
            <a:r>
              <a:rPr lang="de-DE" sz="1500" b="1" strike="noStrike" spc="-1" dirty="0">
                <a:solidFill>
                  <a:schemeClr val="bg1"/>
                </a:solidFill>
                <a:latin typeface="Gilroy" panose="00000500000000000000" pitchFamily="2" charset="-52"/>
                <a:ea typeface="Gilroy Semibold"/>
              </a:rPr>
              <a:t>BONUSPUNKTE</a:t>
            </a:r>
            <a:endParaRPr lang="ru-RU" sz="1500" b="0" strike="noStrike" spc="-1" dirty="0">
              <a:solidFill>
                <a:schemeClr val="bg1"/>
              </a:solidFill>
              <a:latin typeface="Gilroy" panose="00000500000000000000" pitchFamily="2" charset="-52"/>
            </a:endParaRPr>
          </a:p>
          <a:p>
            <a:pPr>
              <a:lnSpc>
                <a:spcPct val="90000"/>
              </a:lnSpc>
              <a:tabLst>
                <a:tab pos="0" algn="l"/>
              </a:tabLst>
            </a:pPr>
            <a:endParaRPr lang="ru-RU" sz="1500" b="0" strike="noStrike" spc="-1" dirty="0">
              <a:solidFill>
                <a:schemeClr val="bg1"/>
              </a:solidFill>
              <a:latin typeface="Gilroy" panose="00000500000000000000" pitchFamily="2" charset="-52"/>
            </a:endParaRPr>
          </a:p>
          <a:p>
            <a:pPr>
              <a:lnSpc>
                <a:spcPct val="90000"/>
              </a:lnSpc>
              <a:tabLst>
                <a:tab pos="0" algn="l"/>
              </a:tabLst>
            </a:pPr>
            <a:endParaRPr lang="ru-RU" sz="1500" b="0" strike="noStrike" spc="-1" dirty="0">
              <a:solidFill>
                <a:schemeClr val="bg1"/>
              </a:solidFill>
              <a:latin typeface="Gilroy" panose="00000500000000000000" pitchFamily="2" charset="-52"/>
            </a:endParaRPr>
          </a:p>
          <a:p>
            <a:pPr>
              <a:lnSpc>
                <a:spcPct val="90000"/>
              </a:lnSpc>
              <a:tabLst>
                <a:tab pos="0" algn="l"/>
              </a:tabLst>
            </a:pPr>
            <a:r>
              <a:rPr lang="de-DE" sz="1500" b="1" strike="noStrike" spc="-1" dirty="0">
                <a:solidFill>
                  <a:schemeClr val="bg1"/>
                </a:solidFill>
                <a:latin typeface="Gilroy" panose="00000500000000000000" pitchFamily="2" charset="-52"/>
                <a:ea typeface="Gilroy Semibold"/>
              </a:rPr>
              <a:t>CLUBPREIS</a:t>
            </a:r>
            <a:endParaRPr lang="ru-RU" sz="1500" b="0" strike="noStrike" spc="-1" dirty="0">
              <a:solidFill>
                <a:schemeClr val="bg1"/>
              </a:solidFill>
              <a:latin typeface="Gilroy" panose="00000500000000000000" pitchFamily="2" charset="-52"/>
            </a:endParaRPr>
          </a:p>
          <a:p>
            <a:pPr>
              <a:lnSpc>
                <a:spcPct val="90000"/>
              </a:lnSpc>
              <a:tabLst>
                <a:tab pos="0" algn="l"/>
              </a:tabLst>
            </a:pPr>
            <a:endParaRPr lang="ru-RU" sz="1500" b="0" strike="noStrike" spc="-1" dirty="0">
              <a:solidFill>
                <a:schemeClr val="bg1"/>
              </a:solidFill>
              <a:latin typeface="Gilroy" panose="00000500000000000000" pitchFamily="2" charset="-52"/>
            </a:endParaRPr>
          </a:p>
          <a:p>
            <a:pPr>
              <a:lnSpc>
                <a:spcPct val="90000"/>
              </a:lnSpc>
              <a:tabLst>
                <a:tab pos="0" algn="l"/>
              </a:tabLst>
            </a:pPr>
            <a:endParaRPr lang="ru-RU" sz="1500" b="0" strike="noStrike" spc="-1" dirty="0">
              <a:solidFill>
                <a:schemeClr val="bg1"/>
              </a:solidFill>
              <a:latin typeface="Gilroy" panose="00000500000000000000" pitchFamily="2" charset="-52"/>
            </a:endParaRPr>
          </a:p>
          <a:p>
            <a:pPr>
              <a:lnSpc>
                <a:spcPct val="90000"/>
              </a:lnSpc>
              <a:tabLst>
                <a:tab pos="0" algn="l"/>
              </a:tabLst>
            </a:pPr>
            <a:r>
              <a:rPr lang="de-DE" sz="1500" b="1" strike="noStrike" spc="-1" dirty="0">
                <a:solidFill>
                  <a:schemeClr val="bg1"/>
                </a:solidFill>
                <a:latin typeface="Gilroy" panose="00000500000000000000" pitchFamily="2" charset="-52"/>
                <a:ea typeface="Gilroy Semibold"/>
              </a:rPr>
              <a:t>EINZELPREIS</a:t>
            </a:r>
            <a:endParaRPr lang="ru-RU" sz="1500" b="0" strike="noStrike" spc="-1" dirty="0">
              <a:solidFill>
                <a:schemeClr val="bg1"/>
              </a:solidFill>
              <a:latin typeface="Gilroy" panose="00000500000000000000" pitchFamily="2" charset="-52"/>
            </a:endParaRPr>
          </a:p>
        </p:txBody>
      </p:sp>
      <p:sp>
        <p:nvSpPr>
          <p:cNvPr id="355" name="CustomShape 4"/>
          <p:cNvSpPr/>
          <p:nvPr/>
        </p:nvSpPr>
        <p:spPr>
          <a:xfrm>
            <a:off x="2802960" y="2853360"/>
            <a:ext cx="1045516" cy="403866"/>
          </a:xfrm>
          <a:prstGeom prst="rect">
            <a:avLst/>
          </a:prstGeom>
          <a:noFill/>
          <a:ln w="12600">
            <a:noFill/>
          </a:ln>
        </p:spPr>
        <p:style>
          <a:lnRef idx="0">
            <a:scrgbClr r="0" g="0" b="0"/>
          </a:lnRef>
          <a:fillRef idx="0">
            <a:scrgbClr r="0" g="0" b="0"/>
          </a:fillRef>
          <a:effectRef idx="0">
            <a:scrgbClr r="0" g="0" b="0"/>
          </a:effectRef>
          <a:fontRef idx="minor"/>
        </p:style>
        <p:txBody>
          <a:bodyPr wrap="none" lIns="85680" tIns="85680" rIns="85680" bIns="85680" anchor="t">
            <a:spAutoFit/>
          </a:bodyPr>
          <a:lstStyle/>
          <a:p>
            <a:pPr>
              <a:lnSpc>
                <a:spcPct val="100000"/>
              </a:lnSpc>
              <a:tabLst>
                <a:tab pos="0" algn="l"/>
              </a:tabLst>
            </a:pPr>
            <a:r>
              <a:rPr lang="ru-RU" sz="1500" b="0" strike="noStrike" spc="-1" dirty="0">
                <a:solidFill>
                  <a:schemeClr val="bg1"/>
                </a:solidFill>
                <a:latin typeface="Gilroy" panose="00000500000000000000" pitchFamily="2" charset="-52"/>
                <a:ea typeface="Gilroy Regular"/>
              </a:rPr>
              <a:t>37,50 </a:t>
            </a:r>
            <a:r>
              <a:rPr lang="de-DE" sz="1500" spc="-1" dirty="0">
                <a:solidFill>
                  <a:schemeClr val="bg1"/>
                </a:solidFill>
                <a:latin typeface="Gilroy" panose="00000500000000000000" pitchFamily="2" charset="-52"/>
                <a:ea typeface="Gilroy Regular"/>
              </a:rPr>
              <a:t>EUR</a:t>
            </a:r>
            <a:endParaRPr lang="ru-RU" sz="1500" b="0" strike="noStrike" spc="-1" dirty="0">
              <a:solidFill>
                <a:schemeClr val="bg1"/>
              </a:solidFill>
              <a:latin typeface="Gilroy" panose="00000500000000000000" pitchFamily="2" charset="-52"/>
            </a:endParaRPr>
          </a:p>
        </p:txBody>
      </p:sp>
      <p:sp>
        <p:nvSpPr>
          <p:cNvPr id="356" name="CustomShape 5"/>
          <p:cNvSpPr/>
          <p:nvPr/>
        </p:nvSpPr>
        <p:spPr>
          <a:xfrm>
            <a:off x="2739240" y="2218320"/>
            <a:ext cx="1088797" cy="403866"/>
          </a:xfrm>
          <a:prstGeom prst="rect">
            <a:avLst/>
          </a:prstGeom>
          <a:noFill/>
          <a:ln w="12600">
            <a:noFill/>
          </a:ln>
        </p:spPr>
        <p:style>
          <a:lnRef idx="0">
            <a:scrgbClr r="0" g="0" b="0"/>
          </a:lnRef>
          <a:fillRef idx="0">
            <a:scrgbClr r="0" g="0" b="0"/>
          </a:fillRef>
          <a:effectRef idx="0">
            <a:scrgbClr r="0" g="0" b="0"/>
          </a:effectRef>
          <a:fontRef idx="minor"/>
        </p:style>
        <p:txBody>
          <a:bodyPr wrap="none" lIns="85680" tIns="85680" rIns="85680" bIns="85680" anchor="t">
            <a:spAutoFit/>
          </a:bodyPr>
          <a:lstStyle/>
          <a:p>
            <a:pPr>
              <a:lnSpc>
                <a:spcPct val="100000"/>
              </a:lnSpc>
              <a:tabLst>
                <a:tab pos="0" algn="l"/>
              </a:tabLst>
            </a:pPr>
            <a:r>
              <a:rPr lang="ru-RU" sz="1500" b="0" strike="noStrike" spc="-1" dirty="0">
                <a:solidFill>
                  <a:schemeClr val="bg1"/>
                </a:solidFill>
                <a:latin typeface="Gilroy" panose="00000500000000000000" pitchFamily="2" charset="-52"/>
                <a:ea typeface="Gilroy Regular"/>
              </a:rPr>
              <a:t>30,00 </a:t>
            </a:r>
            <a:r>
              <a:rPr lang="de-DE" sz="1500" spc="-1" dirty="0">
                <a:solidFill>
                  <a:schemeClr val="bg1"/>
                </a:solidFill>
                <a:latin typeface="Gilroy" panose="00000500000000000000" pitchFamily="2" charset="-52"/>
                <a:ea typeface="Gilroy Regular"/>
              </a:rPr>
              <a:t>EUR</a:t>
            </a:r>
            <a:endParaRPr lang="ru-RU" sz="1500" b="0" strike="noStrike" spc="-1" dirty="0">
              <a:solidFill>
                <a:schemeClr val="bg1"/>
              </a:solidFill>
              <a:latin typeface="Gilroy" panose="00000500000000000000" pitchFamily="2" charset="-52"/>
            </a:endParaRPr>
          </a:p>
        </p:txBody>
      </p:sp>
      <p:sp>
        <p:nvSpPr>
          <p:cNvPr id="357" name="2191"/>
          <p:cNvSpPr/>
          <p:nvPr/>
        </p:nvSpPr>
        <p:spPr>
          <a:xfrm>
            <a:off x="444240" y="812880"/>
            <a:ext cx="1722395" cy="2308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500" spc="-1" dirty="0">
                <a:solidFill>
                  <a:schemeClr val="bg1"/>
                </a:solidFill>
                <a:latin typeface="Gilroy" panose="00000500000000000000" pitchFamily="2" charset="-52"/>
                <a:ea typeface="Gilroy Regular"/>
              </a:rPr>
              <a:t>Bestellnummer: </a:t>
            </a:r>
            <a:r>
              <a:rPr lang="ru-RU" sz="1500" b="0" strike="noStrike" spc="-1" dirty="0">
                <a:solidFill>
                  <a:schemeClr val="bg1"/>
                </a:solidFill>
                <a:latin typeface="Gilroy" panose="00000500000000000000" pitchFamily="2" charset="-52"/>
                <a:ea typeface="Gilroy Regular"/>
              </a:rPr>
              <a:t>2191</a:t>
            </a:r>
            <a:endParaRPr lang="ru-RU" sz="1500" b="0" strike="noStrike" spc="-1" dirty="0">
              <a:solidFill>
                <a:schemeClr val="bg1"/>
              </a:solidFill>
              <a:latin typeface="Gilroy" panose="00000500000000000000" pitchFamily="2" charset="-52"/>
            </a:endParaRPr>
          </a:p>
        </p:txBody>
      </p:sp>
      <p:sp>
        <p:nvSpPr>
          <p:cNvPr id="358" name="19,0"/>
          <p:cNvSpPr/>
          <p:nvPr/>
        </p:nvSpPr>
        <p:spPr>
          <a:xfrm>
            <a:off x="3120480" y="1707480"/>
            <a:ext cx="336118" cy="2308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1500" b="0" strike="noStrike" spc="-1">
                <a:solidFill>
                  <a:schemeClr val="bg1"/>
                </a:solidFill>
                <a:latin typeface="Gilroy" panose="00000500000000000000" pitchFamily="2" charset="-52"/>
                <a:ea typeface="Gilroy Regular"/>
              </a:rPr>
              <a:t>19,0</a:t>
            </a:r>
            <a:endParaRPr lang="ru-RU" sz="1500" b="0" strike="noStrike" spc="-1">
              <a:solidFill>
                <a:schemeClr val="bg1"/>
              </a:solidFill>
              <a:latin typeface="Gilroy" panose="00000500000000000000" pitchFamily="2" charset="-52"/>
            </a:endParaRPr>
          </a:p>
        </p:txBody>
      </p:sp>
      <p:sp>
        <p:nvSpPr>
          <p:cNvPr id="361" name="Омега-3 — собирательное название полиненасыщенных жирных кислот (ПНЖК)"/>
          <p:cNvSpPr/>
          <p:nvPr/>
        </p:nvSpPr>
        <p:spPr>
          <a:xfrm>
            <a:off x="392790" y="406440"/>
            <a:ext cx="1875706"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2700" b="1" strike="noStrike" spc="-1" dirty="0" err="1">
                <a:solidFill>
                  <a:schemeClr val="bg1"/>
                </a:solidFill>
                <a:latin typeface="Gilroy" panose="00000500000000000000" pitchFamily="2" charset="-52"/>
                <a:ea typeface="Gilroy Bold"/>
              </a:rPr>
              <a:t>Calci-Prime</a:t>
            </a:r>
            <a:endParaRPr lang="ru-RU" sz="2700" b="0" strike="noStrike" spc="-1" dirty="0">
              <a:solidFill>
                <a:schemeClr val="bg1"/>
              </a:solidFill>
              <a:latin typeface="Gilroy" panose="00000500000000000000" pitchFamily="2" charset="-5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2"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363" name="Омега-3 — собирательное название полиненасыщенных жирных кислот (ПНЖК)"/>
          <p:cNvSpPr/>
          <p:nvPr/>
        </p:nvSpPr>
        <p:spPr>
          <a:xfrm>
            <a:off x="395270" y="406440"/>
            <a:ext cx="7025769"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a:t>
            </a:r>
            <a:r>
              <a:rPr lang="de-DE" sz="2700" b="1" strike="noStrike" spc="-1" dirty="0" err="1">
                <a:solidFill>
                  <a:srgbClr val="001F66"/>
                </a:solidFill>
                <a:latin typeface="Gilroy" panose="00000500000000000000" pitchFamily="2" charset="-52"/>
                <a:ea typeface="Gilroy Bold"/>
              </a:rPr>
              <a:t>MagiCal</a:t>
            </a:r>
            <a:r>
              <a:rPr lang="de-DE" sz="2700" b="1" strike="noStrike" spc="-1" dirty="0">
                <a:solidFill>
                  <a:srgbClr val="001F66"/>
                </a:solidFill>
                <a:latin typeface="Gilroy" panose="00000500000000000000" pitchFamily="2" charset="-52"/>
                <a:ea typeface="Gilroy Bold"/>
              </a:rPr>
              <a:t> und Ca-Mg-Komplex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im Vergleich: Worin unterscheiden sie sich?</a:t>
            </a:r>
            <a:endParaRPr lang="ru-RU" sz="2700" b="0" strike="noStrike" spc="-1" dirty="0">
              <a:solidFill>
                <a:srgbClr val="000000"/>
              </a:solidFill>
              <a:latin typeface="Gilroy" panose="00000500000000000000" pitchFamily="2" charset="-52"/>
            </a:endParaRPr>
          </a:p>
        </p:txBody>
      </p:sp>
      <p:sp>
        <p:nvSpPr>
          <p:cNvPr id="364"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graphicFrame>
        <p:nvGraphicFramePr>
          <p:cNvPr id="365" name="Tаблица 1"/>
          <p:cNvGraphicFramePr/>
          <p:nvPr>
            <p:extLst>
              <p:ext uri="{D42A27DB-BD31-4B8C-83A1-F6EECF244321}">
                <p14:modId xmlns:p14="http://schemas.microsoft.com/office/powerpoint/2010/main" val="3883168757"/>
              </p:ext>
            </p:extLst>
          </p:nvPr>
        </p:nvGraphicFramePr>
        <p:xfrm>
          <a:off x="385800" y="1362600"/>
          <a:ext cx="8350680" cy="3342600"/>
        </p:xfrm>
        <a:graphic>
          <a:graphicData uri="http://schemas.openxmlformats.org/drawingml/2006/table">
            <a:tbl>
              <a:tblPr/>
              <a:tblGrid>
                <a:gridCol w="2087670">
                  <a:extLst>
                    <a:ext uri="{9D8B030D-6E8A-4147-A177-3AD203B41FA5}">
                      <a16:colId xmlns:a16="http://schemas.microsoft.com/office/drawing/2014/main" xmlns="" val="20000"/>
                    </a:ext>
                  </a:extLst>
                </a:gridCol>
                <a:gridCol w="2087670">
                  <a:extLst>
                    <a:ext uri="{9D8B030D-6E8A-4147-A177-3AD203B41FA5}">
                      <a16:colId xmlns:a16="http://schemas.microsoft.com/office/drawing/2014/main" xmlns="" val="20001"/>
                    </a:ext>
                  </a:extLst>
                </a:gridCol>
                <a:gridCol w="2087670">
                  <a:extLst>
                    <a:ext uri="{9D8B030D-6E8A-4147-A177-3AD203B41FA5}">
                      <a16:colId xmlns:a16="http://schemas.microsoft.com/office/drawing/2014/main" xmlns="" val="20002"/>
                    </a:ext>
                  </a:extLst>
                </a:gridCol>
                <a:gridCol w="2087670">
                  <a:extLst>
                    <a:ext uri="{9D8B030D-6E8A-4147-A177-3AD203B41FA5}">
                      <a16:colId xmlns:a16="http://schemas.microsoft.com/office/drawing/2014/main" xmlns="" val="20003"/>
                    </a:ext>
                  </a:extLst>
                </a:gridCol>
              </a:tblGrid>
              <a:tr h="531000">
                <a:tc>
                  <a:txBody>
                    <a:bodyPr/>
                    <a:lstStyle/>
                    <a:p>
                      <a:pPr>
                        <a:lnSpc>
                          <a:spcPct val="100000"/>
                        </a:lnSpc>
                      </a:pPr>
                      <a:r>
                        <a:rPr lang="de-DE" sz="900" b="1" strike="noStrike" spc="-1" dirty="0">
                          <a:solidFill>
                            <a:srgbClr val="FFFFFF"/>
                          </a:solidFill>
                          <a:latin typeface="Gilroy" panose="00000500000000000000" pitchFamily="2" charset="-52"/>
                          <a:ea typeface="Arial"/>
                        </a:rPr>
                        <a:t>Aktive Inhaltsstoffe</a:t>
                      </a:r>
                    </a:p>
                    <a:p>
                      <a:pPr>
                        <a:lnSpc>
                          <a:spcPct val="100000"/>
                        </a:lnSpc>
                      </a:pPr>
                      <a:r>
                        <a:rPr lang="de-DE" sz="900" b="1" strike="noStrike" spc="-1" dirty="0">
                          <a:solidFill>
                            <a:srgbClr val="FFFFFF"/>
                          </a:solidFill>
                          <a:latin typeface="Gilroy" panose="00000500000000000000" pitchFamily="2" charset="-52"/>
                          <a:ea typeface="Arial"/>
                        </a:rPr>
                        <a:t>pro 1 Tagesdosis           </a:t>
                      </a:r>
                    </a:p>
                    <a:p>
                      <a:pPr>
                        <a:lnSpc>
                          <a:spcPct val="100000"/>
                        </a:lnSpc>
                      </a:pPr>
                      <a:r>
                        <a:rPr lang="de-DE" sz="900" b="1" strike="noStrike" spc="-1" dirty="0">
                          <a:solidFill>
                            <a:srgbClr val="FFFFFF"/>
                          </a:solidFill>
                          <a:latin typeface="Gilroy" panose="00000500000000000000" pitchFamily="2" charset="-52"/>
                          <a:ea typeface="Arial"/>
                        </a:rPr>
                        <a:t>(4 Kapseln/Tabletten)</a:t>
                      </a:r>
                      <a:endParaRPr lang="ru-RU" sz="900" b="0" strike="noStrike" spc="-1" dirty="0">
                        <a:solidFill>
                          <a:srgbClr val="FFFFFF"/>
                        </a:solidFill>
                        <a:latin typeface="Gilroy" panose="00000500000000000000" pitchFamily="2" charset="-52"/>
                      </a:endParaRPr>
                    </a:p>
                  </a:txBody>
                  <a:tcPr marL="63360" marR="63360">
                    <a:lnL w="12240">
                      <a:noFill/>
                      <a:prstDash val="solid"/>
                    </a:lnL>
                    <a:lnR w="12700" cap="flat" cmpd="sng" algn="ctr">
                      <a:noFill/>
                      <a:prstDash val="solid"/>
                      <a:round/>
                      <a:headEnd type="none" w="med" len="med"/>
                      <a:tailEnd type="none" w="med" len="med"/>
                    </a:lnR>
                    <a:lnT w="12240">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1F66">
                        <a:alpha val="80000"/>
                      </a:srgbClr>
                    </a:solidFill>
                  </a:tcPr>
                </a:tc>
                <a:tc>
                  <a:txBody>
                    <a:bodyPr/>
                    <a:lstStyle/>
                    <a:p>
                      <a:pPr>
                        <a:lnSpc>
                          <a:spcPct val="100000"/>
                        </a:lnSpc>
                        <a:tabLst>
                          <a:tab pos="0" algn="l"/>
                        </a:tabLst>
                      </a:pPr>
                      <a:r>
                        <a:rPr lang="ru-RU" sz="900" b="1" strike="noStrike" spc="-1" dirty="0">
                          <a:solidFill>
                            <a:srgbClr val="FFFFFF"/>
                          </a:solidFill>
                          <a:latin typeface="Gilroy" panose="00000500000000000000" pitchFamily="2" charset="-52"/>
                          <a:ea typeface="Arial"/>
                        </a:rPr>
                        <a:t>Calci-Prime   </a:t>
                      </a:r>
                      <a:endParaRPr lang="ru-RU" sz="900" b="0" strike="noStrike" spc="-1" dirty="0">
                        <a:solidFill>
                          <a:srgbClr val="FFFFFF"/>
                        </a:solidFill>
                        <a:latin typeface="Gilroy" panose="00000500000000000000" pitchFamily="2" charset="-52"/>
                      </a:endParaRPr>
                    </a:p>
                    <a:p>
                      <a:pPr>
                        <a:lnSpc>
                          <a:spcPct val="100000"/>
                        </a:lnSpc>
                        <a:tabLst>
                          <a:tab pos="0" algn="l"/>
                        </a:tabLst>
                      </a:pPr>
                      <a:r>
                        <a:rPr lang="ru-RU" sz="900" b="1" strike="noStrike" spc="-1" dirty="0">
                          <a:solidFill>
                            <a:srgbClr val="FFFFFF"/>
                          </a:solidFill>
                          <a:latin typeface="Gilroy" panose="00000500000000000000" pitchFamily="2" charset="-52"/>
                          <a:ea typeface="Arial"/>
                        </a:rPr>
                        <a:t>4 </a:t>
                      </a:r>
                      <a:r>
                        <a:rPr lang="de-DE" sz="900" b="1" strike="noStrike" spc="-1" dirty="0">
                          <a:solidFill>
                            <a:srgbClr val="FFFFFF"/>
                          </a:solidFill>
                          <a:latin typeface="Gilroy" panose="00000500000000000000" pitchFamily="2" charset="-52"/>
                          <a:ea typeface="Arial"/>
                        </a:rPr>
                        <a:t>Kapseln</a:t>
                      </a:r>
                      <a:endParaRPr lang="ru-RU" sz="900" b="0" strike="noStrike" spc="-1" dirty="0">
                        <a:solidFill>
                          <a:srgbClr val="FFFFFF"/>
                        </a:solidFill>
                        <a:latin typeface="Gilroy" panose="00000500000000000000" pitchFamily="2" charset="-52"/>
                      </a:endParaRPr>
                    </a:p>
                  </a:txBody>
                  <a:tcPr marL="63360" marR="633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240">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1F66">
                        <a:alpha val="80000"/>
                      </a:srgbClr>
                    </a:solidFill>
                  </a:tcPr>
                </a:tc>
                <a:tc>
                  <a:txBody>
                    <a:bodyPr/>
                    <a:lstStyle/>
                    <a:p>
                      <a:pPr>
                        <a:lnSpc>
                          <a:spcPct val="100000"/>
                        </a:lnSpc>
                        <a:tabLst>
                          <a:tab pos="0" algn="l"/>
                        </a:tabLst>
                      </a:pPr>
                      <a:r>
                        <a:rPr lang="ru-RU" sz="900" b="1" strike="noStrike" spc="-1" dirty="0">
                          <a:solidFill>
                            <a:srgbClr val="FFFFFF"/>
                          </a:solidFill>
                          <a:latin typeface="Gilroy" panose="00000500000000000000" pitchFamily="2" charset="-52"/>
                          <a:ea typeface="Arial"/>
                        </a:rPr>
                        <a:t>MagiCal</a:t>
                      </a:r>
                      <a:endParaRPr lang="ru-RU" sz="900" b="0" strike="noStrike" spc="-1" dirty="0">
                        <a:solidFill>
                          <a:srgbClr val="FFFFFF"/>
                        </a:solidFill>
                        <a:latin typeface="Gilroy" panose="00000500000000000000" pitchFamily="2" charset="-52"/>
                      </a:endParaRPr>
                    </a:p>
                    <a:p>
                      <a:pPr>
                        <a:lnSpc>
                          <a:spcPct val="100000"/>
                        </a:lnSpc>
                        <a:tabLst>
                          <a:tab pos="0" algn="l"/>
                        </a:tabLst>
                      </a:pPr>
                      <a:r>
                        <a:rPr lang="ru-RU" sz="900" b="1" strike="noStrike" spc="-1" dirty="0">
                          <a:solidFill>
                            <a:srgbClr val="FFFFFF"/>
                          </a:solidFill>
                          <a:latin typeface="Gilroy" panose="00000500000000000000" pitchFamily="2" charset="-52"/>
                          <a:ea typeface="Arial"/>
                        </a:rPr>
                        <a:t>4 </a:t>
                      </a:r>
                      <a:r>
                        <a:rPr lang="de-DE" sz="900" b="1" strike="noStrike" spc="-1" dirty="0">
                          <a:solidFill>
                            <a:srgbClr val="FFFFFF"/>
                          </a:solidFill>
                          <a:latin typeface="Gilroy" panose="00000500000000000000" pitchFamily="2" charset="-52"/>
                          <a:ea typeface="Arial"/>
                        </a:rPr>
                        <a:t>Tabletten</a:t>
                      </a:r>
                      <a:endParaRPr lang="ru-RU" sz="900" b="0" strike="noStrike" spc="-1" dirty="0">
                        <a:solidFill>
                          <a:srgbClr val="FFFFFF"/>
                        </a:solidFill>
                        <a:latin typeface="Gilroy" panose="00000500000000000000" pitchFamily="2" charset="-52"/>
                      </a:endParaRPr>
                    </a:p>
                  </a:txBody>
                  <a:tcPr marL="63360" marR="633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240">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1F66">
                        <a:alpha val="80000"/>
                      </a:srgbClr>
                    </a:solidFill>
                  </a:tcPr>
                </a:tc>
                <a:tc>
                  <a:txBody>
                    <a:bodyPr/>
                    <a:lstStyle/>
                    <a:p>
                      <a:pPr>
                        <a:lnSpc>
                          <a:spcPct val="100000"/>
                        </a:lnSpc>
                        <a:tabLst>
                          <a:tab pos="0" algn="l"/>
                        </a:tabLst>
                      </a:pPr>
                      <a:r>
                        <a:rPr lang="ru-RU" sz="900" b="1" strike="noStrike" spc="-1" dirty="0">
                          <a:solidFill>
                            <a:srgbClr val="FFFFFF"/>
                          </a:solidFill>
                          <a:latin typeface="Gilroy" panose="00000500000000000000" pitchFamily="2" charset="-52"/>
                          <a:ea typeface="Arial"/>
                        </a:rPr>
                        <a:t>Ca-Mg Complex</a:t>
                      </a:r>
                      <a:endParaRPr lang="ru-RU" sz="900" b="0" strike="noStrike" spc="-1" dirty="0">
                        <a:solidFill>
                          <a:srgbClr val="FFFFFF"/>
                        </a:solidFill>
                        <a:latin typeface="Gilroy" panose="00000500000000000000" pitchFamily="2" charset="-52"/>
                      </a:endParaRPr>
                    </a:p>
                    <a:p>
                      <a:pPr>
                        <a:lnSpc>
                          <a:spcPct val="100000"/>
                        </a:lnSpc>
                        <a:tabLst>
                          <a:tab pos="0" algn="l"/>
                        </a:tabLst>
                      </a:pPr>
                      <a:r>
                        <a:rPr lang="ru-RU" sz="900" b="1" strike="noStrike" spc="-1" dirty="0">
                          <a:solidFill>
                            <a:srgbClr val="FFFFFF"/>
                          </a:solidFill>
                          <a:latin typeface="Gilroy" panose="00000500000000000000" pitchFamily="2" charset="-52"/>
                          <a:ea typeface="Arial"/>
                        </a:rPr>
                        <a:t>4 </a:t>
                      </a:r>
                      <a:r>
                        <a:rPr lang="de-DE" sz="900" b="1" strike="noStrike" spc="-1" dirty="0">
                          <a:solidFill>
                            <a:srgbClr val="FFFFFF"/>
                          </a:solidFill>
                          <a:latin typeface="Gilroy" panose="00000500000000000000" pitchFamily="2" charset="-52"/>
                          <a:ea typeface="Arial"/>
                        </a:rPr>
                        <a:t>Kapseln</a:t>
                      </a:r>
                      <a:endParaRPr lang="ru-RU" sz="900" b="0" strike="noStrike" spc="-1" dirty="0">
                        <a:solidFill>
                          <a:srgbClr val="FFFFFF"/>
                        </a:solidFill>
                        <a:latin typeface="Gilroy" panose="00000500000000000000" pitchFamily="2" charset="-52"/>
                      </a:endParaRPr>
                    </a:p>
                  </a:txBody>
                  <a:tcPr marL="63360" marR="63360">
                    <a:lnL w="12700" cap="flat" cmpd="sng" algn="ctr">
                      <a:noFill/>
                      <a:prstDash val="solid"/>
                      <a:round/>
                      <a:headEnd type="none" w="med" len="med"/>
                      <a:tailEnd type="none" w="med" len="med"/>
                    </a:lnL>
                    <a:lnR w="12240">
                      <a:noFill/>
                      <a:prstDash val="solid"/>
                    </a:lnR>
                    <a:lnT w="12240">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1F66">
                        <a:alpha val="80000"/>
                      </a:srgbClr>
                    </a:solidFill>
                  </a:tcPr>
                </a:tc>
                <a:extLst>
                  <a:ext uri="{0D108BD9-81ED-4DB2-BD59-A6C34878D82A}">
                    <a16:rowId xmlns:a16="http://schemas.microsoft.com/office/drawing/2014/main" xmlns="" val="10000"/>
                  </a:ext>
                </a:extLst>
              </a:tr>
              <a:tr h="344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Calcium</a:t>
                      </a:r>
                      <a:endParaRPr lang="ru-RU" sz="800" b="0" strike="noStrike" spc="-1" dirty="0">
                        <a:solidFill>
                          <a:srgbClr val="000000"/>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550 </a:t>
                      </a:r>
                      <a:r>
                        <a:rPr lang="de-DE" sz="800" b="0" strike="noStrike" spc="-1" dirty="0">
                          <a:solidFill>
                            <a:srgbClr val="001F66"/>
                          </a:solidFill>
                          <a:latin typeface="Gilroy" panose="00000500000000000000" pitchFamily="2" charset="-52"/>
                          <a:ea typeface="Arial"/>
                        </a:rPr>
                        <a:t>mg aus</a:t>
                      </a:r>
                      <a:r>
                        <a:rPr lang="ru-RU" sz="800" b="0" strike="noStrike" spc="-1" dirty="0">
                          <a:solidFill>
                            <a:srgbClr val="001F66"/>
                          </a:solidFill>
                          <a:latin typeface="Gilroy" panose="00000500000000000000" pitchFamily="2" charset="-52"/>
                          <a:ea typeface="Arial"/>
                        </a:rPr>
                        <a:t> Aquamin</a:t>
                      </a:r>
                      <a:r>
                        <a:rPr lang="ru-RU" sz="800" b="0" strike="noStrike" spc="-1" baseline="31000" dirty="0">
                          <a:solidFill>
                            <a:srgbClr val="001F66"/>
                          </a:solidFill>
                          <a:latin typeface="Gilroy" panose="00000500000000000000" pitchFamily="2" charset="-52"/>
                          <a:ea typeface="Arial"/>
                        </a:rPr>
                        <a:t>ТМ</a:t>
                      </a:r>
                      <a:r>
                        <a:rPr lang="ru-RU" sz="800" b="0" strike="noStrike" spc="-1" dirty="0">
                          <a:solidFill>
                            <a:srgbClr val="001F66"/>
                          </a:solidFill>
                          <a:latin typeface="Gilroy" panose="00000500000000000000" pitchFamily="2" charset="-52"/>
                          <a:ea typeface="Arial"/>
                        </a:rPr>
                        <a:t> </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1090 mg aus natürlichen Meeressedimenten</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300 </a:t>
                      </a:r>
                      <a:r>
                        <a:rPr lang="de-DE" sz="800" b="0" strike="noStrike" spc="-1" dirty="0">
                          <a:solidFill>
                            <a:srgbClr val="001F66"/>
                          </a:solidFill>
                          <a:latin typeface="Gilroy" panose="00000500000000000000" pitchFamily="2" charset="-52"/>
                          <a:ea typeface="Arial"/>
                        </a:rPr>
                        <a:t>mg (</a:t>
                      </a:r>
                      <a:r>
                        <a:rPr lang="de-DE" sz="800" b="0" strike="noStrike" spc="-1" dirty="0" err="1">
                          <a:solidFill>
                            <a:srgbClr val="001F66"/>
                          </a:solidFill>
                          <a:latin typeface="Gilroy" panose="00000500000000000000" pitchFamily="2" charset="-52"/>
                          <a:ea typeface="Arial"/>
                        </a:rPr>
                        <a:t>Malat</a:t>
                      </a:r>
                      <a:r>
                        <a:rPr lang="de-DE" sz="800" b="0" strike="noStrike" spc="-1" dirty="0">
                          <a:solidFill>
                            <a:srgbClr val="001F66"/>
                          </a:solidFill>
                          <a:latin typeface="Gilroy" panose="00000500000000000000" pitchFamily="2" charset="-52"/>
                          <a:ea typeface="Arial"/>
                        </a:rPr>
                        <a:t> und Citrat)</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344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Magnesium</a:t>
                      </a:r>
                      <a:endParaRPr lang="ru-RU" sz="800" b="0" strike="noStrike" spc="-1" dirty="0">
                        <a:solidFill>
                          <a:srgbClr val="FFFFFF"/>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160 </a:t>
                      </a:r>
                      <a:r>
                        <a:rPr lang="de-DE" sz="800" b="0" strike="noStrike" spc="-1" dirty="0">
                          <a:solidFill>
                            <a:srgbClr val="001F66"/>
                          </a:solidFill>
                          <a:latin typeface="Gilroy" panose="00000500000000000000" pitchFamily="2" charset="-52"/>
                          <a:ea typeface="Arial"/>
                        </a:rPr>
                        <a:t>mg aus</a:t>
                      </a:r>
                      <a:r>
                        <a:rPr lang="ru-RU" sz="800" b="0" strike="noStrike" spc="-1" dirty="0">
                          <a:solidFill>
                            <a:srgbClr val="001F66"/>
                          </a:solidFill>
                          <a:latin typeface="Gilroy" panose="00000500000000000000" pitchFamily="2" charset="-52"/>
                          <a:ea typeface="Arial"/>
                        </a:rPr>
                        <a:t> Aquamin</a:t>
                      </a:r>
                      <a:r>
                        <a:rPr lang="ru-RU" sz="800" b="0" strike="noStrike" spc="-1" baseline="31000" dirty="0">
                          <a:solidFill>
                            <a:srgbClr val="001F66"/>
                          </a:solidFill>
                          <a:latin typeface="Gilroy" panose="00000500000000000000" pitchFamily="2" charset="-52"/>
                          <a:ea typeface="Arial"/>
                        </a:rPr>
                        <a:t>ТМ</a:t>
                      </a:r>
                      <a:r>
                        <a:rPr lang="ru-RU" sz="800" b="0" strike="noStrike" spc="-1" dirty="0">
                          <a:solidFill>
                            <a:srgbClr val="001F66"/>
                          </a:solidFill>
                          <a:latin typeface="Gilroy" panose="00000500000000000000" pitchFamily="2" charset="-52"/>
                          <a:ea typeface="Arial"/>
                        </a:rPr>
                        <a:t> </a:t>
                      </a:r>
                      <a:endParaRPr lang="ru-RU" sz="800" b="0" strike="noStrike" spc="-1" dirty="0">
                        <a:solidFill>
                          <a:srgbClr val="FFFFFF"/>
                        </a:solidFill>
                        <a:latin typeface="Gilroy" panose="00000500000000000000" pitchFamily="2" charset="-52"/>
                      </a:endParaRPr>
                    </a:p>
                    <a:p>
                      <a:pPr>
                        <a:lnSpc>
                          <a:spcPct val="100000"/>
                        </a:lnSpc>
                        <a:tabLst>
                          <a:tab pos="0" algn="l"/>
                        </a:tabLst>
                      </a:pPr>
                      <a:r>
                        <a:rPr lang="de-DE" sz="800" b="0" strike="noStrike" spc="-1" dirty="0">
                          <a:solidFill>
                            <a:srgbClr val="001F66"/>
                          </a:solidFill>
                          <a:latin typeface="Gilroy" panose="00000500000000000000" pitchFamily="2" charset="-52"/>
                          <a:ea typeface="Arial"/>
                        </a:rPr>
                        <a:t>und Magnesiumcitrat</a:t>
                      </a:r>
                      <a:endParaRPr lang="ru-RU" sz="9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665 mg aus natürlichen Meeressedimenten</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100 </a:t>
                      </a:r>
                      <a:r>
                        <a:rPr lang="de-DE" sz="800" b="0" strike="noStrike" spc="-1" dirty="0">
                          <a:solidFill>
                            <a:srgbClr val="001F66"/>
                          </a:solidFill>
                          <a:latin typeface="Gilroy" panose="00000500000000000000" pitchFamily="2" charset="-52"/>
                          <a:ea typeface="Arial"/>
                        </a:rPr>
                        <a:t>mg (</a:t>
                      </a:r>
                      <a:r>
                        <a:rPr lang="de-DE" sz="800" b="0" strike="noStrike" spc="-1" dirty="0" err="1">
                          <a:solidFill>
                            <a:srgbClr val="001F66"/>
                          </a:solidFill>
                          <a:latin typeface="Gilroy" panose="00000500000000000000" pitchFamily="2" charset="-52"/>
                          <a:ea typeface="Arial"/>
                        </a:rPr>
                        <a:t>Malat</a:t>
                      </a:r>
                      <a:r>
                        <a:rPr lang="de-DE" sz="800" b="0" strike="noStrike" spc="-1" dirty="0">
                          <a:solidFill>
                            <a:srgbClr val="001F66"/>
                          </a:solidFill>
                          <a:latin typeface="Gilroy" panose="00000500000000000000" pitchFamily="2" charset="-52"/>
                          <a:ea typeface="Arial"/>
                        </a:rPr>
                        <a:t> und Citrat)</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extLst>
                  <a:ext uri="{0D108BD9-81ED-4DB2-BD59-A6C34878D82A}">
                    <a16:rowId xmlns:a16="http://schemas.microsoft.com/office/drawing/2014/main" xmlns="" val="10002"/>
                  </a:ext>
                </a:extLst>
              </a:tr>
              <a:tr h="218160">
                <a:tc>
                  <a:txBody>
                    <a:bodyPr/>
                    <a:lstStyle/>
                    <a:p>
                      <a:pPr>
                        <a:lnSpc>
                          <a:spcPct val="100000"/>
                        </a:lnSpc>
                        <a:tabLst>
                          <a:tab pos="0" algn="l"/>
                        </a:tabLst>
                      </a:pPr>
                      <a:r>
                        <a:rPr lang="de-DE" sz="800" b="0" strike="noStrike" spc="-1" dirty="0">
                          <a:solidFill>
                            <a:srgbClr val="001F66"/>
                          </a:solidFill>
                          <a:latin typeface="Gilroy" panose="00000500000000000000" pitchFamily="2" charset="-52"/>
                        </a:rPr>
                        <a:t>Zink</a:t>
                      </a:r>
                      <a:endParaRPr lang="ru-RU" sz="800" b="0" strike="noStrike" spc="-1" dirty="0">
                        <a:solidFill>
                          <a:srgbClr val="000000"/>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5,36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344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Mangan</a:t>
                      </a:r>
                      <a:endParaRPr lang="ru-RU" sz="800" b="0" strike="noStrike" spc="-1" dirty="0">
                        <a:solidFill>
                          <a:srgbClr val="FFFFFF"/>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1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pPr>
                      <a:r>
                        <a:rPr lang="de-DE" sz="800" b="0" strike="noStrike" spc="-1" dirty="0">
                          <a:solidFill>
                            <a:srgbClr val="001F66"/>
                          </a:solidFill>
                          <a:latin typeface="Gilroy" panose="00000500000000000000" pitchFamily="2" charset="-52"/>
                          <a:ea typeface="Arial"/>
                        </a:rPr>
                        <a:t>150 µg aus natürlichen Meeressedimenten</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extLst>
                  <a:ext uri="{0D108BD9-81ED-4DB2-BD59-A6C34878D82A}">
                    <a16:rowId xmlns:a16="http://schemas.microsoft.com/office/drawing/2014/main" xmlns="" val="10004"/>
                  </a:ext>
                </a:extLst>
              </a:tr>
              <a:tr h="218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Silizium</a:t>
                      </a:r>
                      <a:endParaRPr lang="ru-RU" sz="800" b="0" strike="noStrike" spc="-1" dirty="0">
                        <a:solidFill>
                          <a:srgbClr val="000000"/>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8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pPr>
                      <a:endParaRPr lang="ru-RU" sz="800" b="0" strike="noStrike" spc="-1">
                        <a:solidFill>
                          <a:srgbClr val="001F66"/>
                        </a:solidFill>
                        <a:latin typeface="Gilroy" panose="00000500000000000000" pitchFamily="2" charset="-52"/>
                        <a:ea typeface="Arial"/>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5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r h="218160">
                <a:tc>
                  <a:txBody>
                    <a:bodyPr/>
                    <a:lstStyle/>
                    <a:p>
                      <a:pPr>
                        <a:lnSpc>
                          <a:spcPct val="100000"/>
                        </a:lnSpc>
                        <a:tabLst>
                          <a:tab pos="0" algn="l"/>
                        </a:tabLst>
                      </a:pPr>
                      <a:r>
                        <a:rPr lang="de-DE" sz="800" b="0" strike="noStrike" spc="-1" dirty="0">
                          <a:solidFill>
                            <a:srgbClr val="001F66"/>
                          </a:solidFill>
                          <a:latin typeface="Gilroy" panose="00000500000000000000" pitchFamily="2" charset="-52"/>
                        </a:rPr>
                        <a:t>Bor</a:t>
                      </a:r>
                      <a:endParaRPr lang="ru-RU" sz="800" b="0" strike="noStrike" spc="-1" dirty="0">
                        <a:solidFill>
                          <a:srgbClr val="FFFFFF"/>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0,8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1 </a:t>
                      </a:r>
                      <a:r>
                        <a:rPr lang="de-DE" sz="800" b="0" strike="noStrike" spc="-1" dirty="0">
                          <a:solidFill>
                            <a:srgbClr val="001F66"/>
                          </a:solidFill>
                          <a:latin typeface="Gilroy" panose="00000500000000000000" pitchFamily="2" charset="-52"/>
                          <a:ea typeface="Arial"/>
                        </a:rPr>
                        <a:t>mg</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extLst>
                  <a:ext uri="{0D108BD9-81ED-4DB2-BD59-A6C34878D82A}">
                    <a16:rowId xmlns:a16="http://schemas.microsoft.com/office/drawing/2014/main" xmlns="" val="10006"/>
                  </a:ext>
                </a:extLst>
              </a:tr>
              <a:tr h="218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Vitamin</a:t>
                      </a:r>
                      <a:r>
                        <a:rPr lang="ru-RU" sz="800" b="0" strike="noStrike" spc="-1" dirty="0">
                          <a:solidFill>
                            <a:srgbClr val="001F66"/>
                          </a:solidFill>
                          <a:latin typeface="Gilroy" panose="00000500000000000000" pitchFamily="2" charset="-52"/>
                          <a:ea typeface="Arial"/>
                        </a:rPr>
                        <a:t> D3</a:t>
                      </a:r>
                      <a:endParaRPr lang="ru-RU" sz="800" b="0" strike="noStrike" spc="-1" dirty="0">
                        <a:solidFill>
                          <a:srgbClr val="000000"/>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5 µg (200 IE)</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7,5 </a:t>
                      </a:r>
                      <a:r>
                        <a:rPr lang="de-DE" sz="800" b="0" strike="noStrike" spc="-1" dirty="0">
                          <a:solidFill>
                            <a:srgbClr val="001F66"/>
                          </a:solidFill>
                          <a:latin typeface="Gilroy" panose="00000500000000000000" pitchFamily="2" charset="-52"/>
                          <a:ea typeface="Arial"/>
                        </a:rPr>
                        <a:t>µg (300 IE)</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7"/>
                  </a:ext>
                </a:extLst>
              </a:tr>
              <a:tr h="218160">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Vitamin</a:t>
                      </a:r>
                      <a:r>
                        <a:rPr lang="ru-RU" sz="800" b="0" strike="noStrike" spc="-1" dirty="0">
                          <a:solidFill>
                            <a:srgbClr val="001F66"/>
                          </a:solidFill>
                          <a:latin typeface="Gilroy" panose="00000500000000000000" pitchFamily="2" charset="-52"/>
                          <a:ea typeface="Arial"/>
                        </a:rPr>
                        <a:t> K2</a:t>
                      </a:r>
                      <a:endParaRPr lang="ru-RU" sz="800" b="0" strike="noStrike" spc="-1" dirty="0">
                        <a:solidFill>
                          <a:srgbClr val="FFFFFF"/>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75,2 </a:t>
                      </a:r>
                      <a:r>
                        <a:rPr lang="de-DE" sz="800" b="0" strike="noStrike" spc="-1" dirty="0">
                          <a:solidFill>
                            <a:srgbClr val="001F66"/>
                          </a:solidFill>
                          <a:latin typeface="Gilroy" panose="00000500000000000000" pitchFamily="2" charset="-52"/>
                          <a:ea typeface="Arial"/>
                        </a:rPr>
                        <a:t>µg</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150 </a:t>
                      </a:r>
                      <a:r>
                        <a:rPr lang="de-DE" sz="800" b="0" strike="noStrike" spc="-1" dirty="0">
                          <a:solidFill>
                            <a:srgbClr val="001F66"/>
                          </a:solidFill>
                          <a:latin typeface="Gilroy" panose="00000500000000000000" pitchFamily="2" charset="-52"/>
                          <a:ea typeface="Arial"/>
                        </a:rPr>
                        <a:t>µg</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039CE">
                        <a:alpha val="15000"/>
                      </a:srgbClr>
                    </a:solidFill>
                  </a:tcPr>
                </a:tc>
                <a:extLst>
                  <a:ext uri="{0D108BD9-81ED-4DB2-BD59-A6C34878D82A}">
                    <a16:rowId xmlns:a16="http://schemas.microsoft.com/office/drawing/2014/main" xmlns="" val="10008"/>
                  </a:ext>
                </a:extLst>
              </a:tr>
              <a:tr h="344160">
                <a:tc>
                  <a:txBody>
                    <a:bodyPr/>
                    <a:lstStyle/>
                    <a:p>
                      <a:pPr>
                        <a:lnSpc>
                          <a:spcPct val="100000"/>
                        </a:lnSpc>
                        <a:tabLst>
                          <a:tab pos="0" algn="l"/>
                        </a:tabLst>
                      </a:pPr>
                      <a:r>
                        <a:rPr lang="de-DE" sz="800" b="0" strike="noStrike" spc="-1" dirty="0">
                          <a:solidFill>
                            <a:srgbClr val="001F66"/>
                          </a:solidFill>
                          <a:latin typeface="Gilroy" panose="00000500000000000000" pitchFamily="2" charset="-52"/>
                        </a:rPr>
                        <a:t>Eisen</a:t>
                      </a:r>
                      <a:endParaRPr lang="ru-RU" sz="800" b="0" strike="noStrike" spc="-1" dirty="0">
                        <a:solidFill>
                          <a:srgbClr val="000000"/>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1,5 mg aus natürlichen</a:t>
                      </a:r>
                    </a:p>
                    <a:p>
                      <a:pPr>
                        <a:lnSpc>
                          <a:spcPct val="100000"/>
                        </a:lnSpc>
                        <a:tabLst>
                          <a:tab pos="0" algn="l"/>
                        </a:tabLst>
                      </a:pPr>
                      <a:r>
                        <a:rPr lang="de-DE" sz="800" b="0" strike="noStrike" spc="-1" dirty="0">
                          <a:solidFill>
                            <a:srgbClr val="001F66"/>
                          </a:solidFill>
                          <a:latin typeface="Gilroy" panose="00000500000000000000" pitchFamily="2" charset="-52"/>
                          <a:ea typeface="Arial"/>
                        </a:rPr>
                        <a:t>Meeressedimenten</a:t>
                      </a:r>
                      <a:endParaRPr lang="ru-RU" sz="800" b="0" strike="noStrike" spc="-1" dirty="0">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000000"/>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9"/>
                  </a:ext>
                </a:extLst>
              </a:tr>
              <a:tr h="344160">
                <a:tc>
                  <a:txBody>
                    <a:bodyPr/>
                    <a:lstStyle/>
                    <a:p>
                      <a:pPr>
                        <a:lnSpc>
                          <a:spcPct val="100000"/>
                        </a:lnSpc>
                        <a:tabLst>
                          <a:tab pos="0" algn="l"/>
                        </a:tabLst>
                      </a:pPr>
                      <a:r>
                        <a:rPr lang="de-DE" sz="800" b="0" strike="noStrike" spc="-1" dirty="0">
                          <a:solidFill>
                            <a:srgbClr val="001F66"/>
                          </a:solidFill>
                          <a:latin typeface="Gilroy" panose="00000500000000000000" pitchFamily="2" charset="-52"/>
                        </a:rPr>
                        <a:t>Chrom</a:t>
                      </a:r>
                      <a:endParaRPr lang="ru-RU" sz="800" b="0" strike="noStrike" spc="-1" dirty="0">
                        <a:solidFill>
                          <a:srgbClr val="FFFFFF"/>
                        </a:solidFill>
                        <a:latin typeface="Gilroy" panose="00000500000000000000" pitchFamily="2" charset="-52"/>
                      </a:endParaRPr>
                    </a:p>
                  </a:txBody>
                  <a:tcPr marL="50760" marR="50760">
                    <a:lnL w="12240">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240">
                      <a:noFill/>
                      <a:prstDash val="soli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a:solidFill>
                            <a:srgbClr val="001F66"/>
                          </a:solidFill>
                          <a:latin typeface="Gilroy" panose="00000500000000000000" pitchFamily="2" charset="-52"/>
                          <a:ea typeface="Arial"/>
                        </a:rPr>
                        <a:t>-</a:t>
                      </a:r>
                      <a:endParaRPr lang="ru-RU" sz="800" b="0" strike="noStrike" spc="-1">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240">
                      <a:noFill/>
                      <a:prstDash val="soli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de-DE" sz="800" b="0" strike="noStrike" spc="-1" dirty="0">
                          <a:solidFill>
                            <a:srgbClr val="001F66"/>
                          </a:solidFill>
                          <a:latin typeface="Gilroy" panose="00000500000000000000" pitchFamily="2" charset="-52"/>
                          <a:ea typeface="Arial"/>
                        </a:rPr>
                        <a:t>12 µg aus natürlichen</a:t>
                      </a:r>
                    </a:p>
                    <a:p>
                      <a:pPr>
                        <a:lnSpc>
                          <a:spcPct val="100000"/>
                        </a:lnSpc>
                        <a:tabLst>
                          <a:tab pos="0" algn="l"/>
                        </a:tabLst>
                      </a:pPr>
                      <a:r>
                        <a:rPr lang="de-DE" sz="800" b="0" strike="noStrike" spc="-1" dirty="0">
                          <a:solidFill>
                            <a:srgbClr val="001F66"/>
                          </a:solidFill>
                          <a:latin typeface="Gilroy" panose="00000500000000000000" pitchFamily="2" charset="-52"/>
                          <a:ea typeface="Arial"/>
                        </a:rPr>
                        <a:t>Meeressedimenten</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240">
                      <a:noFill/>
                      <a:prstDash val="solid"/>
                    </a:lnB>
                    <a:lnTlToBr w="12700" cmpd="sng">
                      <a:noFill/>
                      <a:prstDash val="solid"/>
                    </a:lnTlToBr>
                    <a:lnBlToTr w="12700" cmpd="sng">
                      <a:noFill/>
                      <a:prstDash val="solid"/>
                    </a:lnBlToTr>
                    <a:solidFill>
                      <a:srgbClr val="1039CE">
                        <a:alpha val="15000"/>
                      </a:srgbClr>
                    </a:solidFill>
                  </a:tcPr>
                </a:tc>
                <a:tc>
                  <a:txBody>
                    <a:bodyPr/>
                    <a:lstStyle/>
                    <a:p>
                      <a:pPr>
                        <a:lnSpc>
                          <a:spcPct val="100000"/>
                        </a:lnSpc>
                        <a:tabLst>
                          <a:tab pos="0" algn="l"/>
                        </a:tabLst>
                      </a:pPr>
                      <a:r>
                        <a:rPr lang="ru-RU" sz="800" b="0" strike="noStrike" spc="-1" dirty="0">
                          <a:solidFill>
                            <a:srgbClr val="001F66"/>
                          </a:solidFill>
                          <a:latin typeface="Gilroy" panose="00000500000000000000" pitchFamily="2" charset="-52"/>
                          <a:ea typeface="Arial"/>
                        </a:rPr>
                        <a:t>-</a:t>
                      </a:r>
                      <a:endParaRPr lang="ru-RU" sz="800" b="0" strike="noStrike" spc="-1" dirty="0">
                        <a:solidFill>
                          <a:srgbClr val="FFFFFF"/>
                        </a:solidFill>
                        <a:latin typeface="Gilroy" panose="00000500000000000000" pitchFamily="2" charset="-52"/>
                      </a:endParaRPr>
                    </a:p>
                  </a:txBody>
                  <a:tcPr marL="50760" marR="50760">
                    <a:lnL w="12700" cap="flat" cmpd="sng" algn="ctr">
                      <a:noFill/>
                      <a:prstDash val="solid"/>
                      <a:round/>
                      <a:headEnd type="none" w="med" len="med"/>
                      <a:tailEnd type="none" w="med" len="med"/>
                    </a:lnL>
                    <a:lnR w="12240">
                      <a:noFill/>
                      <a:prstDash val="solid"/>
                    </a:lnR>
                    <a:lnT w="12700" cap="flat" cmpd="sng" algn="ctr">
                      <a:noFill/>
                      <a:prstDash val="solid"/>
                      <a:round/>
                      <a:headEnd type="none" w="med" len="med"/>
                      <a:tailEnd type="none" w="med" len="med"/>
                    </a:lnT>
                    <a:lnB w="12240">
                      <a:noFill/>
                      <a:prstDash val="solid"/>
                    </a:lnB>
                    <a:lnTlToBr w="12700" cmpd="sng">
                      <a:noFill/>
                      <a:prstDash val="solid"/>
                    </a:lnTlToBr>
                    <a:lnBlToTr w="12700" cmpd="sng">
                      <a:noFill/>
                      <a:prstDash val="solid"/>
                    </a:lnBlToTr>
                    <a:solidFill>
                      <a:srgbClr val="1039CE">
                        <a:alpha val="15000"/>
                      </a:srgbClr>
                    </a:solidFill>
                  </a:tcPr>
                </a:tc>
                <a:extLst>
                  <a:ext uri="{0D108BD9-81ED-4DB2-BD59-A6C34878D82A}">
                    <a16:rowId xmlns:a16="http://schemas.microsoft.com/office/drawing/2014/main" xmlns="" val="10010"/>
                  </a:ext>
                </a:extLst>
              </a:tr>
            </a:tbl>
          </a:graphicData>
        </a:graphic>
      </p:graphicFrame>
      <p:pic>
        <p:nvPicPr>
          <p:cNvPr id="366" name="Calci-Prime преза-35.png" descr="Calci-Prime преза-35.png"/>
          <p:cNvPicPr/>
          <p:nvPr/>
        </p:nvPicPr>
        <p:blipFill>
          <a:blip r:embed="rId4"/>
          <a:srcRect b="169"/>
          <a:stretch/>
        </p:blipFill>
        <p:spPr>
          <a:xfrm>
            <a:off x="7950240" y="4815360"/>
            <a:ext cx="786240" cy="137160"/>
          </a:xfrm>
          <a:prstGeom prst="rect">
            <a:avLst/>
          </a:prstGeom>
          <a:ln w="12600">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7"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pic>
        <p:nvPicPr>
          <p:cNvPr id="368" name="133_magical.jpg" descr="133_magical.jpg"/>
          <p:cNvPicPr/>
          <p:nvPr/>
        </p:nvPicPr>
        <p:blipFill>
          <a:blip r:embed="rId4"/>
          <a:srcRect l="32180" r="23294"/>
          <a:stretch/>
        </p:blipFill>
        <p:spPr>
          <a:xfrm>
            <a:off x="5712840" y="0"/>
            <a:ext cx="3432600" cy="5142600"/>
          </a:xfrm>
          <a:prstGeom prst="rect">
            <a:avLst/>
          </a:prstGeom>
          <a:ln w="12600">
            <a:noFill/>
          </a:ln>
        </p:spPr>
      </p:pic>
      <p:sp>
        <p:nvSpPr>
          <p:cNvPr id="369" name="Омега-3 — собирательное название полиненасыщенных жирных кислот (ПНЖК)"/>
          <p:cNvSpPr/>
          <p:nvPr/>
        </p:nvSpPr>
        <p:spPr>
          <a:xfrm>
            <a:off x="401650" y="406440"/>
            <a:ext cx="3426002"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Vorteile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gegenüber </a:t>
            </a:r>
            <a:r>
              <a:rPr lang="de-DE" sz="2700" b="1" strike="noStrike" spc="-1" dirty="0" err="1">
                <a:solidFill>
                  <a:srgbClr val="001F66"/>
                </a:solidFill>
                <a:latin typeface="Gilroy" panose="00000500000000000000" pitchFamily="2" charset="-52"/>
                <a:ea typeface="Gilroy Bold"/>
              </a:rPr>
              <a:t>MagiCal</a:t>
            </a:r>
            <a:endParaRPr lang="ru-RU" sz="2700" b="0" strike="noStrike" spc="-1" dirty="0">
              <a:solidFill>
                <a:srgbClr val="000000"/>
              </a:solidFill>
              <a:latin typeface="Gilroy" panose="00000500000000000000" pitchFamily="2" charset="-52"/>
            </a:endParaRPr>
          </a:p>
        </p:txBody>
      </p:sp>
      <p:sp>
        <p:nvSpPr>
          <p:cNvPr id="370"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sp>
        <p:nvSpPr>
          <p:cNvPr id="371" name="Rectangle"/>
          <p:cNvSpPr/>
          <p:nvPr/>
        </p:nvSpPr>
        <p:spPr>
          <a:xfrm>
            <a:off x="9563040" y="101520"/>
            <a:ext cx="405360" cy="495180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372" name="Поступают в организм  в основном с пищей —…"/>
          <p:cNvSpPr/>
          <p:nvPr/>
        </p:nvSpPr>
        <p:spPr>
          <a:xfrm>
            <a:off x="951140" y="2222640"/>
            <a:ext cx="3427990"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Magnesium aus zwei Quellen: dem organischen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Salz Magnesiumzitrat und dem natürlichen,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patentierten Inhaltsstoff </a:t>
            </a:r>
            <a:r>
              <a:rPr lang="ru-RU" sz="1200" b="0" strike="noStrike" spc="-1" dirty="0">
                <a:solidFill>
                  <a:srgbClr val="001F67"/>
                </a:solidFill>
                <a:latin typeface="Gilroy" panose="00000500000000000000" pitchFamily="2" charset="-52"/>
                <a:ea typeface="Gilroy Regular"/>
              </a:rPr>
              <a:t>Aquamin</a:t>
            </a:r>
            <a:r>
              <a:rPr lang="ru-RU" sz="1200" b="0" strike="noStrike" spc="-1" baseline="31000" dirty="0">
                <a:solidFill>
                  <a:srgbClr val="001F67"/>
                </a:solidFill>
                <a:latin typeface="Gilroy" panose="00000500000000000000" pitchFamily="2" charset="-52"/>
                <a:ea typeface="Gilroy Regular"/>
              </a:rPr>
              <a:t>ТМ</a:t>
            </a:r>
            <a:endParaRPr lang="ru-RU" sz="1200" b="0" strike="noStrike" spc="-1" dirty="0">
              <a:solidFill>
                <a:srgbClr val="000000"/>
              </a:solidFill>
              <a:latin typeface="Gilroy" panose="00000500000000000000" pitchFamily="2" charset="-52"/>
            </a:endParaRPr>
          </a:p>
        </p:txBody>
      </p:sp>
      <p:sp>
        <p:nvSpPr>
          <p:cNvPr id="373" name="Поступают в организм  в основном с пищей —…"/>
          <p:cNvSpPr/>
          <p:nvPr/>
        </p:nvSpPr>
        <p:spPr>
          <a:xfrm>
            <a:off x="951140" y="2974320"/>
            <a:ext cx="3952492" cy="553998"/>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Die Komposition ist angereichert mit den Vitaminen D3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und K2, Zink, Silizium und Bor, die den </a:t>
            </a:r>
          </a:p>
          <a:p>
            <a:pPr>
              <a:lnSpc>
                <a:spcPct val="100000"/>
              </a:lnSpc>
              <a:tabLst>
                <a:tab pos="0" algn="l"/>
              </a:tabLst>
            </a:pPr>
            <a:r>
              <a:rPr lang="de-DE" sz="1200" b="0" strike="noStrike" spc="-1" dirty="0">
                <a:solidFill>
                  <a:srgbClr val="001F67"/>
                </a:solidFill>
                <a:latin typeface="Gilroy" panose="00000500000000000000" pitchFamily="2" charset="-52"/>
                <a:ea typeface="Gilroy Regular"/>
              </a:rPr>
              <a:t>Mineralstoffwechsel in den Knochen verbessern</a:t>
            </a:r>
            <a:endParaRPr lang="ru-RU" sz="1200" b="0" strike="noStrike" spc="-1" dirty="0">
              <a:solidFill>
                <a:srgbClr val="000000"/>
              </a:solidFill>
              <a:latin typeface="Gilroy" panose="00000500000000000000" pitchFamily="2" charset="-52"/>
            </a:endParaRPr>
          </a:p>
        </p:txBody>
      </p:sp>
      <p:sp>
        <p:nvSpPr>
          <p:cNvPr id="374" name="Поступают в организм  в основном с пищей —…"/>
          <p:cNvSpPr/>
          <p:nvPr/>
        </p:nvSpPr>
        <p:spPr>
          <a:xfrm>
            <a:off x="951140" y="1666080"/>
            <a:ext cx="3209020" cy="369332"/>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Calcium aus dem patentierten Wirkstoff </a:t>
            </a:r>
          </a:p>
          <a:p>
            <a:pPr>
              <a:lnSpc>
                <a:spcPct val="100000"/>
              </a:lnSpc>
              <a:tabLst>
                <a:tab pos="0" algn="l"/>
              </a:tabLst>
            </a:pPr>
            <a:r>
              <a:rPr lang="ru-RU" sz="1200" b="0" strike="noStrike" spc="-1" dirty="0">
                <a:solidFill>
                  <a:srgbClr val="001F67"/>
                </a:solidFill>
                <a:latin typeface="Gilroy" panose="00000500000000000000" pitchFamily="2" charset="-52"/>
                <a:ea typeface="Gilroy Regular"/>
              </a:rPr>
              <a:t>Aquamin</a:t>
            </a:r>
            <a:r>
              <a:rPr lang="ru-RU" sz="1200" b="0" strike="noStrike" spc="-1" baseline="31000" dirty="0">
                <a:solidFill>
                  <a:srgbClr val="001F67"/>
                </a:solidFill>
                <a:latin typeface="Gilroy" panose="00000500000000000000" pitchFamily="2" charset="-52"/>
                <a:ea typeface="Gilroy Regular"/>
              </a:rPr>
              <a:t>ТМ  </a:t>
            </a:r>
            <a:r>
              <a:rPr lang="de-DE" sz="1200" b="0" strike="noStrike" spc="-1" dirty="0">
                <a:solidFill>
                  <a:srgbClr val="001F67"/>
                </a:solidFill>
                <a:latin typeface="Gilroy" panose="00000500000000000000" pitchFamily="2" charset="-52"/>
                <a:ea typeface="Gilroy Regular"/>
              </a:rPr>
              <a:t>mit nachgewiesener Wirksamkeit</a:t>
            </a:r>
            <a:endParaRPr lang="ru-RU" sz="1200" b="0" strike="noStrike" spc="-1" dirty="0">
              <a:solidFill>
                <a:srgbClr val="000000"/>
              </a:solidFill>
              <a:latin typeface="Gilroy" panose="00000500000000000000" pitchFamily="2" charset="-52"/>
            </a:endParaRPr>
          </a:p>
        </p:txBody>
      </p:sp>
      <p:pic>
        <p:nvPicPr>
          <p:cNvPr id="375" name="Безымянный-1-36.png" descr="Безымянный-1-36.png"/>
          <p:cNvPicPr/>
          <p:nvPr/>
        </p:nvPicPr>
        <p:blipFill>
          <a:blip r:embed="rId5"/>
          <a:srcRect l="28"/>
          <a:stretch/>
        </p:blipFill>
        <p:spPr>
          <a:xfrm>
            <a:off x="406440" y="1625760"/>
            <a:ext cx="430560" cy="430560"/>
          </a:xfrm>
          <a:prstGeom prst="rect">
            <a:avLst/>
          </a:prstGeom>
          <a:ln w="12600">
            <a:noFill/>
          </a:ln>
        </p:spPr>
      </p:pic>
      <p:pic>
        <p:nvPicPr>
          <p:cNvPr id="376" name="Безымянный-1-47.png" descr="Безымянный-1-47.png"/>
          <p:cNvPicPr/>
          <p:nvPr/>
        </p:nvPicPr>
        <p:blipFill>
          <a:blip r:embed="rId6"/>
          <a:stretch/>
        </p:blipFill>
        <p:spPr>
          <a:xfrm>
            <a:off x="406440" y="2273400"/>
            <a:ext cx="430560" cy="430560"/>
          </a:xfrm>
          <a:prstGeom prst="rect">
            <a:avLst/>
          </a:prstGeom>
          <a:ln w="12600">
            <a:noFill/>
          </a:ln>
        </p:spPr>
      </p:pic>
      <p:pic>
        <p:nvPicPr>
          <p:cNvPr id="377" name="Безымянный-1-34.png" descr="Безымянный-1-34.png"/>
          <p:cNvPicPr/>
          <p:nvPr/>
        </p:nvPicPr>
        <p:blipFill>
          <a:blip r:embed="rId7"/>
          <a:stretch/>
        </p:blipFill>
        <p:spPr>
          <a:xfrm>
            <a:off x="406440" y="2933640"/>
            <a:ext cx="430560" cy="430560"/>
          </a:xfrm>
          <a:prstGeom prst="rect">
            <a:avLst/>
          </a:prstGeom>
          <a:ln w="12600">
            <a:noFill/>
          </a:ln>
        </p:spPr>
      </p:pic>
      <p:pic>
        <p:nvPicPr>
          <p:cNvPr id="378" name="Calci-Prime преза-37.png" descr="Calci-Prime преза-37.png"/>
          <p:cNvPicPr/>
          <p:nvPr/>
        </p:nvPicPr>
        <p:blipFill>
          <a:blip r:embed="rId8"/>
          <a:srcRect t="832" b="832"/>
          <a:stretch/>
        </p:blipFill>
        <p:spPr>
          <a:xfrm>
            <a:off x="7950240" y="4815360"/>
            <a:ext cx="786240" cy="137160"/>
          </a:xfrm>
          <a:prstGeom prst="rect">
            <a:avLst/>
          </a:prstGeom>
          <a:ln w="12600">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 name="Calci-Prime преза_Монтажная область 1.png" descr="Calci-Prime преза_Монтажная область 1.png"/>
          <p:cNvPicPr/>
          <p:nvPr/>
        </p:nvPicPr>
        <p:blipFill>
          <a:blip r:embed="rId3">
            <a:alphaModFix amt="50000"/>
          </a:blip>
          <a:stretch/>
        </p:blipFill>
        <p:spPr>
          <a:xfrm>
            <a:off x="0" y="0"/>
            <a:ext cx="9142920" cy="5142600"/>
          </a:xfrm>
          <a:prstGeom prst="rect">
            <a:avLst/>
          </a:prstGeom>
          <a:ln w="12600">
            <a:noFill/>
          </a:ln>
        </p:spPr>
      </p:pic>
      <p:sp>
        <p:nvSpPr>
          <p:cNvPr id="380" name="Омега-3 — собирательное название полиненасыщенных жирных кислот (ПНЖК)"/>
          <p:cNvSpPr/>
          <p:nvPr/>
        </p:nvSpPr>
        <p:spPr>
          <a:xfrm>
            <a:off x="391700" y="406440"/>
            <a:ext cx="3426002" cy="74789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err="1">
                <a:solidFill>
                  <a:srgbClr val="001F66"/>
                </a:solidFill>
                <a:latin typeface="Gilroy" panose="00000500000000000000" pitchFamily="2" charset="-52"/>
                <a:ea typeface="Gilroy Bold"/>
              </a:rPr>
              <a:t>Calci</a:t>
            </a:r>
            <a:r>
              <a:rPr lang="de-DE" sz="2700" b="1" strike="noStrike" spc="-1" dirty="0">
                <a:solidFill>
                  <a:srgbClr val="001F66"/>
                </a:solidFill>
                <a:latin typeface="Gilroy" panose="00000500000000000000" pitchFamily="2" charset="-52"/>
                <a:ea typeface="Gilroy Bold"/>
              </a:rPr>
              <a:t>-Prime: Vorteile </a:t>
            </a:r>
          </a:p>
          <a:p>
            <a:pPr>
              <a:lnSpc>
                <a:spcPct val="90000"/>
              </a:lnSpc>
              <a:tabLst>
                <a:tab pos="0" algn="l"/>
              </a:tabLst>
            </a:pPr>
            <a:r>
              <a:rPr lang="de-DE" sz="2700" b="1" strike="noStrike" spc="-1" dirty="0">
                <a:solidFill>
                  <a:srgbClr val="001F66"/>
                </a:solidFill>
                <a:latin typeface="Gilroy" panose="00000500000000000000" pitchFamily="2" charset="-52"/>
                <a:ea typeface="Gilroy Bold"/>
              </a:rPr>
              <a:t>gegenüber </a:t>
            </a:r>
            <a:r>
              <a:rPr lang="de-DE" sz="2700" b="1" strike="noStrike" spc="-1" dirty="0" err="1">
                <a:solidFill>
                  <a:srgbClr val="001F66"/>
                </a:solidFill>
                <a:latin typeface="Gilroy" panose="00000500000000000000" pitchFamily="2" charset="-52"/>
                <a:ea typeface="Gilroy Bold"/>
              </a:rPr>
              <a:t>MagiCal</a:t>
            </a:r>
            <a:endParaRPr lang="ru-RU" sz="2700" b="0" strike="noStrike" spc="-1" dirty="0">
              <a:solidFill>
                <a:srgbClr val="000000"/>
              </a:solidFill>
              <a:latin typeface="Gilroy" panose="00000500000000000000" pitchFamily="2" charset="-52"/>
            </a:endParaRPr>
          </a:p>
        </p:txBody>
      </p:sp>
      <p:sp>
        <p:nvSpPr>
          <p:cNvPr id="381"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pic>
        <p:nvPicPr>
          <p:cNvPr id="382" name="Безымянный-1-44.png" descr="Безымянный-1-44.png"/>
          <p:cNvPicPr/>
          <p:nvPr/>
        </p:nvPicPr>
        <p:blipFill>
          <a:blip r:embed="rId4"/>
          <a:stretch/>
        </p:blipFill>
        <p:spPr>
          <a:xfrm>
            <a:off x="7950240" y="4815360"/>
            <a:ext cx="786240" cy="137160"/>
          </a:xfrm>
          <a:prstGeom prst="rect">
            <a:avLst/>
          </a:prstGeom>
          <a:ln w="12600">
            <a:noFill/>
          </a:ln>
        </p:spPr>
      </p:pic>
      <p:sp>
        <p:nvSpPr>
          <p:cNvPr id="383" name="Rectangle"/>
          <p:cNvSpPr/>
          <p:nvPr/>
        </p:nvSpPr>
        <p:spPr>
          <a:xfrm>
            <a:off x="9563040" y="101520"/>
            <a:ext cx="405360" cy="4951800"/>
          </a:xfrm>
          <a:prstGeom prst="rect">
            <a:avLst/>
          </a:prstGeom>
          <a:solidFill>
            <a:srgbClr val="585858"/>
          </a:solidFill>
          <a:ln w="12600">
            <a:noFill/>
          </a:ln>
        </p:spPr>
        <p:style>
          <a:lnRef idx="0">
            <a:scrgbClr r="0" g="0" b="0"/>
          </a:lnRef>
          <a:fillRef idx="0">
            <a:scrgbClr r="0" g="0" b="0"/>
          </a:fillRef>
          <a:effectRef idx="0">
            <a:scrgbClr r="0" g="0" b="0"/>
          </a:effectRef>
          <a:fontRef idx="minor"/>
        </p:style>
        <p:txBody>
          <a:bodyPr lIns="0" tIns="0" rIns="0" bIns="0" anchor="t">
            <a:noAutofit/>
          </a:bodyPr>
          <a:lstStyle/>
          <a:p>
            <a:pPr>
              <a:lnSpc>
                <a:spcPct val="100000"/>
              </a:lnSpc>
            </a:pPr>
            <a:endParaRPr lang="ru-RU" sz="1400" b="0" strike="noStrike" spc="-1">
              <a:solidFill>
                <a:srgbClr val="000000"/>
              </a:solidFill>
              <a:latin typeface="Arial"/>
              <a:ea typeface="Arial"/>
            </a:endParaRPr>
          </a:p>
        </p:txBody>
      </p:sp>
      <p:sp>
        <p:nvSpPr>
          <p:cNvPr id="384" name="Поступают в организм  в основном с пищей —…"/>
          <p:cNvSpPr/>
          <p:nvPr/>
        </p:nvSpPr>
        <p:spPr>
          <a:xfrm>
            <a:off x="938600" y="1666080"/>
            <a:ext cx="3389760" cy="369332"/>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100000"/>
              </a:lnSpc>
              <a:tabLst>
                <a:tab pos="0" algn="l"/>
              </a:tabLst>
            </a:pPr>
            <a:r>
              <a:rPr lang="de-DE" sz="1200" b="0" strike="noStrike" spc="-1" dirty="0">
                <a:solidFill>
                  <a:srgbClr val="001F67"/>
                </a:solidFill>
                <a:latin typeface="Gilroy" panose="00000500000000000000" pitchFamily="2" charset="-52"/>
                <a:ea typeface="Gilroy Regular"/>
              </a:rPr>
              <a:t>1 Tagesdosis (4 Kapseln) enthält mehr Calcium (+ 83%) und Magnesium (+ 60%)*</a:t>
            </a:r>
            <a:endParaRPr lang="ru-RU" sz="1200" b="0" strike="noStrike" spc="-1" dirty="0">
              <a:solidFill>
                <a:srgbClr val="000000"/>
              </a:solidFill>
              <a:latin typeface="Gilroy" panose="00000500000000000000" pitchFamily="2" charset="-52"/>
            </a:endParaRPr>
          </a:p>
        </p:txBody>
      </p:sp>
      <p:sp>
        <p:nvSpPr>
          <p:cNvPr id="385" name="Поступают в организм  в основном с пищей —…"/>
          <p:cNvSpPr/>
          <p:nvPr/>
        </p:nvSpPr>
        <p:spPr>
          <a:xfrm>
            <a:off x="938600" y="2402640"/>
            <a:ext cx="3965445"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spc="-1" dirty="0">
                <a:solidFill>
                  <a:srgbClr val="001F67"/>
                </a:solidFill>
                <a:latin typeface="Gilroy" panose="00000500000000000000" pitchFamily="2" charset="-52"/>
                <a:ea typeface="Gilroy Regular"/>
              </a:rPr>
              <a:t>Die Zusammensetzung ist mit Zink und Mangan verstärkt</a:t>
            </a:r>
            <a:endParaRPr lang="ru-RU" sz="1200" b="0" strike="noStrike" spc="-1" dirty="0">
              <a:solidFill>
                <a:srgbClr val="000000"/>
              </a:solidFill>
              <a:latin typeface="Gilroy" panose="00000500000000000000" pitchFamily="2" charset="-52"/>
            </a:endParaRPr>
          </a:p>
        </p:txBody>
      </p:sp>
      <p:sp>
        <p:nvSpPr>
          <p:cNvPr id="386" name="Поступают в организм  в основном с пищей —…"/>
          <p:cNvSpPr/>
          <p:nvPr/>
        </p:nvSpPr>
        <p:spPr>
          <a:xfrm>
            <a:off x="938600" y="3063240"/>
            <a:ext cx="2976071" cy="184666"/>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200" spc="-1" dirty="0">
                <a:solidFill>
                  <a:srgbClr val="001F67"/>
                </a:solidFill>
                <a:latin typeface="Gilroy" panose="00000500000000000000" pitchFamily="2" charset="-52"/>
                <a:ea typeface="Gilroy Regular"/>
              </a:rPr>
              <a:t>1 Packung reicht für 30 anstatt für 22 Tage</a:t>
            </a:r>
            <a:endParaRPr lang="ru-RU" sz="1200" b="0" strike="noStrike" spc="-1" dirty="0">
              <a:solidFill>
                <a:srgbClr val="000000"/>
              </a:solidFill>
              <a:latin typeface="Gilroy" panose="00000500000000000000" pitchFamily="2" charset="-52"/>
            </a:endParaRPr>
          </a:p>
        </p:txBody>
      </p:sp>
      <p:pic>
        <p:nvPicPr>
          <p:cNvPr id="387" name="Безымянный-1-45.png" descr="Безымянный-1-45.png"/>
          <p:cNvPicPr/>
          <p:nvPr/>
        </p:nvPicPr>
        <p:blipFill>
          <a:blip r:embed="rId5"/>
          <a:stretch/>
        </p:blipFill>
        <p:spPr>
          <a:xfrm>
            <a:off x="406440" y="1625760"/>
            <a:ext cx="430560" cy="430560"/>
          </a:xfrm>
          <a:prstGeom prst="rect">
            <a:avLst/>
          </a:prstGeom>
          <a:ln w="12600">
            <a:noFill/>
          </a:ln>
        </p:spPr>
      </p:pic>
      <p:pic>
        <p:nvPicPr>
          <p:cNvPr id="388" name="Безымянный-1-48.png" descr="Безымянный-1-48.png"/>
          <p:cNvPicPr/>
          <p:nvPr/>
        </p:nvPicPr>
        <p:blipFill>
          <a:blip r:embed="rId6"/>
          <a:stretch/>
        </p:blipFill>
        <p:spPr>
          <a:xfrm>
            <a:off x="406440" y="2273400"/>
            <a:ext cx="430560" cy="430560"/>
          </a:xfrm>
          <a:prstGeom prst="rect">
            <a:avLst/>
          </a:prstGeom>
          <a:ln w="12600">
            <a:noFill/>
          </a:ln>
        </p:spPr>
      </p:pic>
      <p:pic>
        <p:nvPicPr>
          <p:cNvPr id="389" name="Безымянный-1-40.png" descr="Безымянный-1-40.png"/>
          <p:cNvPicPr/>
          <p:nvPr/>
        </p:nvPicPr>
        <p:blipFill>
          <a:blip r:embed="rId7"/>
          <a:srcRect t="28"/>
          <a:stretch/>
        </p:blipFill>
        <p:spPr>
          <a:xfrm>
            <a:off x="406440" y="2934000"/>
            <a:ext cx="430560" cy="430560"/>
          </a:xfrm>
          <a:prstGeom prst="rect">
            <a:avLst/>
          </a:prstGeom>
          <a:ln w="12600">
            <a:noFill/>
          </a:ln>
        </p:spPr>
      </p:pic>
      <p:pic>
        <p:nvPicPr>
          <p:cNvPr id="390" name="ca_mg.jpg" descr="ca_mg.jpg"/>
          <p:cNvPicPr/>
          <p:nvPr/>
        </p:nvPicPr>
        <p:blipFill>
          <a:blip r:embed="rId8"/>
          <a:srcRect l="21305" r="11923"/>
          <a:stretch/>
        </p:blipFill>
        <p:spPr>
          <a:xfrm>
            <a:off x="5712840" y="0"/>
            <a:ext cx="3432600" cy="5142600"/>
          </a:xfrm>
          <a:prstGeom prst="rect">
            <a:avLst/>
          </a:prstGeom>
          <a:ln w="12600">
            <a:noFill/>
          </a:ln>
        </p:spPr>
      </p:pic>
      <p:pic>
        <p:nvPicPr>
          <p:cNvPr id="391" name="Calci-Prime преза-37.png" descr="Calci-Prime преза-37.png"/>
          <p:cNvPicPr/>
          <p:nvPr/>
        </p:nvPicPr>
        <p:blipFill>
          <a:blip r:embed="rId9"/>
          <a:srcRect t="832" b="832"/>
          <a:stretch/>
        </p:blipFill>
        <p:spPr>
          <a:xfrm>
            <a:off x="7950240" y="4815360"/>
            <a:ext cx="786240" cy="137160"/>
          </a:xfrm>
          <a:prstGeom prst="rect">
            <a:avLst/>
          </a:prstGeom>
          <a:ln w="12600">
            <a:noFill/>
          </a:ln>
        </p:spPr>
      </p:pic>
      <p:sp>
        <p:nvSpPr>
          <p:cNvPr id="392" name="*Это компенсирует возможную меньшую биодоступность кальция…"/>
          <p:cNvSpPr/>
          <p:nvPr/>
        </p:nvSpPr>
        <p:spPr>
          <a:xfrm>
            <a:off x="421866" y="4359300"/>
            <a:ext cx="4740337" cy="307777"/>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de-DE" sz="1000" b="0" strike="noStrike" spc="-1" dirty="0">
                <a:solidFill>
                  <a:srgbClr val="001F67"/>
                </a:solidFill>
                <a:latin typeface="Gilroy" panose="00000500000000000000" pitchFamily="2" charset="-52"/>
                <a:ea typeface="Gilroy Regular"/>
              </a:rPr>
              <a:t>* </a:t>
            </a:r>
            <a:r>
              <a:rPr lang="de-DE" sz="1000" b="0" strike="noStrike" spc="-1" dirty="0">
                <a:solidFill>
                  <a:srgbClr val="001F66"/>
                </a:solidFill>
                <a:latin typeface="Gilroy" panose="00000500000000000000" pitchFamily="2" charset="-52"/>
                <a:ea typeface="Gilroy Regular"/>
              </a:rPr>
              <a:t>Dies kompensiert die möglicherweise geringere Bioverfügbarkeit von </a:t>
            </a:r>
          </a:p>
          <a:p>
            <a:pPr>
              <a:lnSpc>
                <a:spcPct val="100000"/>
              </a:lnSpc>
              <a:tabLst>
                <a:tab pos="0" algn="l"/>
              </a:tabLst>
            </a:pPr>
            <a:r>
              <a:rPr lang="de-DE" sz="1000" spc="-1" dirty="0">
                <a:solidFill>
                  <a:srgbClr val="001F66"/>
                </a:solidFill>
                <a:latin typeface="Gilroy" panose="00000500000000000000" pitchFamily="2" charset="-52"/>
                <a:ea typeface="Gilroy Regular"/>
              </a:rPr>
              <a:t>   </a:t>
            </a:r>
            <a:r>
              <a:rPr lang="de-DE" sz="1000" b="0" strike="noStrike" spc="-1" dirty="0">
                <a:solidFill>
                  <a:srgbClr val="001F66"/>
                </a:solidFill>
                <a:latin typeface="Gilroy" panose="00000500000000000000" pitchFamily="2" charset="-52"/>
                <a:ea typeface="Gilroy Regular"/>
              </a:rPr>
              <a:t>Calcium aus der anorganischen Form von Carbonat im Vergleich zu Citrat </a:t>
            </a:r>
            <a:r>
              <a:rPr lang="ru-RU" sz="1000" b="0" strike="noStrike" spc="-1" baseline="31000" dirty="0">
                <a:solidFill>
                  <a:srgbClr val="001F66"/>
                </a:solidFill>
                <a:latin typeface="Gilroy" panose="00000500000000000000" pitchFamily="2" charset="-52"/>
                <a:ea typeface="Gilroy Regular"/>
              </a:rPr>
              <a:t>[25]</a:t>
            </a:r>
            <a:r>
              <a:rPr lang="ru-RU" sz="1000" b="0" strike="noStrike" spc="-1" dirty="0">
                <a:solidFill>
                  <a:srgbClr val="001F66"/>
                </a:solidFill>
                <a:latin typeface="Gilroy" panose="00000500000000000000" pitchFamily="2" charset="-52"/>
                <a:ea typeface="Gilroy Regular"/>
              </a:rPr>
              <a:t>.</a:t>
            </a:r>
            <a:endParaRPr lang="ru-RU" sz="1000" b="0" strike="noStrike" spc="-1" dirty="0">
              <a:solidFill>
                <a:srgbClr val="000000"/>
              </a:solidFill>
              <a:latin typeface="Gilroy" panose="00000500000000000000" pitchFamily="2" charset="-52"/>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FF0FF"/>
        </a:solidFill>
        <a:effectLst/>
      </p:bgPr>
    </p:bg>
    <p:spTree>
      <p:nvGrpSpPr>
        <p:cNvPr id="1" name=""/>
        <p:cNvGrpSpPr/>
        <p:nvPr/>
      </p:nvGrpSpPr>
      <p:grpSpPr>
        <a:xfrm>
          <a:off x="0" y="0"/>
          <a:ext cx="0" cy="0"/>
          <a:chOff x="0" y="0"/>
          <a:chExt cx="0" cy="0"/>
        </a:xfrm>
      </p:grpSpPr>
      <p:grpSp>
        <p:nvGrpSpPr>
          <p:cNvPr id="6" name="Группа"/>
          <p:cNvGrpSpPr/>
          <p:nvPr/>
        </p:nvGrpSpPr>
        <p:grpSpPr>
          <a:xfrm>
            <a:off x="-5761" y="449"/>
            <a:ext cx="9155522" cy="5142602"/>
            <a:chOff x="0" y="0"/>
            <a:chExt cx="9155521" cy="5142601"/>
          </a:xfrm>
        </p:grpSpPr>
        <p:pic>
          <p:nvPicPr>
            <p:cNvPr id="7" name="DSC02306_Dx0 копия.jpg" descr="DSC02306_Dx0 копия.jpg"/>
            <p:cNvPicPr>
              <a:picLocks noChangeAspect="1"/>
            </p:cNvPicPr>
            <p:nvPr/>
          </p:nvPicPr>
          <p:blipFill>
            <a:blip r:embed="rId2">
              <a:extLst/>
            </a:blip>
            <a:srcRect l="17376" t="10942" r="4404" b="10942"/>
            <a:stretch>
              <a:fillRect/>
            </a:stretch>
          </p:blipFill>
          <p:spPr>
            <a:xfrm>
              <a:off x="0" y="0"/>
              <a:ext cx="9155522" cy="5142602"/>
            </a:xfrm>
            <a:prstGeom prst="rect">
              <a:avLst/>
            </a:prstGeom>
            <a:ln w="12700" cap="flat">
              <a:noFill/>
              <a:miter lim="400000"/>
            </a:ln>
            <a:effectLst/>
          </p:spPr>
        </p:pic>
        <p:pic>
          <p:nvPicPr>
            <p:cNvPr id="8" name="Calci-Prime преза-37.png" descr="Calci-Prime преза-37.png"/>
            <p:cNvPicPr>
              <a:picLocks noChangeAspect="1"/>
            </p:cNvPicPr>
            <p:nvPr/>
          </p:nvPicPr>
          <p:blipFill>
            <a:blip r:embed="rId3">
              <a:extLst/>
            </a:blip>
            <a:srcRect t="832" b="830"/>
            <a:stretch>
              <a:fillRect/>
            </a:stretch>
          </p:blipFill>
          <p:spPr>
            <a:xfrm>
              <a:off x="412200" y="479791"/>
              <a:ext cx="1257302" cy="219339"/>
            </a:xfrm>
            <a:prstGeom prst="rect">
              <a:avLst/>
            </a:prstGeom>
            <a:ln w="12700" cap="flat">
              <a:noFill/>
              <a:miter lim="400000"/>
            </a:ln>
            <a:effectLst/>
          </p:spPr>
        </p:pic>
      </p:grpSp>
      <p:sp>
        <p:nvSpPr>
          <p:cNvPr id="46" name="PlaceHolder 1"/>
          <p:cNvSpPr>
            <a:spLocks noGrp="1"/>
          </p:cNvSpPr>
          <p:nvPr>
            <p:ph type="title" idx="4294967295"/>
          </p:nvPr>
        </p:nvSpPr>
        <p:spPr>
          <a:xfrm>
            <a:off x="393620" y="2198520"/>
            <a:ext cx="5338440" cy="1531440"/>
          </a:xfrm>
          <a:prstGeom prst="rect">
            <a:avLst/>
          </a:prstGeom>
          <a:noFill/>
          <a:ln w="12600">
            <a:noFill/>
          </a:ln>
        </p:spPr>
        <p:txBody>
          <a:bodyPr lIns="0" tIns="91440" rIns="0" bIns="91440" anchor="t">
            <a:noAutofit/>
          </a:bodyPr>
          <a:lstStyle/>
          <a:p>
            <a:pPr indent="0">
              <a:lnSpc>
                <a:spcPct val="100000"/>
              </a:lnSpc>
              <a:buNone/>
              <a:tabLst>
                <a:tab pos="0" algn="l"/>
              </a:tabLst>
            </a:pPr>
            <a:r>
              <a:rPr lang="de-DE" sz="1800" b="0" strike="noStrike" spc="-1" dirty="0">
                <a:solidFill>
                  <a:schemeClr val="bg1"/>
                </a:solidFill>
                <a:latin typeface="Gilroy" panose="00000500000000000000" pitchFamily="2" charset="-52"/>
                <a:ea typeface="Gilroy Semibold"/>
              </a:rPr>
              <a:t>Dein innerer Halt</a:t>
            </a:r>
            <a:endParaRPr lang="ru-RU" sz="1800" b="0" strike="noStrike" spc="-1" dirty="0">
              <a:solidFill>
                <a:schemeClr val="bg1"/>
              </a:solidFill>
              <a:latin typeface="Gilroy" panose="00000500000000000000" pitchFamily="2" charset="-52"/>
            </a:endParaRPr>
          </a:p>
        </p:txBody>
      </p:sp>
      <p:sp>
        <p:nvSpPr>
          <p:cNvPr id="47" name="O!Mega-3 TG"/>
          <p:cNvSpPr/>
          <p:nvPr/>
        </p:nvSpPr>
        <p:spPr>
          <a:xfrm>
            <a:off x="393620" y="886448"/>
            <a:ext cx="2983381" cy="1191095"/>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endParaRPr lang="ru-RU" sz="4300" b="0" strike="noStrike" spc="-1" dirty="0">
              <a:solidFill>
                <a:schemeClr val="bg1"/>
              </a:solidFill>
              <a:latin typeface="Arial"/>
            </a:endParaRPr>
          </a:p>
          <a:p>
            <a:pPr>
              <a:lnSpc>
                <a:spcPct val="90000"/>
              </a:lnSpc>
              <a:tabLst>
                <a:tab pos="0" algn="l"/>
              </a:tabLst>
            </a:pPr>
            <a:r>
              <a:rPr lang="ru-RU" sz="4300" b="1" strike="noStrike" spc="-1" dirty="0" err="1">
                <a:solidFill>
                  <a:schemeClr val="bg1"/>
                </a:solidFill>
                <a:latin typeface="Gilroy"/>
                <a:ea typeface="Gilroy Bold"/>
              </a:rPr>
              <a:t>Calci-Prime</a:t>
            </a:r>
            <a:endParaRPr lang="ru-RU" sz="4300" b="1" strike="noStrike" spc="-1" dirty="0">
              <a:solidFill>
                <a:schemeClr val="bg1"/>
              </a:solidFill>
              <a:latin typeface="Arial"/>
            </a:endParaRPr>
          </a:p>
        </p:txBody>
      </p:sp>
    </p:spTree>
    <p:extLst>
      <p:ext uri="{BB962C8B-B14F-4D97-AF65-F5344CB8AC3E}">
        <p14:creationId xmlns:p14="http://schemas.microsoft.com/office/powerpoint/2010/main" val="4247959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7" name="Calci-Prime преза_Монтажная область 1.png" descr="Calci-Prime преза_Монтажная область 1.png"/>
          <p:cNvPicPr/>
          <p:nvPr/>
        </p:nvPicPr>
        <p:blipFill>
          <a:blip r:embed="rId2">
            <a:alphaModFix amt="50000"/>
          </a:blip>
          <a:stretch/>
        </p:blipFill>
        <p:spPr>
          <a:xfrm>
            <a:off x="0" y="0"/>
            <a:ext cx="9142920" cy="5142600"/>
          </a:xfrm>
          <a:prstGeom prst="rect">
            <a:avLst/>
          </a:prstGeom>
          <a:ln w="12600">
            <a:noFill/>
          </a:ln>
        </p:spPr>
      </p:pic>
      <p:sp>
        <p:nvSpPr>
          <p:cNvPr id="398" name="Исследования и литература"/>
          <p:cNvSpPr/>
          <p:nvPr/>
        </p:nvSpPr>
        <p:spPr>
          <a:xfrm>
            <a:off x="393200" y="406440"/>
            <a:ext cx="4541051"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7"/>
                </a:solidFill>
                <a:latin typeface="Gilroy" panose="00000500000000000000" pitchFamily="2" charset="-52"/>
                <a:ea typeface="Gilroy Bold"/>
              </a:rPr>
              <a:t>Forschung und Fachliteratur</a:t>
            </a:r>
            <a:endParaRPr lang="ru-RU" sz="2700" b="0" strike="noStrike" spc="-1" dirty="0">
              <a:solidFill>
                <a:srgbClr val="000000"/>
              </a:solidFill>
              <a:latin typeface="Gilroy" panose="00000500000000000000" pitchFamily="2" charset="-52"/>
            </a:endParaRPr>
          </a:p>
        </p:txBody>
      </p:sp>
      <p:sp>
        <p:nvSpPr>
          <p:cNvPr id="399"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pic>
        <p:nvPicPr>
          <p:cNvPr id="400" name="Безымянный-1-44.png" descr="Безымянный-1-44.png"/>
          <p:cNvPicPr/>
          <p:nvPr/>
        </p:nvPicPr>
        <p:blipFill>
          <a:blip r:embed="rId3"/>
          <a:stretch/>
        </p:blipFill>
        <p:spPr>
          <a:xfrm>
            <a:off x="8026560" y="4815360"/>
            <a:ext cx="786240" cy="137160"/>
          </a:xfrm>
          <a:prstGeom prst="rect">
            <a:avLst/>
          </a:prstGeom>
          <a:ln w="12600">
            <a:noFill/>
          </a:ln>
        </p:spPr>
      </p:pic>
      <p:sp>
        <p:nvSpPr>
          <p:cNvPr id="401" name="Guo XF, Li KL, Li JM, Li D. Effects of EPA and DHA on blood pressure and inflammatory factors: a meta-analysis of randomized  controlled trials. Crit Rev Food Sci Nutr. 2019;59(20):3380-3393. https://doi.org/10.1080/10408398.2018.1492901"/>
          <p:cNvSpPr/>
          <p:nvPr/>
        </p:nvSpPr>
        <p:spPr>
          <a:xfrm>
            <a:off x="620960" y="1092240"/>
            <a:ext cx="8048422"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dirty="0" err="1">
                <a:solidFill>
                  <a:srgbClr val="001F67"/>
                </a:solidFill>
                <a:latin typeface="Gilroy" panose="00000500000000000000" pitchFamily="2" charset="-52"/>
                <a:ea typeface="Gilroy Regular"/>
              </a:rPr>
              <a:t>Shlisky</a:t>
            </a:r>
            <a:r>
              <a:rPr lang="ru-RU" sz="900" b="0" strike="noStrike" spc="-1" dirty="0">
                <a:solidFill>
                  <a:srgbClr val="001F67"/>
                </a:solidFill>
                <a:latin typeface="Gilroy" panose="00000500000000000000" pitchFamily="2" charset="-52"/>
                <a:ea typeface="Gilroy Regular"/>
              </a:rPr>
              <a:t> J, </a:t>
            </a:r>
            <a:r>
              <a:rPr lang="ru-RU" sz="900" b="0" strike="noStrike" spc="-1" dirty="0" err="1">
                <a:solidFill>
                  <a:srgbClr val="001F67"/>
                </a:solidFill>
                <a:latin typeface="Gilroy" panose="00000500000000000000" pitchFamily="2" charset="-52"/>
                <a:ea typeface="Gilroy Regular"/>
              </a:rPr>
              <a:t>Mandlik</a:t>
            </a:r>
            <a:r>
              <a:rPr lang="ru-RU" sz="900" b="0" strike="noStrike" spc="-1" dirty="0">
                <a:solidFill>
                  <a:srgbClr val="001F67"/>
                </a:solidFill>
                <a:latin typeface="Gilroy" panose="00000500000000000000" pitchFamily="2" charset="-52"/>
                <a:ea typeface="Gilroy Regular"/>
              </a:rPr>
              <a:t> R, </a:t>
            </a:r>
            <a:r>
              <a:rPr lang="ru-RU" sz="900" b="0" strike="noStrike" spc="-1" dirty="0" err="1">
                <a:solidFill>
                  <a:srgbClr val="001F67"/>
                </a:solidFill>
                <a:latin typeface="Gilroy" panose="00000500000000000000" pitchFamily="2" charset="-52"/>
                <a:ea typeface="Gilroy Regular"/>
              </a:rPr>
              <a:t>Askari</a:t>
            </a:r>
            <a:r>
              <a:rPr lang="ru-RU" sz="900" b="0" strike="noStrike" spc="-1" dirty="0">
                <a:solidFill>
                  <a:srgbClr val="001F67"/>
                </a:solidFill>
                <a:latin typeface="Gilroy" panose="00000500000000000000" pitchFamily="2" charset="-52"/>
                <a:ea typeface="Gilroy Regular"/>
              </a:rPr>
              <a:t> S, </a:t>
            </a:r>
            <a:r>
              <a:rPr lang="ru-RU" sz="900" b="0" strike="noStrike" spc="-1" dirty="0" err="1">
                <a:solidFill>
                  <a:srgbClr val="001F67"/>
                </a:solidFill>
                <a:latin typeface="Gilroy" panose="00000500000000000000" pitchFamily="2" charset="-52"/>
                <a:ea typeface="Gilroy Regular"/>
              </a:rPr>
              <a:t>et</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al</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Calcium</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deficiency</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worldwide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prevalence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of</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inadequate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intakes</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and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associated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health</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outcomes</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Ann</a:t>
            </a:r>
            <a:r>
              <a:rPr lang="ru-RU" sz="900" b="0" strike="noStrike" spc="-1" dirty="0">
                <a:solidFill>
                  <a:srgbClr val="001F67"/>
                </a:solidFill>
                <a:latin typeface="Gilroy" panose="00000500000000000000" pitchFamily="2" charset="-52"/>
                <a:ea typeface="Gilroy Regular"/>
              </a:rPr>
              <a:t> N Y </a:t>
            </a:r>
            <a:r>
              <a:rPr lang="ru-RU" sz="900" b="0" strike="noStrike" spc="-1" dirty="0" err="1">
                <a:solidFill>
                  <a:srgbClr val="001F67"/>
                </a:solidFill>
                <a:latin typeface="Gilroy" panose="00000500000000000000" pitchFamily="2" charset="-52"/>
                <a:ea typeface="Gilroy Regular"/>
              </a:rPr>
              <a:t>Acad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Sci</a:t>
            </a:r>
            <a:r>
              <a:rPr lang="ru-RU" sz="900" b="0" strike="noStrike" spc="-1" dirty="0">
                <a:solidFill>
                  <a:srgbClr val="001F67"/>
                </a:solidFill>
                <a:latin typeface="Gilroy" panose="00000500000000000000" pitchFamily="2" charset="-52"/>
                <a:ea typeface="Gilroy Regular"/>
              </a:rPr>
              <a:t>. </a:t>
            </a:r>
            <a:r>
              <a:rPr sz="900" dirty="0">
                <a:latin typeface="Gilroy" panose="00000500000000000000" pitchFamily="2" charset="-52"/>
              </a:rPr>
              <a:t/>
            </a:r>
            <a:br>
              <a:rPr sz="900" dirty="0">
                <a:latin typeface="Gilroy" panose="00000500000000000000" pitchFamily="2" charset="-52"/>
              </a:rPr>
            </a:br>
            <a:r>
              <a:rPr lang="ru-RU" sz="900" b="0" strike="noStrike" spc="-1" dirty="0">
                <a:solidFill>
                  <a:srgbClr val="001F67"/>
                </a:solidFill>
                <a:latin typeface="Gilroy" panose="00000500000000000000" pitchFamily="2" charset="-52"/>
                <a:ea typeface="Gilroy Regular"/>
              </a:rPr>
              <a:t>2022;1512(1):10-28. </a:t>
            </a:r>
            <a:r>
              <a:rPr lang="ru-RU" sz="900" b="0" u="sng" strike="noStrike" spc="-1" dirty="0">
                <a:solidFill>
                  <a:srgbClr val="0000FF"/>
                </a:solidFill>
                <a:uFillTx/>
                <a:latin typeface="Gilroy" panose="00000500000000000000" pitchFamily="2" charset="-52"/>
                <a:ea typeface="Gilroy Regular"/>
                <a:hlinkClick r:id="rId4"/>
              </a:rPr>
              <a:t>https://doi.org/10.1111/nyas.14758</a:t>
            </a:r>
            <a:endParaRPr lang="ru-RU" sz="900" b="0" strike="noStrike" spc="-1" dirty="0">
              <a:solidFill>
                <a:srgbClr val="000000"/>
              </a:solidFill>
              <a:latin typeface="Gilroy" panose="00000500000000000000" pitchFamily="2" charset="-52"/>
            </a:endParaRPr>
          </a:p>
        </p:txBody>
      </p:sp>
      <p:sp>
        <p:nvSpPr>
          <p:cNvPr id="402" name="1."/>
          <p:cNvSpPr/>
          <p:nvPr/>
        </p:nvSpPr>
        <p:spPr>
          <a:xfrm>
            <a:off x="432000" y="1092240"/>
            <a:ext cx="871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a:t>
            </a:r>
            <a:endParaRPr lang="ru-RU" sz="1200" b="0" strike="noStrike" spc="-1">
              <a:solidFill>
                <a:srgbClr val="000000"/>
              </a:solidFill>
              <a:latin typeface="Arial"/>
            </a:endParaRPr>
          </a:p>
        </p:txBody>
      </p:sp>
      <p:sp>
        <p:nvSpPr>
          <p:cNvPr id="403" name="Lee JB, Notay K, Klingel SL, Chabowski A, Mutch DM, Millar PJ. Docosahexaenoic acid reduces resting blood pressure but  increases muscle sympathetic outflow compared with eicosapentaenoic acid in healthy men and women. Am J Physiol Heart  Circ Physiol. 2"/>
          <p:cNvSpPr/>
          <p:nvPr/>
        </p:nvSpPr>
        <p:spPr>
          <a:xfrm>
            <a:off x="620960" y="1457280"/>
            <a:ext cx="8088368"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Abou Neel EA, Aljabo A, Strange A, et al. Demineralization-remineralization dynamics in teeth and bone. Int J Nanomedicine. 2016;11:4743-4763. Published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2016 Sep 19. </a:t>
            </a:r>
            <a:r>
              <a:rPr lang="ru-RU" sz="900" b="0" u="sng" strike="noStrike" spc="-1">
                <a:solidFill>
                  <a:srgbClr val="0000FF"/>
                </a:solidFill>
                <a:uFillTx/>
                <a:latin typeface="Gilroy" panose="00000500000000000000" pitchFamily="2" charset="-52"/>
                <a:ea typeface="Gilroy Regular"/>
                <a:hlinkClick r:id="rId5"/>
              </a:rPr>
              <a:t>https://doi.org/10.2147/IJN.S107624</a:t>
            </a:r>
            <a:endParaRPr lang="ru-RU" sz="900" b="0" strike="noStrike" spc="-1">
              <a:solidFill>
                <a:srgbClr val="000000"/>
              </a:solidFill>
              <a:latin typeface="Gilroy" panose="00000500000000000000" pitchFamily="2" charset="-52"/>
            </a:endParaRPr>
          </a:p>
        </p:txBody>
      </p:sp>
      <p:sp>
        <p:nvSpPr>
          <p:cNvPr id="404" name="2."/>
          <p:cNvSpPr/>
          <p:nvPr/>
        </p:nvSpPr>
        <p:spPr>
          <a:xfrm>
            <a:off x="417600" y="1457280"/>
            <a:ext cx="1162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a:t>
            </a:r>
            <a:endParaRPr lang="ru-RU" sz="1200" b="0" strike="noStrike" spc="-1">
              <a:solidFill>
                <a:srgbClr val="000000"/>
              </a:solidFill>
              <a:latin typeface="Arial"/>
            </a:endParaRPr>
          </a:p>
        </p:txBody>
      </p:sp>
      <p:sp>
        <p:nvSpPr>
          <p:cNvPr id="405" name="Saccà SC, Cutolo CA, Ferrari D, Corazza P, Traverso CE. The Eye, Oxidative Damage and Polyunsaturated Fatty Acids. Nutrients.  2018;10(6):668. Published 2018 May 24. https://doi.org/10.3390/nu10060668"/>
          <p:cNvSpPr/>
          <p:nvPr/>
        </p:nvSpPr>
        <p:spPr>
          <a:xfrm>
            <a:off x="620960" y="1828800"/>
            <a:ext cx="7420493"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Wang CJ, McCauley LK. Osteoporosis and Periodontitis. Curr Osteoporos Rep. 2016;14(6):284-291. </a:t>
            </a:r>
            <a:r>
              <a:rPr lang="ru-RU" sz="900" b="0" u="sng" strike="noStrike" spc="-1">
                <a:solidFill>
                  <a:srgbClr val="0000FF"/>
                </a:solidFill>
                <a:uFillTx/>
                <a:latin typeface="Gilroy" panose="00000500000000000000" pitchFamily="2" charset="-52"/>
                <a:ea typeface="Gilroy Regular"/>
                <a:hlinkClick r:id="rId6"/>
              </a:rPr>
              <a:t>https://doi.org/10.1007/s11914-016-0330-3</a:t>
            </a:r>
            <a:endParaRPr lang="ru-RU" sz="900" b="0" strike="noStrike" spc="-1">
              <a:solidFill>
                <a:srgbClr val="000000"/>
              </a:solidFill>
              <a:latin typeface="Gilroy" panose="00000500000000000000" pitchFamily="2" charset="-52"/>
            </a:endParaRPr>
          </a:p>
        </p:txBody>
      </p:sp>
      <p:sp>
        <p:nvSpPr>
          <p:cNvPr id="406" name="3."/>
          <p:cNvSpPr/>
          <p:nvPr/>
        </p:nvSpPr>
        <p:spPr>
          <a:xfrm>
            <a:off x="419040" y="1809720"/>
            <a:ext cx="1130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3.</a:t>
            </a:r>
            <a:endParaRPr lang="ru-RU" sz="1200" b="0" strike="noStrike" spc="-1">
              <a:solidFill>
                <a:srgbClr val="000000"/>
              </a:solidFill>
              <a:latin typeface="Arial"/>
            </a:endParaRPr>
          </a:p>
        </p:txBody>
      </p:sp>
      <p:sp>
        <p:nvSpPr>
          <p:cNvPr id="407" name="Giles GE, Mahoney CR, Urry HL, Brunyé TT, Taylor HA, Kanarek RB. Omega-3 fatty acids and stress-induced changes to mood  and cognition in healthy individuals. Pharmacol Biochem Behav. 2015;132:10-19. https://doi.org/10.1016/j.pbb.2015.02.018"/>
          <p:cNvSpPr/>
          <p:nvPr/>
        </p:nvSpPr>
        <p:spPr>
          <a:xfrm>
            <a:off x="620960" y="2054160"/>
            <a:ext cx="6692025"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Südhof TC. Calcium control of neurotransmitter release. Cold Spring Harb Perspect Biol. 2012;4(1):a011353. Published 2012 Jan 1. </a:t>
            </a:r>
            <a:r>
              <a:rPr sz="900">
                <a:latin typeface="Gilroy" panose="00000500000000000000" pitchFamily="2" charset="-52"/>
              </a:rPr>
              <a:t/>
            </a:r>
            <a:br>
              <a:rPr sz="900">
                <a:latin typeface="Gilroy" panose="00000500000000000000" pitchFamily="2" charset="-52"/>
              </a:rPr>
            </a:br>
            <a:r>
              <a:rPr lang="ru-RU" sz="900" b="0" u="sng" strike="noStrike" spc="-1">
                <a:solidFill>
                  <a:srgbClr val="0000FF"/>
                </a:solidFill>
                <a:uFillTx/>
                <a:latin typeface="Gilroy" panose="00000500000000000000" pitchFamily="2" charset="-52"/>
                <a:ea typeface="Gilroy Regular"/>
                <a:hlinkClick r:id="rId7"/>
              </a:rPr>
              <a:t>https://doi.org/10.1101/cshperspect.a011353</a:t>
            </a:r>
            <a:endParaRPr lang="ru-RU" sz="900" b="0" strike="noStrike" spc="-1">
              <a:solidFill>
                <a:srgbClr val="000000"/>
              </a:solidFill>
              <a:latin typeface="Gilroy" panose="00000500000000000000" pitchFamily="2" charset="-52"/>
            </a:endParaRPr>
          </a:p>
        </p:txBody>
      </p:sp>
      <p:sp>
        <p:nvSpPr>
          <p:cNvPr id="408" name="4."/>
          <p:cNvSpPr/>
          <p:nvPr/>
        </p:nvSpPr>
        <p:spPr>
          <a:xfrm>
            <a:off x="413640" y="2054160"/>
            <a:ext cx="1238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4.</a:t>
            </a:r>
            <a:endParaRPr lang="ru-RU" sz="1200" b="0" strike="noStrike" spc="-1">
              <a:solidFill>
                <a:srgbClr val="000000"/>
              </a:solidFill>
              <a:latin typeface="Arial"/>
            </a:endParaRPr>
          </a:p>
        </p:txBody>
      </p:sp>
      <p:sp>
        <p:nvSpPr>
          <p:cNvPr id="409" name="Al-Khalaifah H. Modulatory Effect of Dietary Polyunsaturated Fatty Acids on Immunity, Represented by Phagocytic Activity. Front  Vet Sci. 2020;7:569939. Published 2020 Sep 22. https://doi.org/10.3389/fvets.2020.569939"/>
          <p:cNvSpPr/>
          <p:nvPr/>
        </p:nvSpPr>
        <p:spPr>
          <a:xfrm>
            <a:off x="620960" y="2419200"/>
            <a:ext cx="8210453"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Johnson JD, Jennings R. Hypocalcemia and Cardiac Arrhythmias. Am J Dis Child. 1968;115(3):373–376. </a:t>
            </a:r>
            <a:r>
              <a:rPr lang="ru-RU" sz="900" b="0" u="sng" strike="noStrike" spc="-1">
                <a:solidFill>
                  <a:srgbClr val="0000FF"/>
                </a:solidFill>
                <a:uFillTx/>
                <a:latin typeface="Gilroy" panose="00000500000000000000" pitchFamily="2" charset="-52"/>
                <a:ea typeface="Gilroy Regular"/>
                <a:hlinkClick r:id="rId8"/>
              </a:rPr>
              <a:t>https://doi.org/10.1001/archpedi.1968.02100010375014</a:t>
            </a:r>
            <a:endParaRPr lang="ru-RU" sz="900" b="0" strike="noStrike" spc="-1">
              <a:solidFill>
                <a:srgbClr val="000000"/>
              </a:solidFill>
              <a:latin typeface="Gilroy" panose="00000500000000000000" pitchFamily="2" charset="-52"/>
            </a:endParaRPr>
          </a:p>
        </p:txBody>
      </p:sp>
      <p:sp>
        <p:nvSpPr>
          <p:cNvPr id="410" name="5."/>
          <p:cNvSpPr/>
          <p:nvPr/>
        </p:nvSpPr>
        <p:spPr>
          <a:xfrm>
            <a:off x="418320" y="2400120"/>
            <a:ext cx="1148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5.</a:t>
            </a:r>
            <a:endParaRPr lang="ru-RU" sz="1200" b="0" strike="noStrike" spc="-1">
              <a:solidFill>
                <a:srgbClr val="000000"/>
              </a:solidFill>
              <a:latin typeface="Arial"/>
            </a:endParaRPr>
          </a:p>
        </p:txBody>
      </p:sp>
      <p:sp>
        <p:nvSpPr>
          <p:cNvPr id="411" name="Vaid M, Singh T, Prasad R, Katiyar SK. Intake of high-fat diet stimulates the risk of ultraviolet radiation-induced skin tumors  and malignant progression of papillomas to carcinoma in SKH-1 hairless mice. Toxicol Appl Pharmacol. 2014;274(1):147-155.  ht"/>
          <p:cNvSpPr/>
          <p:nvPr/>
        </p:nvSpPr>
        <p:spPr>
          <a:xfrm>
            <a:off x="620960" y="2651040"/>
            <a:ext cx="7598747"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Juan D. Hypocalcemia. Differential diagnosis and mechanisms. Arch Intern Med. 1979;139(10):1166-1171. </a:t>
            </a:r>
            <a:r>
              <a:rPr lang="ru-RU" sz="900" b="0" u="sng" strike="noStrike" spc="-1">
                <a:solidFill>
                  <a:srgbClr val="0000FF"/>
                </a:solidFill>
                <a:uFillTx/>
                <a:latin typeface="Gilroy" panose="00000500000000000000" pitchFamily="2" charset="-52"/>
                <a:ea typeface="Gilroy Regular"/>
                <a:hlinkClick r:id="rId9"/>
              </a:rPr>
              <a:t>https://doi.org/10.1001/archinte.139.10.1166</a:t>
            </a:r>
            <a:endParaRPr lang="ru-RU" sz="900" b="0" strike="noStrike" spc="-1">
              <a:solidFill>
                <a:srgbClr val="000000"/>
              </a:solidFill>
              <a:latin typeface="Gilroy" panose="00000500000000000000" pitchFamily="2" charset="-52"/>
            </a:endParaRPr>
          </a:p>
        </p:txBody>
      </p:sp>
      <p:sp>
        <p:nvSpPr>
          <p:cNvPr id="412" name="6."/>
          <p:cNvSpPr/>
          <p:nvPr/>
        </p:nvSpPr>
        <p:spPr>
          <a:xfrm>
            <a:off x="419040" y="2631960"/>
            <a:ext cx="1130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6.</a:t>
            </a:r>
            <a:endParaRPr lang="ru-RU" sz="1200" b="0" strike="noStrike" spc="-1">
              <a:solidFill>
                <a:srgbClr val="000000"/>
              </a:solidFill>
              <a:latin typeface="Arial"/>
            </a:endParaRPr>
          </a:p>
        </p:txBody>
      </p:sp>
      <p:sp>
        <p:nvSpPr>
          <p:cNvPr id="413" name="Stark KD, Van Elswyk ME, Higgins MR, Weatherford CA, Salem N Jr. Global survey of the omega-3 fatty acids, docosahexaenoic  acid and eicosapentaenoic acid in the blood stream of healthy adults. Prog Lipid Res. 2016;63:132-152.  https://doi.org/10.1016/j."/>
          <p:cNvSpPr/>
          <p:nvPr/>
        </p:nvSpPr>
        <p:spPr>
          <a:xfrm>
            <a:off x="620960" y="3105000"/>
            <a:ext cx="8238922"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Abdi F, Ozgoli G, Rahnemaie FS. A systematic review of the role of vitamin D and calcium in premenstrual syndrome [published correction appears in Obstet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Gynecol Sci. 2020 Mar;63(2):213]. Obstet Gynecol Sci. 2019;62(2):73-86. </a:t>
            </a:r>
            <a:r>
              <a:rPr lang="ru-RU" sz="900" b="0" u="sng" strike="noStrike" spc="-1">
                <a:solidFill>
                  <a:srgbClr val="0000FF"/>
                </a:solidFill>
                <a:uFillTx/>
                <a:latin typeface="Gilroy" panose="00000500000000000000" pitchFamily="2" charset="-52"/>
                <a:ea typeface="Gilroy Regular"/>
                <a:hlinkClick r:id="rId10"/>
              </a:rPr>
              <a:t>https://doi.org/10.5468/ogs.2019.62.2.73</a:t>
            </a:r>
            <a:endParaRPr lang="ru-RU" sz="900" b="0" strike="noStrike" spc="-1">
              <a:solidFill>
                <a:srgbClr val="000000"/>
              </a:solidFill>
              <a:latin typeface="Gilroy" panose="00000500000000000000" pitchFamily="2" charset="-52"/>
            </a:endParaRPr>
          </a:p>
        </p:txBody>
      </p:sp>
      <p:sp>
        <p:nvSpPr>
          <p:cNvPr id="414" name="7."/>
          <p:cNvSpPr/>
          <p:nvPr/>
        </p:nvSpPr>
        <p:spPr>
          <a:xfrm>
            <a:off x="416160" y="3105000"/>
            <a:ext cx="11916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8.</a:t>
            </a:r>
            <a:endParaRPr lang="ru-RU" sz="1200" b="0" strike="noStrike" spc="-1">
              <a:solidFill>
                <a:srgbClr val="000000"/>
              </a:solidFill>
              <a:latin typeface="Arial"/>
            </a:endParaRPr>
          </a:p>
        </p:txBody>
      </p:sp>
      <p:sp>
        <p:nvSpPr>
          <p:cNvPr id="415" name="8."/>
          <p:cNvSpPr/>
          <p:nvPr/>
        </p:nvSpPr>
        <p:spPr>
          <a:xfrm>
            <a:off x="369720" y="4216320"/>
            <a:ext cx="13896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dirty="0">
                <a:solidFill>
                  <a:srgbClr val="001F67"/>
                </a:solidFill>
                <a:latin typeface="Gilroy Semibold"/>
                <a:ea typeface="Gilroy Semibold"/>
              </a:rPr>
              <a:t>11.</a:t>
            </a:r>
            <a:endParaRPr lang="ru-RU" sz="1200" b="0" strike="noStrike" spc="-1" dirty="0">
              <a:solidFill>
                <a:srgbClr val="000000"/>
              </a:solidFill>
              <a:latin typeface="Arial"/>
            </a:endParaRPr>
          </a:p>
        </p:txBody>
      </p:sp>
      <p:sp>
        <p:nvSpPr>
          <p:cNvPr id="416" name="Dyerberg J, Madsen P, Møller JM, Aardestrup I, Schmidt EB. Bioavailability of marine n-3 fatty acid formulations. Prostaglandins  Leukot Essent Fatty Acids. 2010;83(3):137-141. https://doi.org/10.1016/j.plefa.2010.06.007"/>
          <p:cNvSpPr/>
          <p:nvPr/>
        </p:nvSpPr>
        <p:spPr>
          <a:xfrm>
            <a:off x="620960" y="4216320"/>
            <a:ext cx="8069260"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dirty="0" err="1">
                <a:solidFill>
                  <a:srgbClr val="001F67"/>
                </a:solidFill>
                <a:latin typeface="Gilroy" panose="00000500000000000000" pitchFamily="2" charset="-52"/>
                <a:ea typeface="Gilroy Regular"/>
              </a:rPr>
              <a:t>Nordin</a:t>
            </a:r>
            <a:r>
              <a:rPr lang="ru-RU" sz="900" b="0" strike="noStrike" spc="-1" dirty="0">
                <a:solidFill>
                  <a:srgbClr val="001F67"/>
                </a:solidFill>
                <a:latin typeface="Gilroy" panose="00000500000000000000" pitchFamily="2" charset="-52"/>
                <a:ea typeface="Gilroy Regular"/>
              </a:rPr>
              <a:t> BE, </a:t>
            </a:r>
            <a:r>
              <a:rPr lang="ru-RU" sz="900" b="0" strike="noStrike" spc="-1" dirty="0" err="1">
                <a:solidFill>
                  <a:srgbClr val="001F67"/>
                </a:solidFill>
                <a:latin typeface="Gilroy" panose="00000500000000000000" pitchFamily="2" charset="-52"/>
                <a:ea typeface="Gilroy Regular"/>
              </a:rPr>
              <a:t>Need</a:t>
            </a:r>
            <a:r>
              <a:rPr lang="ru-RU" sz="900" b="0" strike="noStrike" spc="-1" dirty="0">
                <a:solidFill>
                  <a:srgbClr val="001F67"/>
                </a:solidFill>
                <a:latin typeface="Gilroy" panose="00000500000000000000" pitchFamily="2" charset="-52"/>
                <a:ea typeface="Gilroy Regular"/>
              </a:rPr>
              <a:t> AG, </a:t>
            </a:r>
            <a:r>
              <a:rPr lang="ru-RU" sz="900" b="0" strike="noStrike" spc="-1" dirty="0" err="1">
                <a:solidFill>
                  <a:srgbClr val="001F67"/>
                </a:solidFill>
                <a:latin typeface="Gilroy" panose="00000500000000000000" pitchFamily="2" charset="-52"/>
                <a:ea typeface="Gilroy Regular"/>
              </a:rPr>
              <a:t>Morris</a:t>
            </a:r>
            <a:r>
              <a:rPr lang="ru-RU" sz="900" b="0" strike="noStrike" spc="-1" dirty="0">
                <a:solidFill>
                  <a:srgbClr val="001F67"/>
                </a:solidFill>
                <a:latin typeface="Gilroy" panose="00000500000000000000" pitchFamily="2" charset="-52"/>
                <a:ea typeface="Gilroy Regular"/>
              </a:rPr>
              <a:t> HA, </a:t>
            </a:r>
            <a:r>
              <a:rPr lang="ru-RU" sz="900" b="0" strike="noStrike" spc="-1" dirty="0" err="1">
                <a:solidFill>
                  <a:srgbClr val="001F67"/>
                </a:solidFill>
                <a:latin typeface="Gilroy" panose="00000500000000000000" pitchFamily="2" charset="-52"/>
                <a:ea typeface="Gilroy Regular"/>
              </a:rPr>
              <a:t>Horowitz</a:t>
            </a:r>
            <a:r>
              <a:rPr lang="ru-RU" sz="900" b="0" strike="noStrike" spc="-1" dirty="0">
                <a:solidFill>
                  <a:srgbClr val="001F67"/>
                </a:solidFill>
                <a:latin typeface="Gilroy" panose="00000500000000000000" pitchFamily="2" charset="-52"/>
                <a:ea typeface="Gilroy Regular"/>
              </a:rPr>
              <a:t> M. </a:t>
            </a:r>
            <a:r>
              <a:rPr lang="ru-RU" sz="900" b="0" strike="noStrike" spc="-1" dirty="0" err="1">
                <a:solidFill>
                  <a:srgbClr val="001F67"/>
                </a:solidFill>
                <a:latin typeface="Gilroy" panose="00000500000000000000" pitchFamily="2" charset="-52"/>
                <a:ea typeface="Gilroy Regular"/>
              </a:rPr>
              <a:t>The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nature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and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significance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of</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the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relationship</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between</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urinary</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sodium</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and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urinary</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calcium</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in</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women</a:t>
            </a:r>
            <a:r>
              <a:rPr lang="ru-RU" sz="900" b="0" strike="noStrike" spc="-1" dirty="0">
                <a:solidFill>
                  <a:srgbClr val="001F67"/>
                </a:solidFill>
                <a:latin typeface="Gilroy" panose="00000500000000000000" pitchFamily="2" charset="-52"/>
                <a:ea typeface="Gilroy Regular"/>
              </a:rPr>
              <a:t>. J </a:t>
            </a:r>
            <a:r>
              <a:rPr lang="ru-RU" sz="900" b="0" strike="noStrike" spc="-1" dirty="0" err="1">
                <a:solidFill>
                  <a:srgbClr val="001F67"/>
                </a:solidFill>
                <a:latin typeface="Gilroy" panose="00000500000000000000" pitchFamily="2" charset="-52"/>
                <a:ea typeface="Gilroy Regular"/>
              </a:rPr>
              <a:t>Nutr</a:t>
            </a:r>
            <a:r>
              <a:rPr lang="ru-RU" sz="900" b="0" strike="noStrike" spc="-1" dirty="0">
                <a:solidFill>
                  <a:srgbClr val="001F67"/>
                </a:solidFill>
                <a:latin typeface="Gilroy" panose="00000500000000000000" pitchFamily="2" charset="-52"/>
                <a:ea typeface="Gilroy Regular"/>
              </a:rPr>
              <a:t>. </a:t>
            </a:r>
            <a:r>
              <a:rPr sz="900" dirty="0">
                <a:latin typeface="Gilroy" panose="00000500000000000000" pitchFamily="2" charset="-52"/>
              </a:rPr>
              <a:t/>
            </a:r>
            <a:br>
              <a:rPr sz="900" dirty="0">
                <a:latin typeface="Gilroy" panose="00000500000000000000" pitchFamily="2" charset="-52"/>
              </a:rPr>
            </a:br>
            <a:r>
              <a:rPr lang="ru-RU" sz="900" b="0" strike="noStrike" spc="-1" dirty="0">
                <a:solidFill>
                  <a:srgbClr val="001F67"/>
                </a:solidFill>
                <a:latin typeface="Gilroy" panose="00000500000000000000" pitchFamily="2" charset="-52"/>
                <a:ea typeface="Gilroy Regular"/>
              </a:rPr>
              <a:t>1993;123(9):1615-1622. </a:t>
            </a:r>
            <a:r>
              <a:rPr lang="ru-RU" sz="900" b="0" u="sng" strike="noStrike" spc="-1" dirty="0">
                <a:solidFill>
                  <a:srgbClr val="0000FF"/>
                </a:solidFill>
                <a:uFillTx/>
                <a:latin typeface="Gilroy" panose="00000500000000000000" pitchFamily="2" charset="-52"/>
                <a:ea typeface="Gilroy Regular"/>
                <a:hlinkClick r:id="rId11"/>
              </a:rPr>
              <a:t>https://doi.org/10.1093/jn/123.9.1615</a:t>
            </a:r>
            <a:endParaRPr lang="ru-RU" sz="900" b="0" strike="noStrike" spc="-1" dirty="0">
              <a:solidFill>
                <a:srgbClr val="000000"/>
              </a:solidFill>
              <a:latin typeface="Gilroy" panose="00000500000000000000" pitchFamily="2" charset="-52"/>
            </a:endParaRPr>
          </a:p>
        </p:txBody>
      </p:sp>
      <p:sp>
        <p:nvSpPr>
          <p:cNvPr id="417" name="Dyerberg J, Madsen P, Møller JM, Aardestrup I, Schmidt EB. Bioavailability of marine n-3 fatty acid formulations. Prostaglandins  Leukot Essent Fatty Acids. 2010;83(3):137-141. https://doi.org/10.1016/j.plefa.2010.06.007"/>
          <p:cNvSpPr/>
          <p:nvPr/>
        </p:nvSpPr>
        <p:spPr>
          <a:xfrm>
            <a:off x="620960" y="3844800"/>
            <a:ext cx="8179740"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Institute of Medicine (US) Committee to Review Dietary Reference Intakes for Vitamin D and Calcium. Dietary Reference Intakes for Calcium and Vitamin D.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National Academies Press; 2011. </a:t>
            </a:r>
            <a:r>
              <a:rPr lang="ru-RU" sz="900" b="0" u="sng" strike="noStrike" spc="-1">
                <a:solidFill>
                  <a:srgbClr val="0000FF"/>
                </a:solidFill>
                <a:uFillTx/>
                <a:latin typeface="Gilroy" panose="00000500000000000000" pitchFamily="2" charset="-52"/>
                <a:ea typeface="Gilroy Regular"/>
                <a:hlinkClick r:id="rId12"/>
              </a:rPr>
              <a:t>https://doi.org/10.17226/13050</a:t>
            </a:r>
            <a:endParaRPr lang="ru-RU" sz="900" b="0" strike="noStrike" spc="-1">
              <a:solidFill>
                <a:srgbClr val="000000"/>
              </a:solidFill>
              <a:latin typeface="Gilroy" panose="00000500000000000000" pitchFamily="2" charset="-52"/>
            </a:endParaRPr>
          </a:p>
        </p:txBody>
      </p:sp>
      <p:sp>
        <p:nvSpPr>
          <p:cNvPr id="418" name="7."/>
          <p:cNvSpPr/>
          <p:nvPr/>
        </p:nvSpPr>
        <p:spPr>
          <a:xfrm>
            <a:off x="344160" y="3844800"/>
            <a:ext cx="17856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10.</a:t>
            </a:r>
            <a:endParaRPr lang="ru-RU" sz="1200" b="0" strike="noStrike" spc="-1">
              <a:solidFill>
                <a:srgbClr val="000000"/>
              </a:solidFill>
              <a:latin typeface="Arial"/>
            </a:endParaRPr>
          </a:p>
        </p:txBody>
      </p:sp>
      <p:sp>
        <p:nvSpPr>
          <p:cNvPr id="419" name="Stark KD, Van Elswyk ME, Higgins MR, Weatherford CA, Salem N Jr. Global survey of the omega-3 fatty acids, docosahexaenoic  acid and eicosapentaenoic acid in the blood stream of healthy adults. Prog Lipid Res. 2016;63:132-152.  https://doi.org/10.1016/j."/>
          <p:cNvSpPr/>
          <p:nvPr/>
        </p:nvSpPr>
        <p:spPr>
          <a:xfrm>
            <a:off x="620960" y="2876400"/>
            <a:ext cx="7606313"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Oudesluys-Murphy AM, de Vries AC. Fatigue due to hypocalcaemia. Lancet. 2002;359(9304):443. </a:t>
            </a:r>
            <a:r>
              <a:rPr lang="ru-RU" sz="900" b="0" u="sng" strike="noStrike" spc="-1">
                <a:solidFill>
                  <a:srgbClr val="0000FF"/>
                </a:solidFill>
                <a:uFillTx/>
                <a:latin typeface="Gilroy" panose="00000500000000000000" pitchFamily="2" charset="-52"/>
                <a:ea typeface="Gilroy Regular"/>
                <a:hlinkClick r:id="rId13"/>
              </a:rPr>
              <a:t>https://doi.org/10.1016/s0140-6736(02)07574-8</a:t>
            </a:r>
            <a:endParaRPr lang="ru-RU" sz="900" b="0" strike="noStrike" spc="-1">
              <a:solidFill>
                <a:srgbClr val="000000"/>
              </a:solidFill>
              <a:latin typeface="Gilroy" panose="00000500000000000000" pitchFamily="2" charset="-52"/>
            </a:endParaRPr>
          </a:p>
        </p:txBody>
      </p:sp>
      <p:sp>
        <p:nvSpPr>
          <p:cNvPr id="420" name="7."/>
          <p:cNvSpPr/>
          <p:nvPr/>
        </p:nvSpPr>
        <p:spPr>
          <a:xfrm>
            <a:off x="432000" y="2857320"/>
            <a:ext cx="871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7.</a:t>
            </a:r>
            <a:endParaRPr lang="ru-RU" sz="1200" b="0" strike="noStrike" spc="-1">
              <a:solidFill>
                <a:srgbClr val="000000"/>
              </a:solidFill>
              <a:latin typeface="Arial"/>
            </a:endParaRPr>
          </a:p>
        </p:txBody>
      </p:sp>
      <p:sp>
        <p:nvSpPr>
          <p:cNvPr id="421" name="Dyerberg J, Madsen P, Møller JM, Aardestrup I, Schmidt EB. Bioavailability of marine n-3 fatty acid formulations. Prostaglandins  Leukot Essent Fatty Acids. 2010;83(3):137-141. https://doi.org/10.1016/j.plefa.2010.06.007"/>
          <p:cNvSpPr/>
          <p:nvPr/>
        </p:nvSpPr>
        <p:spPr>
          <a:xfrm>
            <a:off x="620960" y="3479760"/>
            <a:ext cx="7495322"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Institute for Quality and Efficiency in Health Care (IQWiG). How can I get enough calcium? Updated October 18, 2018 Accessed March 2, 2023. </a:t>
            </a:r>
            <a:r>
              <a:rPr sz="900">
                <a:latin typeface="Gilroy" panose="00000500000000000000" pitchFamily="2" charset="-52"/>
              </a:rPr>
              <a:t/>
            </a:r>
            <a:br>
              <a:rPr sz="900">
                <a:latin typeface="Gilroy" panose="00000500000000000000" pitchFamily="2" charset="-52"/>
              </a:rPr>
            </a:br>
            <a:r>
              <a:rPr lang="ru-RU" sz="900" b="0" u="sng" strike="noStrike" spc="-1">
                <a:solidFill>
                  <a:srgbClr val="0000FF"/>
                </a:solidFill>
                <a:uFillTx/>
                <a:latin typeface="Gilroy" panose="00000500000000000000" pitchFamily="2" charset="-52"/>
                <a:ea typeface="Gilroy Regular"/>
                <a:hlinkClick r:id="rId14"/>
              </a:rPr>
              <a:t>https://www.ncbi.nlm.nih.gov/books/NBK279330/</a:t>
            </a:r>
            <a:endParaRPr lang="ru-RU" sz="900" b="0" strike="noStrike" spc="-1">
              <a:solidFill>
                <a:srgbClr val="000000"/>
              </a:solidFill>
              <a:latin typeface="Gilroy" panose="00000500000000000000" pitchFamily="2" charset="-52"/>
            </a:endParaRPr>
          </a:p>
        </p:txBody>
      </p:sp>
      <p:sp>
        <p:nvSpPr>
          <p:cNvPr id="422" name="7."/>
          <p:cNvSpPr/>
          <p:nvPr/>
        </p:nvSpPr>
        <p:spPr>
          <a:xfrm>
            <a:off x="428400" y="3479760"/>
            <a:ext cx="946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9.</a:t>
            </a:r>
            <a:endParaRPr lang="ru-RU" sz="1200" b="0" strike="noStrike" spc="-1">
              <a:solidFill>
                <a:srgbClr val="000000"/>
              </a:solidFill>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3" name="Calci-Prime преза_Монтажная область 1.png" descr="Calci-Prime преза_Монтажная область 1.png"/>
          <p:cNvPicPr/>
          <p:nvPr/>
        </p:nvPicPr>
        <p:blipFill>
          <a:blip r:embed="rId2">
            <a:alphaModFix amt="50000"/>
          </a:blip>
          <a:stretch/>
        </p:blipFill>
        <p:spPr>
          <a:xfrm>
            <a:off x="0" y="0"/>
            <a:ext cx="9142920" cy="5142600"/>
          </a:xfrm>
          <a:prstGeom prst="rect">
            <a:avLst/>
          </a:prstGeom>
          <a:ln w="12600">
            <a:noFill/>
          </a:ln>
        </p:spPr>
      </p:pic>
      <p:sp>
        <p:nvSpPr>
          <p:cNvPr id="425"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pic>
        <p:nvPicPr>
          <p:cNvPr id="426" name="Безымянный-1-44.png" descr="Безымянный-1-44.png"/>
          <p:cNvPicPr/>
          <p:nvPr/>
        </p:nvPicPr>
        <p:blipFill>
          <a:blip r:embed="rId3"/>
          <a:stretch/>
        </p:blipFill>
        <p:spPr>
          <a:xfrm>
            <a:off x="8026560" y="4815360"/>
            <a:ext cx="786240" cy="137160"/>
          </a:xfrm>
          <a:prstGeom prst="rect">
            <a:avLst/>
          </a:prstGeom>
          <a:ln w="12600">
            <a:noFill/>
          </a:ln>
        </p:spPr>
      </p:pic>
      <p:sp>
        <p:nvSpPr>
          <p:cNvPr id="427" name="Guo XF, Li KL, Li JM, Li D. Effects of EPA and DHA on blood pressure and inflammatory factors: a meta-analysis of randomized  controlled trials. Crit Rev Food Sci Nutr. 2019;59(20):3380-3393. https://doi.org/10.1080/10408398.2018.1492901"/>
          <p:cNvSpPr/>
          <p:nvPr/>
        </p:nvSpPr>
        <p:spPr>
          <a:xfrm>
            <a:off x="620070" y="1111320"/>
            <a:ext cx="6143477"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dirty="0" err="1">
                <a:solidFill>
                  <a:srgbClr val="001F67"/>
                </a:solidFill>
                <a:latin typeface="Gilroy" panose="00000500000000000000" pitchFamily="2" charset="-52"/>
                <a:ea typeface="Gilroy Regular"/>
              </a:rPr>
              <a:t>Haber</a:t>
            </a:r>
            <a:r>
              <a:rPr lang="ru-RU" sz="900" b="0" strike="noStrike" spc="-1" dirty="0">
                <a:solidFill>
                  <a:srgbClr val="001F67"/>
                </a:solidFill>
                <a:latin typeface="Gilroy" panose="00000500000000000000" pitchFamily="2" charset="-52"/>
                <a:ea typeface="Gilroy Regular"/>
              </a:rPr>
              <a:t> PS, </a:t>
            </a:r>
            <a:r>
              <a:rPr lang="ru-RU" sz="900" b="0" strike="noStrike" spc="-1" dirty="0" err="1">
                <a:solidFill>
                  <a:srgbClr val="001F67"/>
                </a:solidFill>
                <a:latin typeface="Gilroy" panose="00000500000000000000" pitchFamily="2" charset="-52"/>
                <a:ea typeface="Gilroy Regular"/>
              </a:rPr>
              <a:t>Kortt</a:t>
            </a:r>
            <a:r>
              <a:rPr lang="ru-RU" sz="900" b="0" strike="noStrike" spc="-1" dirty="0">
                <a:solidFill>
                  <a:srgbClr val="001F67"/>
                </a:solidFill>
                <a:latin typeface="Gilroy" panose="00000500000000000000" pitchFamily="2" charset="-52"/>
                <a:ea typeface="Gilroy Regular"/>
              </a:rPr>
              <a:t> NC. </a:t>
            </a:r>
            <a:r>
              <a:rPr lang="ru-RU" sz="900" b="0" strike="noStrike" spc="-1" dirty="0" err="1">
                <a:solidFill>
                  <a:srgbClr val="001F67"/>
                </a:solidFill>
                <a:latin typeface="Gilroy" panose="00000500000000000000" pitchFamily="2" charset="-52"/>
                <a:ea typeface="Gilroy Regular"/>
              </a:rPr>
              <a:t>Alcohol</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use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disorder</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and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the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gut</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Addiction</a:t>
            </a:r>
            <a:r>
              <a:rPr lang="ru-RU" sz="900" b="0" strike="noStrike" spc="-1" dirty="0">
                <a:solidFill>
                  <a:srgbClr val="001F67"/>
                </a:solidFill>
                <a:latin typeface="Gilroy" panose="00000500000000000000" pitchFamily="2" charset="-52"/>
                <a:ea typeface="Gilroy Regular"/>
              </a:rPr>
              <a:t>. 2021;116(3):658-667. </a:t>
            </a:r>
            <a:r>
              <a:rPr lang="ru-RU" sz="900" b="0" u="sng" strike="noStrike" spc="-1" dirty="0">
                <a:solidFill>
                  <a:srgbClr val="0000FF"/>
                </a:solidFill>
                <a:uFillTx/>
                <a:latin typeface="Gilroy" panose="00000500000000000000" pitchFamily="2" charset="-52"/>
                <a:ea typeface="Gilroy Regular"/>
                <a:hlinkClick r:id="rId4"/>
              </a:rPr>
              <a:t>https://doi.org/10.1111/add.15147</a:t>
            </a:r>
            <a:endParaRPr lang="ru-RU" sz="900" b="0" strike="noStrike" spc="-1" dirty="0">
              <a:solidFill>
                <a:srgbClr val="000000"/>
              </a:solidFill>
              <a:latin typeface="Gilroy" panose="00000500000000000000" pitchFamily="2" charset="-52"/>
            </a:endParaRPr>
          </a:p>
        </p:txBody>
      </p:sp>
      <p:sp>
        <p:nvSpPr>
          <p:cNvPr id="428" name="1."/>
          <p:cNvSpPr/>
          <p:nvPr/>
        </p:nvSpPr>
        <p:spPr>
          <a:xfrm>
            <a:off x="349560" y="1092240"/>
            <a:ext cx="1681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12.</a:t>
            </a:r>
            <a:endParaRPr lang="ru-RU" sz="1200" b="0" strike="noStrike" spc="-1">
              <a:solidFill>
                <a:srgbClr val="000000"/>
              </a:solidFill>
              <a:latin typeface="Arial"/>
            </a:endParaRPr>
          </a:p>
        </p:txBody>
      </p:sp>
      <p:sp>
        <p:nvSpPr>
          <p:cNvPr id="429" name="Lee JB, Notay K, Klingel SL, Chabowski A, Mutch DM, Millar PJ. Docosahexaenoic acid reduces resting blood pressure but  increases muscle sympathetic outflow compared with eicosapentaenoic acid in healthy men and women. Am J Physiol Heart  Circ Physiol. 2"/>
          <p:cNvSpPr/>
          <p:nvPr/>
        </p:nvSpPr>
        <p:spPr>
          <a:xfrm>
            <a:off x="620070" y="1349280"/>
            <a:ext cx="7952755"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Heaney RP, Rafferty K. Carbonated beverages and urinary calcium excretion. Am J Clin Nutr. 2001;74(3):343-347. </a:t>
            </a:r>
            <a:r>
              <a:rPr lang="ru-RU" sz="900" b="0" u="sng" strike="noStrike" spc="-1">
                <a:solidFill>
                  <a:srgbClr val="0000FF"/>
                </a:solidFill>
                <a:uFillTx/>
                <a:latin typeface="Gilroy" panose="00000500000000000000" pitchFamily="2" charset="-52"/>
                <a:ea typeface="Gilroy Regular"/>
                <a:hlinkClick r:id="rId5"/>
              </a:rPr>
              <a:t>https://doi.org/10.1093/ajcn/74.3.343</a:t>
            </a:r>
            <a:endParaRPr lang="ru-RU" sz="900" b="0" strike="noStrike" spc="-1">
              <a:solidFill>
                <a:srgbClr val="000000"/>
              </a:solidFill>
              <a:latin typeface="Gilroy" panose="00000500000000000000" pitchFamily="2" charset="-52"/>
            </a:endParaRPr>
          </a:p>
        </p:txBody>
      </p:sp>
      <p:sp>
        <p:nvSpPr>
          <p:cNvPr id="430" name="2."/>
          <p:cNvSpPr/>
          <p:nvPr/>
        </p:nvSpPr>
        <p:spPr>
          <a:xfrm>
            <a:off x="351000" y="1330200"/>
            <a:ext cx="1648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13.</a:t>
            </a:r>
            <a:endParaRPr lang="ru-RU" sz="1200" b="0" strike="noStrike" spc="-1">
              <a:solidFill>
                <a:srgbClr val="000000"/>
              </a:solidFill>
              <a:latin typeface="Arial"/>
            </a:endParaRPr>
          </a:p>
        </p:txBody>
      </p:sp>
      <p:sp>
        <p:nvSpPr>
          <p:cNvPr id="431" name="Saccà SC, Cutolo CA, Ferrari D, Corazza P, Traverso CE. The Eye, Oxidative Damage and Polyunsaturated Fatty Acids. Nutrients.  2018;10(6):668. Published 2018 May 24. https://doi.org/10.3390/nu10060668"/>
          <p:cNvSpPr/>
          <p:nvPr/>
        </p:nvSpPr>
        <p:spPr>
          <a:xfrm>
            <a:off x="620070" y="1574640"/>
            <a:ext cx="7271414"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Klesges RC, Ward KD, Shelton ML, et al. Changes in bone mineral content in male athletes. Mechanisms of action and intervention effects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[published correction appears in JAMA 1997 Jan 1;277(1):24]. JAMA. 1996;276(3):226-230. </a:t>
            </a:r>
            <a:r>
              <a:rPr lang="ru-RU" sz="900" b="0" u="sng" strike="noStrike" spc="-1">
                <a:solidFill>
                  <a:srgbClr val="0000FF"/>
                </a:solidFill>
                <a:uFillTx/>
                <a:latin typeface="Gilroy" panose="00000500000000000000" pitchFamily="2" charset="-52"/>
                <a:ea typeface="Gilroy Regular"/>
                <a:hlinkClick r:id="rId6"/>
              </a:rPr>
              <a:t>http://doi.org/10.1001/jama.1996.03540030060033</a:t>
            </a:r>
            <a:endParaRPr lang="ru-RU" sz="900" b="0" strike="noStrike" spc="-1">
              <a:solidFill>
                <a:srgbClr val="000000"/>
              </a:solidFill>
              <a:latin typeface="Gilroy" panose="00000500000000000000" pitchFamily="2" charset="-52"/>
            </a:endParaRPr>
          </a:p>
        </p:txBody>
      </p:sp>
      <p:sp>
        <p:nvSpPr>
          <p:cNvPr id="432" name="3."/>
          <p:cNvSpPr/>
          <p:nvPr/>
        </p:nvSpPr>
        <p:spPr>
          <a:xfrm>
            <a:off x="345600" y="1555920"/>
            <a:ext cx="1756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14.</a:t>
            </a:r>
            <a:endParaRPr lang="ru-RU" sz="1200" b="0" strike="noStrike" spc="-1">
              <a:solidFill>
                <a:srgbClr val="000000"/>
              </a:solidFill>
              <a:latin typeface="Arial"/>
            </a:endParaRPr>
          </a:p>
        </p:txBody>
      </p:sp>
      <p:sp>
        <p:nvSpPr>
          <p:cNvPr id="433" name="Giles GE, Mahoney CR, Urry HL, Brunyé TT, Taylor HA, Kanarek RB. Omega-3 fatty acids and stress-induced changes to mood  and cognition in healthy individuals. Pharmacol Biochem Behav. 2015;132:10-19. https://doi.org/10.1016/j.pbb.2015.02.018"/>
          <p:cNvSpPr/>
          <p:nvPr/>
        </p:nvSpPr>
        <p:spPr>
          <a:xfrm>
            <a:off x="677220" y="1933560"/>
            <a:ext cx="5996642"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Heaney RP. Advances in therapy for osteoporosis. Clin Med Res. 2003;1(2):93-99. </a:t>
            </a:r>
            <a:r>
              <a:rPr lang="ru-RU" sz="900" b="0" u="sng" strike="noStrike" spc="-1">
                <a:solidFill>
                  <a:srgbClr val="0000FF"/>
                </a:solidFill>
                <a:uFillTx/>
                <a:latin typeface="Gilroy" panose="00000500000000000000" pitchFamily="2" charset="-52"/>
                <a:ea typeface="Gilroy Regular"/>
                <a:hlinkClick r:id="rId7"/>
              </a:rPr>
              <a:t>https://doi.org/10.3121/cmr.1.2.93</a:t>
            </a:r>
            <a:endParaRPr lang="ru-RU" sz="900" b="0" strike="noStrike" spc="-1">
              <a:solidFill>
                <a:srgbClr val="000000"/>
              </a:solidFill>
              <a:latin typeface="Gilroy" panose="00000500000000000000" pitchFamily="2" charset="-52"/>
            </a:endParaRPr>
          </a:p>
        </p:txBody>
      </p:sp>
      <p:sp>
        <p:nvSpPr>
          <p:cNvPr id="434" name="4."/>
          <p:cNvSpPr/>
          <p:nvPr/>
        </p:nvSpPr>
        <p:spPr>
          <a:xfrm>
            <a:off x="350280" y="1914480"/>
            <a:ext cx="1663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15.</a:t>
            </a:r>
            <a:endParaRPr lang="ru-RU" sz="1200" b="0" strike="noStrike" spc="-1">
              <a:solidFill>
                <a:srgbClr val="000000"/>
              </a:solidFill>
              <a:latin typeface="Arial"/>
            </a:endParaRPr>
          </a:p>
        </p:txBody>
      </p:sp>
      <p:sp>
        <p:nvSpPr>
          <p:cNvPr id="435" name="Al-Khalaifah H. Modulatory Effect of Dietary Polyunsaturated Fatty Acids on Immunity, Represented by Phagocytic Activity. Front  Vet Sci. 2020;7:569939. Published 2020 Sep 22. https://doi.org/10.3389/fvets.2020.569939"/>
          <p:cNvSpPr/>
          <p:nvPr/>
        </p:nvSpPr>
        <p:spPr>
          <a:xfrm>
            <a:off x="620070" y="2152800"/>
            <a:ext cx="6913111"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Azuma K, Adachi Y, Hayashi H, Kubo KY. Chronic Psychological Stress as a Risk Factor of Osteoporosis. J UOEH. 2015;37(4):245-253. </a:t>
            </a:r>
            <a:r>
              <a:rPr sz="900">
                <a:latin typeface="Gilroy" panose="00000500000000000000" pitchFamily="2" charset="-52"/>
              </a:rPr>
              <a:t/>
            </a:r>
            <a:br>
              <a:rPr sz="900">
                <a:latin typeface="Gilroy" panose="00000500000000000000" pitchFamily="2" charset="-52"/>
              </a:rPr>
            </a:br>
            <a:r>
              <a:rPr lang="ru-RU" sz="900" b="0" u="sng" strike="noStrike" spc="-1">
                <a:solidFill>
                  <a:srgbClr val="0000FF"/>
                </a:solidFill>
                <a:uFillTx/>
                <a:latin typeface="Gilroy" panose="00000500000000000000" pitchFamily="2" charset="-52"/>
                <a:ea typeface="Gilroy Regular"/>
                <a:hlinkClick r:id="rId8"/>
              </a:rPr>
              <a:t>https://doi.org/10.7888/juoeh.37.245</a:t>
            </a:r>
            <a:endParaRPr lang="ru-RU" sz="900" b="0" strike="noStrike" spc="-1">
              <a:solidFill>
                <a:srgbClr val="000000"/>
              </a:solidFill>
              <a:latin typeface="Gilroy" panose="00000500000000000000" pitchFamily="2" charset="-52"/>
            </a:endParaRPr>
          </a:p>
        </p:txBody>
      </p:sp>
      <p:sp>
        <p:nvSpPr>
          <p:cNvPr id="436" name="5."/>
          <p:cNvSpPr/>
          <p:nvPr/>
        </p:nvSpPr>
        <p:spPr>
          <a:xfrm>
            <a:off x="351000" y="2133720"/>
            <a:ext cx="1648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16.</a:t>
            </a:r>
            <a:endParaRPr lang="ru-RU" sz="1200" b="0" strike="noStrike" spc="-1">
              <a:solidFill>
                <a:srgbClr val="000000"/>
              </a:solidFill>
              <a:latin typeface="Arial"/>
            </a:endParaRPr>
          </a:p>
        </p:txBody>
      </p:sp>
      <p:sp>
        <p:nvSpPr>
          <p:cNvPr id="437" name="Vaid M, Singh T, Prasad R, Katiyar SK. Intake of high-fat diet stimulates the risk of ultraviolet radiation-induced skin tumors  and malignant progression of papillomas to carcinoma in SKH-1 hairless mice. Toxicol Appl Pharmacol. 2014;274(1):147-155.  ht"/>
          <p:cNvSpPr/>
          <p:nvPr/>
        </p:nvSpPr>
        <p:spPr>
          <a:xfrm>
            <a:off x="620070" y="2523960"/>
            <a:ext cx="8138446"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Barry DW, Hansen KC, van Pelt RE, Witten M, Wolfe P, Kohrt WM. Acute calcium ingestion attenuates exercise-induced disruption of calcium homeostasis.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Med Sci Sports Exerc. 2011;43(4):617-623. </a:t>
            </a:r>
            <a:r>
              <a:rPr lang="ru-RU" sz="900" b="0" u="sng" strike="noStrike" spc="-1">
                <a:solidFill>
                  <a:srgbClr val="0000FF"/>
                </a:solidFill>
                <a:uFillTx/>
                <a:latin typeface="Gilroy" panose="00000500000000000000" pitchFamily="2" charset="-52"/>
                <a:ea typeface="Gilroy Regular"/>
                <a:hlinkClick r:id="rId9"/>
              </a:rPr>
              <a:t>https://doi.org/10.1249/MSS.0b013e3181f79fa8</a:t>
            </a:r>
            <a:endParaRPr lang="ru-RU" sz="900" b="0" strike="noStrike" spc="-1">
              <a:solidFill>
                <a:srgbClr val="000000"/>
              </a:solidFill>
              <a:latin typeface="Gilroy" panose="00000500000000000000" pitchFamily="2" charset="-52"/>
            </a:endParaRPr>
          </a:p>
        </p:txBody>
      </p:sp>
      <p:sp>
        <p:nvSpPr>
          <p:cNvPr id="438" name="6."/>
          <p:cNvSpPr/>
          <p:nvPr/>
        </p:nvSpPr>
        <p:spPr>
          <a:xfrm>
            <a:off x="363960" y="2505240"/>
            <a:ext cx="13896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17.</a:t>
            </a:r>
            <a:endParaRPr lang="ru-RU" sz="1200" b="0" strike="noStrike" spc="-1">
              <a:solidFill>
                <a:srgbClr val="000000"/>
              </a:solidFill>
              <a:latin typeface="Arial"/>
            </a:endParaRPr>
          </a:p>
        </p:txBody>
      </p:sp>
      <p:sp>
        <p:nvSpPr>
          <p:cNvPr id="439" name="8."/>
          <p:cNvSpPr/>
          <p:nvPr/>
        </p:nvSpPr>
        <p:spPr>
          <a:xfrm>
            <a:off x="335160" y="4330800"/>
            <a:ext cx="1969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22.</a:t>
            </a:r>
            <a:endParaRPr lang="ru-RU" sz="1200" b="0" strike="noStrike" spc="-1">
              <a:solidFill>
                <a:srgbClr val="000000"/>
              </a:solidFill>
              <a:latin typeface="Arial"/>
            </a:endParaRPr>
          </a:p>
        </p:txBody>
      </p:sp>
      <p:sp>
        <p:nvSpPr>
          <p:cNvPr id="440" name="Dyerberg J, Madsen P, Møller JM, Aardestrup I, Schmidt EB. Bioavailability of marine n-3 fatty acid formulations. Prostaglandins  Leukot Essent Fatty Acids. 2010;83(3):137-141. https://doi.org/10.1016/j.plefa.2010.06.007"/>
          <p:cNvSpPr/>
          <p:nvPr/>
        </p:nvSpPr>
        <p:spPr>
          <a:xfrm>
            <a:off x="620070" y="4349880"/>
            <a:ext cx="4525021" cy="1384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Science – MenaQ7. MenaQ7. Accessed March 2, 2023. </a:t>
            </a:r>
            <a:r>
              <a:rPr lang="ru-RU" sz="900" b="0" u="sng" strike="noStrike" spc="-1">
                <a:solidFill>
                  <a:srgbClr val="0000FF"/>
                </a:solidFill>
                <a:uFillTx/>
                <a:latin typeface="Gilroy" panose="00000500000000000000" pitchFamily="2" charset="-52"/>
                <a:ea typeface="Gilroy Regular"/>
                <a:hlinkClick r:id="rId10"/>
              </a:rPr>
              <a:t>https://menaq7.com/science/</a:t>
            </a:r>
            <a:endParaRPr lang="ru-RU" sz="900" b="0" strike="noStrike" spc="-1">
              <a:solidFill>
                <a:srgbClr val="000000"/>
              </a:solidFill>
              <a:latin typeface="Gilroy" panose="00000500000000000000" pitchFamily="2" charset="-52"/>
            </a:endParaRPr>
          </a:p>
        </p:txBody>
      </p:sp>
      <p:sp>
        <p:nvSpPr>
          <p:cNvPr id="441" name="Dyerberg J, Madsen P, Møller JM, Aardestrup I, Schmidt EB. Bioavailability of marine n-3 fatty acid formulations. Prostaglandins  Leukot Essent Fatty Acids. 2010;83(3):137-141. https://doi.org/10.1016/j.plefa.2010.06.007"/>
          <p:cNvSpPr/>
          <p:nvPr/>
        </p:nvSpPr>
        <p:spPr>
          <a:xfrm>
            <a:off x="620070" y="3616200"/>
            <a:ext cx="6493894"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de Baaij JH, Hoenderop JG, Bindels RJ. Magnesium in man: implications for health and disease. Physiol Rev. 2015;95(1):1-46. </a:t>
            </a:r>
            <a:r>
              <a:rPr sz="900">
                <a:latin typeface="Gilroy" panose="00000500000000000000" pitchFamily="2" charset="-52"/>
              </a:rPr>
              <a:t/>
            </a:r>
            <a:br>
              <a:rPr sz="900">
                <a:latin typeface="Gilroy" panose="00000500000000000000" pitchFamily="2" charset="-52"/>
              </a:rPr>
            </a:br>
            <a:r>
              <a:rPr lang="ru-RU" sz="900" b="0" u="sng" strike="noStrike" spc="-1">
                <a:solidFill>
                  <a:srgbClr val="0000FF"/>
                </a:solidFill>
                <a:uFillTx/>
                <a:latin typeface="Gilroy" panose="00000500000000000000" pitchFamily="2" charset="-52"/>
                <a:ea typeface="Gilroy Regular"/>
                <a:hlinkClick r:id="rId11"/>
              </a:rPr>
              <a:t>https://doi.org/10.1152/physrev.00012.2014</a:t>
            </a:r>
            <a:endParaRPr lang="ru-RU" sz="900" b="0" strike="noStrike" spc="-1">
              <a:solidFill>
                <a:srgbClr val="000000"/>
              </a:solidFill>
              <a:latin typeface="Gilroy" panose="00000500000000000000" pitchFamily="2" charset="-52"/>
            </a:endParaRPr>
          </a:p>
        </p:txBody>
      </p:sp>
      <p:sp>
        <p:nvSpPr>
          <p:cNvPr id="442" name="7."/>
          <p:cNvSpPr/>
          <p:nvPr/>
        </p:nvSpPr>
        <p:spPr>
          <a:xfrm>
            <a:off x="330480" y="3616200"/>
            <a:ext cx="20628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20.</a:t>
            </a:r>
            <a:endParaRPr lang="ru-RU" sz="1200" b="0" strike="noStrike" spc="-1">
              <a:solidFill>
                <a:srgbClr val="000000"/>
              </a:solidFill>
              <a:latin typeface="Arial"/>
            </a:endParaRPr>
          </a:p>
        </p:txBody>
      </p:sp>
      <p:sp>
        <p:nvSpPr>
          <p:cNvPr id="443" name="Stark KD, Van Elswyk ME, Higgins MR, Weatherford CA, Salem N Jr. Global survey of the omega-3 fatty acids, docosahexaenoic  acid and eicosapentaenoic acid in the blood stream of healthy adults. Prog Lipid Res. 2016;63:132-152.  https://doi.org/10.1016/j."/>
          <p:cNvSpPr/>
          <p:nvPr/>
        </p:nvSpPr>
        <p:spPr>
          <a:xfrm>
            <a:off x="620070" y="2889360"/>
            <a:ext cx="8106258"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Frestedt JL, Kuskowski MA, Zenk JL. A natural seaweed derived mineral supplement (Aquamin F) for knee osteoarthritis: a randomised, placebo controlled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pilot study. Nutr J. 2009;8:7. Published 2009 Feb 2. </a:t>
            </a:r>
            <a:r>
              <a:rPr lang="ru-RU" sz="900" b="0" u="sng" strike="noStrike" spc="-1">
                <a:solidFill>
                  <a:srgbClr val="0000FF"/>
                </a:solidFill>
                <a:uFillTx/>
                <a:latin typeface="Gilroy" panose="00000500000000000000" pitchFamily="2" charset="-52"/>
                <a:ea typeface="Gilroy Regular"/>
                <a:hlinkClick r:id="rId12"/>
              </a:rPr>
              <a:t>https://doi.org/10.1186/1475-2891-8-7</a:t>
            </a:r>
            <a:endParaRPr lang="ru-RU" sz="900" b="0" strike="noStrike" spc="-1">
              <a:solidFill>
                <a:srgbClr val="000000"/>
              </a:solidFill>
              <a:latin typeface="Gilroy" panose="00000500000000000000" pitchFamily="2" charset="-52"/>
            </a:endParaRPr>
          </a:p>
        </p:txBody>
      </p:sp>
      <p:sp>
        <p:nvSpPr>
          <p:cNvPr id="444" name="7."/>
          <p:cNvSpPr/>
          <p:nvPr/>
        </p:nvSpPr>
        <p:spPr>
          <a:xfrm>
            <a:off x="317520" y="2870280"/>
            <a:ext cx="227520" cy="164160"/>
          </a:xfrm>
          <a:prstGeom prst="rect">
            <a:avLst/>
          </a:prstGeom>
          <a:noFill/>
          <a:ln w="12600">
            <a:noFill/>
          </a:ln>
        </p:spPr>
        <p:style>
          <a:lnRef idx="0">
            <a:scrgbClr r="0" g="0" b="0"/>
          </a:lnRef>
          <a:fillRef idx="0">
            <a:scrgbClr r="0" g="0" b="0"/>
          </a:fillRef>
          <a:effectRef idx="0">
            <a:scrgbClr r="0" g="0" b="0"/>
          </a:effectRef>
          <a:fontRef idx="minor"/>
        </p:style>
        <p:txBody>
          <a:bodyPr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18.</a:t>
            </a:r>
            <a:endParaRPr lang="ru-RU" sz="1200" b="0" strike="noStrike" spc="-1">
              <a:solidFill>
                <a:srgbClr val="000000"/>
              </a:solidFill>
              <a:latin typeface="Arial"/>
            </a:endParaRPr>
          </a:p>
        </p:txBody>
      </p:sp>
      <p:sp>
        <p:nvSpPr>
          <p:cNvPr id="445" name="Dyerberg J, Madsen P, Møller JM, Aardestrup I, Schmidt EB. Bioavailability of marine n-3 fatty acid formulations. Prostaglandins  Leukot Essent Fatty Acids. 2010;83(3):137-141. https://doi.org/10.1016/j.plefa.2010.06.007"/>
          <p:cNvSpPr/>
          <p:nvPr/>
        </p:nvSpPr>
        <p:spPr>
          <a:xfrm>
            <a:off x="620070" y="3251160"/>
            <a:ext cx="7650299"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Cronin BE, Allsopp PJ, Slevin MM, et al. Effects of supplementation with a calcium-rich marine-derived multi-mineral supplement and short-chain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fructo-oligosaccharides on serum lipids in postmenopausal women. Br J Nutr. 2016;115(4):658-665. </a:t>
            </a:r>
            <a:r>
              <a:rPr lang="ru-RU" sz="900" b="0" u="sng" strike="noStrike" spc="-1">
                <a:solidFill>
                  <a:srgbClr val="0000FF"/>
                </a:solidFill>
                <a:uFillTx/>
                <a:latin typeface="Gilroy" panose="00000500000000000000" pitchFamily="2" charset="-52"/>
                <a:ea typeface="Gilroy Regular"/>
                <a:hlinkClick r:id="rId13"/>
              </a:rPr>
              <a:t>https://doi.org/10.1017/S0007114515004948</a:t>
            </a:r>
            <a:r>
              <a:rPr lang="ru-RU" sz="900" b="0" strike="noStrike" spc="-1">
                <a:solidFill>
                  <a:srgbClr val="001F67"/>
                </a:solidFill>
                <a:latin typeface="Gilroy" panose="00000500000000000000" pitchFamily="2" charset="-52"/>
                <a:ea typeface="Gilroy Regular"/>
              </a:rPr>
              <a:t> </a:t>
            </a:r>
            <a:endParaRPr lang="ru-RU" sz="900" b="0" strike="noStrike" spc="-1">
              <a:solidFill>
                <a:srgbClr val="000000"/>
              </a:solidFill>
              <a:latin typeface="Gilroy" panose="00000500000000000000" pitchFamily="2" charset="-52"/>
            </a:endParaRPr>
          </a:p>
        </p:txBody>
      </p:sp>
      <p:sp>
        <p:nvSpPr>
          <p:cNvPr id="446" name="7."/>
          <p:cNvSpPr/>
          <p:nvPr/>
        </p:nvSpPr>
        <p:spPr>
          <a:xfrm>
            <a:off x="360360" y="3251160"/>
            <a:ext cx="1465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19.</a:t>
            </a:r>
            <a:endParaRPr lang="ru-RU" sz="1200" b="0" strike="noStrike" spc="-1">
              <a:solidFill>
                <a:srgbClr val="000000"/>
              </a:solidFill>
              <a:latin typeface="Arial"/>
            </a:endParaRPr>
          </a:p>
        </p:txBody>
      </p:sp>
      <p:sp>
        <p:nvSpPr>
          <p:cNvPr id="447" name="8."/>
          <p:cNvSpPr/>
          <p:nvPr/>
        </p:nvSpPr>
        <p:spPr>
          <a:xfrm>
            <a:off x="345240" y="3987720"/>
            <a:ext cx="16812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21.</a:t>
            </a:r>
            <a:endParaRPr lang="ru-RU" sz="1200" b="0" strike="noStrike" spc="-1">
              <a:solidFill>
                <a:srgbClr val="000000"/>
              </a:solidFill>
              <a:latin typeface="Arial"/>
            </a:endParaRPr>
          </a:p>
        </p:txBody>
      </p:sp>
      <p:sp>
        <p:nvSpPr>
          <p:cNvPr id="448" name="Dyerberg J, Madsen P, Møller JM, Aardestrup I, Schmidt EB. Bioavailability of marine n-3 fatty acid formulations. Prostaglandins  Leukot Essent Fatty Acids. 2010;83(3):137-141. https://doi.org/10.1016/j.plefa.2010.06.007"/>
          <p:cNvSpPr/>
          <p:nvPr/>
        </p:nvSpPr>
        <p:spPr>
          <a:xfrm>
            <a:off x="620070" y="3987720"/>
            <a:ext cx="7308026"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Uwitonze AM, Ojeh N, Murererehe J, Atfi A, Razzaque MS. Zinc Adequacy Is Essential for the Maintenance of Optimal Oral Health. Nutrients.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2020;12(4):949. Published 2020 Mar 30. </a:t>
            </a:r>
            <a:r>
              <a:rPr lang="ru-RU" sz="900" b="0" u="sng" strike="noStrike" spc="-1">
                <a:solidFill>
                  <a:srgbClr val="0000FF"/>
                </a:solidFill>
                <a:uFillTx/>
                <a:latin typeface="Gilroy" panose="00000500000000000000" pitchFamily="2" charset="-52"/>
                <a:ea typeface="Gilroy Regular"/>
                <a:hlinkClick r:id="rId14"/>
              </a:rPr>
              <a:t>https://doi.org/10.3390/nu12040949</a:t>
            </a:r>
            <a:endParaRPr lang="ru-RU" sz="900" b="0" strike="noStrike" spc="-1">
              <a:solidFill>
                <a:srgbClr val="000000"/>
              </a:solidFill>
              <a:latin typeface="Gilroy" panose="00000500000000000000" pitchFamily="2" charset="-52"/>
            </a:endParaRPr>
          </a:p>
        </p:txBody>
      </p:sp>
      <p:sp>
        <p:nvSpPr>
          <p:cNvPr id="28" name="Исследования и литература"/>
          <p:cNvSpPr/>
          <p:nvPr/>
        </p:nvSpPr>
        <p:spPr>
          <a:xfrm>
            <a:off x="393200" y="406440"/>
            <a:ext cx="4696799"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7"/>
                </a:solidFill>
                <a:latin typeface="Gilroy" panose="00000500000000000000" pitchFamily="2" charset="-52"/>
                <a:ea typeface="Gilroy Bold"/>
              </a:rPr>
              <a:t>Forschung und Fachliteratur</a:t>
            </a:r>
            <a:endParaRPr lang="ru-RU" sz="2700" b="0" strike="noStrike" spc="-1" dirty="0">
              <a:solidFill>
                <a:srgbClr val="000000"/>
              </a:solidFill>
              <a:latin typeface="Gilroy" panose="00000500000000000000" pitchFamily="2" charset="-52"/>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9" name="Calci-Prime преза_Монтажная область 1.png" descr="Calci-Prime преза_Монтажная область 1.png"/>
          <p:cNvPicPr/>
          <p:nvPr/>
        </p:nvPicPr>
        <p:blipFill>
          <a:blip r:embed="rId2">
            <a:alphaModFix amt="50000"/>
          </a:blip>
          <a:stretch/>
        </p:blipFill>
        <p:spPr>
          <a:xfrm>
            <a:off x="0" y="0"/>
            <a:ext cx="9142920" cy="5142600"/>
          </a:xfrm>
          <a:prstGeom prst="rect">
            <a:avLst/>
          </a:prstGeom>
          <a:ln w="12600">
            <a:noFill/>
          </a:ln>
        </p:spPr>
      </p:pic>
      <p:sp>
        <p:nvSpPr>
          <p:cNvPr id="451" name="O!Mega-3 TG"/>
          <p:cNvSpPr/>
          <p:nvPr/>
        </p:nvSpPr>
        <p:spPr>
          <a:xfrm>
            <a:off x="411480" y="4795560"/>
            <a:ext cx="840240" cy="14580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80000"/>
              </a:lnSpc>
              <a:tabLst>
                <a:tab pos="0" algn="l"/>
              </a:tabLst>
            </a:pPr>
            <a:r>
              <a:rPr lang="ru-RU" sz="1200" b="1" strike="noStrike" spc="-1">
                <a:solidFill>
                  <a:srgbClr val="001F67"/>
                </a:solidFill>
                <a:latin typeface="Gilroy Bold"/>
                <a:ea typeface="Gilroy Bold"/>
              </a:rPr>
              <a:t>Calci-Prime</a:t>
            </a:r>
            <a:endParaRPr lang="ru-RU" sz="1200" b="0" strike="noStrike" spc="-1">
              <a:solidFill>
                <a:srgbClr val="000000"/>
              </a:solidFill>
              <a:latin typeface="Arial"/>
            </a:endParaRPr>
          </a:p>
        </p:txBody>
      </p:sp>
      <p:pic>
        <p:nvPicPr>
          <p:cNvPr id="452" name="Безымянный-1-44.png" descr="Безымянный-1-44.png"/>
          <p:cNvPicPr/>
          <p:nvPr/>
        </p:nvPicPr>
        <p:blipFill>
          <a:blip r:embed="rId3"/>
          <a:stretch/>
        </p:blipFill>
        <p:spPr>
          <a:xfrm>
            <a:off x="8026560" y="4815360"/>
            <a:ext cx="786240" cy="137160"/>
          </a:xfrm>
          <a:prstGeom prst="rect">
            <a:avLst/>
          </a:prstGeom>
          <a:ln w="12600">
            <a:noFill/>
          </a:ln>
        </p:spPr>
      </p:pic>
      <p:sp>
        <p:nvSpPr>
          <p:cNvPr id="453" name="Guo XF, Li KL, Li JM, Li D. Effects of EPA and DHA on blood pressure and inflammatory factors: a meta-analysis of randomized  controlled trials. Crit Rev Food Sci Nutr. 2019;59(20):3380-3393. https://doi.org/10.1080/10408398.2018.1492901"/>
          <p:cNvSpPr/>
          <p:nvPr/>
        </p:nvSpPr>
        <p:spPr>
          <a:xfrm>
            <a:off x="620930" y="1111320"/>
            <a:ext cx="8030403"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dirty="0" err="1">
                <a:solidFill>
                  <a:srgbClr val="001F67"/>
                </a:solidFill>
                <a:latin typeface="Gilroy" panose="00000500000000000000" pitchFamily="2" charset="-52"/>
                <a:ea typeface="Gilroy Regular"/>
              </a:rPr>
              <a:t>Rondanelli</a:t>
            </a:r>
            <a:r>
              <a:rPr lang="ru-RU" sz="900" b="0" strike="noStrike" spc="-1" dirty="0">
                <a:solidFill>
                  <a:srgbClr val="001F67"/>
                </a:solidFill>
                <a:latin typeface="Gilroy" panose="00000500000000000000" pitchFamily="2" charset="-52"/>
                <a:ea typeface="Gilroy Regular"/>
              </a:rPr>
              <a:t> M, </a:t>
            </a:r>
            <a:r>
              <a:rPr lang="ru-RU" sz="900" b="0" strike="noStrike" spc="-1" dirty="0" err="1">
                <a:solidFill>
                  <a:srgbClr val="001F67"/>
                </a:solidFill>
                <a:latin typeface="Gilroy" panose="00000500000000000000" pitchFamily="2" charset="-52"/>
                <a:ea typeface="Gilroy Regular"/>
              </a:rPr>
              <a:t>Faliva</a:t>
            </a:r>
            <a:r>
              <a:rPr lang="ru-RU" sz="900" b="0" strike="noStrike" spc="-1" dirty="0">
                <a:solidFill>
                  <a:srgbClr val="001F67"/>
                </a:solidFill>
                <a:latin typeface="Gilroy" panose="00000500000000000000" pitchFamily="2" charset="-52"/>
                <a:ea typeface="Gilroy Regular"/>
              </a:rPr>
              <a:t> MA, </a:t>
            </a:r>
            <a:r>
              <a:rPr lang="ru-RU" sz="900" b="0" strike="noStrike" spc="-1" dirty="0" err="1">
                <a:solidFill>
                  <a:srgbClr val="001F67"/>
                </a:solidFill>
                <a:latin typeface="Gilroy" panose="00000500000000000000" pitchFamily="2" charset="-52"/>
                <a:ea typeface="Gilroy Regular"/>
              </a:rPr>
              <a:t>Peroni</a:t>
            </a:r>
            <a:r>
              <a:rPr lang="ru-RU" sz="900" b="0" strike="noStrike" spc="-1" dirty="0">
                <a:solidFill>
                  <a:srgbClr val="001F67"/>
                </a:solidFill>
                <a:latin typeface="Gilroy" panose="00000500000000000000" pitchFamily="2" charset="-52"/>
                <a:ea typeface="Gilroy Regular"/>
              </a:rPr>
              <a:t> G, </a:t>
            </a:r>
            <a:r>
              <a:rPr lang="ru-RU" sz="900" b="0" strike="noStrike" spc="-1" dirty="0" err="1">
                <a:solidFill>
                  <a:srgbClr val="001F67"/>
                </a:solidFill>
                <a:latin typeface="Gilroy" panose="00000500000000000000" pitchFamily="2" charset="-52"/>
                <a:ea typeface="Gilroy Regular"/>
              </a:rPr>
              <a:t>et</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al</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Pivotal</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role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of</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boron</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supplementation</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on</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bone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health</a:t>
            </a:r>
            <a:r>
              <a:rPr lang="ru-RU" sz="900" b="0" strike="noStrike" spc="-1" dirty="0">
                <a:solidFill>
                  <a:srgbClr val="001F67"/>
                </a:solidFill>
                <a:latin typeface="Gilroy" panose="00000500000000000000" pitchFamily="2" charset="-52"/>
                <a:ea typeface="Gilroy Regular"/>
              </a:rPr>
              <a:t>: A </a:t>
            </a:r>
            <a:r>
              <a:rPr lang="ru-RU" sz="900" b="0" strike="noStrike" spc="-1" dirty="0" err="1">
                <a:solidFill>
                  <a:srgbClr val="001F67"/>
                </a:solidFill>
                <a:latin typeface="Gilroy" panose="00000500000000000000" pitchFamily="2" charset="-52"/>
                <a:ea typeface="Gilroy Regular"/>
              </a:rPr>
              <a:t>narrative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review</a:t>
            </a:r>
            <a:r>
              <a:rPr lang="ru-RU" sz="900" b="0" strike="noStrike" spc="-1" dirty="0">
                <a:solidFill>
                  <a:srgbClr val="001F67"/>
                </a:solidFill>
                <a:latin typeface="Gilroy" panose="00000500000000000000" pitchFamily="2" charset="-52"/>
                <a:ea typeface="Gilroy Regular"/>
              </a:rPr>
              <a:t>. J </a:t>
            </a:r>
            <a:r>
              <a:rPr lang="ru-RU" sz="900" b="0" strike="noStrike" spc="-1" dirty="0" err="1">
                <a:solidFill>
                  <a:srgbClr val="001F67"/>
                </a:solidFill>
                <a:latin typeface="Gilroy" panose="00000500000000000000" pitchFamily="2" charset="-52"/>
                <a:ea typeface="Gilroy Regular"/>
              </a:rPr>
              <a:t>Trace</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Elem</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Med</a:t>
            </a:r>
            <a:r>
              <a:rPr lang="ru-RU" sz="900" b="0" strike="noStrike" spc="-1" dirty="0">
                <a:solidFill>
                  <a:srgbClr val="001F67"/>
                </a:solidFill>
                <a:latin typeface="Gilroy" panose="00000500000000000000" pitchFamily="2" charset="-52"/>
                <a:ea typeface="Gilroy Regular"/>
              </a:rPr>
              <a:t> </a:t>
            </a:r>
            <a:r>
              <a:rPr lang="ru-RU" sz="900" b="0" strike="noStrike" spc="-1" dirty="0" err="1">
                <a:solidFill>
                  <a:srgbClr val="001F67"/>
                </a:solidFill>
                <a:latin typeface="Gilroy" panose="00000500000000000000" pitchFamily="2" charset="-52"/>
                <a:ea typeface="Gilroy Regular"/>
              </a:rPr>
              <a:t>Biol</a:t>
            </a:r>
            <a:r>
              <a:rPr lang="ru-RU" sz="900" b="0" strike="noStrike" spc="-1" dirty="0">
                <a:solidFill>
                  <a:srgbClr val="001F67"/>
                </a:solidFill>
                <a:latin typeface="Gilroy" panose="00000500000000000000" pitchFamily="2" charset="-52"/>
                <a:ea typeface="Gilroy Regular"/>
              </a:rPr>
              <a:t>. 2020;62:126577. </a:t>
            </a:r>
            <a:r>
              <a:rPr sz="900" dirty="0">
                <a:latin typeface="Gilroy" panose="00000500000000000000" pitchFamily="2" charset="-52"/>
              </a:rPr>
              <a:t/>
            </a:r>
            <a:br>
              <a:rPr sz="900" dirty="0">
                <a:latin typeface="Gilroy" panose="00000500000000000000" pitchFamily="2" charset="-52"/>
              </a:rPr>
            </a:br>
            <a:r>
              <a:rPr lang="ru-RU" sz="900" b="0" u="sng" strike="noStrike" spc="-1" dirty="0">
                <a:solidFill>
                  <a:srgbClr val="0000FF"/>
                </a:solidFill>
                <a:uFillTx/>
                <a:latin typeface="Gilroy" panose="00000500000000000000" pitchFamily="2" charset="-52"/>
                <a:ea typeface="Gilroy Regular"/>
                <a:hlinkClick r:id="rId4"/>
              </a:rPr>
              <a:t>https://doi.org/10.1016/j.jtemb.2020.126577</a:t>
            </a:r>
            <a:endParaRPr lang="ru-RU" sz="900" b="0" strike="noStrike" spc="-1" dirty="0">
              <a:solidFill>
                <a:srgbClr val="000000"/>
              </a:solidFill>
              <a:latin typeface="Gilroy" panose="00000500000000000000" pitchFamily="2" charset="-52"/>
            </a:endParaRPr>
          </a:p>
        </p:txBody>
      </p:sp>
      <p:sp>
        <p:nvSpPr>
          <p:cNvPr id="454" name="1."/>
          <p:cNvSpPr/>
          <p:nvPr/>
        </p:nvSpPr>
        <p:spPr>
          <a:xfrm>
            <a:off x="337320" y="1092240"/>
            <a:ext cx="1922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23.</a:t>
            </a:r>
            <a:endParaRPr lang="ru-RU" sz="1200" b="0" strike="noStrike" spc="-1">
              <a:solidFill>
                <a:srgbClr val="000000"/>
              </a:solidFill>
              <a:latin typeface="Arial"/>
            </a:endParaRPr>
          </a:p>
        </p:txBody>
      </p:sp>
      <p:sp>
        <p:nvSpPr>
          <p:cNvPr id="455" name="Saccà SC, Cutolo CA, Ferrari D, Corazza P, Traverso CE. The Eye, Oxidative Damage and Polyunsaturated Fatty Acids. Nutrients.  2018;10(6):668. Published 2018 May 24. https://doi.org/10.3390/nu10060668"/>
          <p:cNvSpPr/>
          <p:nvPr/>
        </p:nvSpPr>
        <p:spPr>
          <a:xfrm>
            <a:off x="620930" y="1485720"/>
            <a:ext cx="7743979"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Rondanelli M, Faliva MA, Peroni G, et al. Silicon: A neglected micronutrient essential for bone health. Exp Biol Med (Maywood). 2021;246(13):1500-1511.</a:t>
            </a:r>
            <a:r>
              <a:rPr sz="900">
                <a:latin typeface="Gilroy" panose="00000500000000000000" pitchFamily="2" charset="-52"/>
              </a:rPr>
              <a:t/>
            </a:r>
            <a:br>
              <a:rPr sz="900">
                <a:latin typeface="Gilroy" panose="00000500000000000000" pitchFamily="2" charset="-52"/>
              </a:rPr>
            </a:br>
            <a:r>
              <a:rPr lang="ru-RU" sz="900" b="0" u="sng" strike="noStrike" spc="-1">
                <a:solidFill>
                  <a:srgbClr val="0000FF"/>
                </a:solidFill>
                <a:uFillTx/>
                <a:latin typeface="Gilroy" panose="00000500000000000000" pitchFamily="2" charset="-52"/>
                <a:ea typeface="Gilroy Regular"/>
                <a:hlinkClick r:id="rId5"/>
              </a:rPr>
              <a:t>https://doi.org/10.1177/1535370221997072</a:t>
            </a:r>
            <a:endParaRPr lang="ru-RU" sz="900" b="0" strike="noStrike" spc="-1">
              <a:solidFill>
                <a:srgbClr val="000000"/>
              </a:solidFill>
              <a:latin typeface="Gilroy" panose="00000500000000000000" pitchFamily="2" charset="-52"/>
            </a:endParaRPr>
          </a:p>
        </p:txBody>
      </p:sp>
      <p:sp>
        <p:nvSpPr>
          <p:cNvPr id="456" name="3."/>
          <p:cNvSpPr/>
          <p:nvPr/>
        </p:nvSpPr>
        <p:spPr>
          <a:xfrm>
            <a:off x="332640" y="1504800"/>
            <a:ext cx="20160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24.</a:t>
            </a:r>
            <a:endParaRPr lang="ru-RU" sz="1200" b="0" strike="noStrike" spc="-1">
              <a:solidFill>
                <a:srgbClr val="000000"/>
              </a:solidFill>
              <a:latin typeface="Arial"/>
            </a:endParaRPr>
          </a:p>
        </p:txBody>
      </p:sp>
      <p:sp>
        <p:nvSpPr>
          <p:cNvPr id="457" name="Giles GE, Mahoney CR, Urry HL, Brunyé TT, Taylor HA, Kanarek RB. Omega-3 fatty acids and stress-induced changes to mood  and cognition in healthy individuals. Pharmacol Biochem Behav. 2015;132:10-19. https://doi.org/10.1016/j.pbb.2015.02.018"/>
          <p:cNvSpPr/>
          <p:nvPr/>
        </p:nvSpPr>
        <p:spPr>
          <a:xfrm>
            <a:off x="620930" y="1857240"/>
            <a:ext cx="8186280" cy="27699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100000"/>
              </a:lnSpc>
              <a:tabLst>
                <a:tab pos="0" algn="l"/>
              </a:tabLst>
            </a:pPr>
            <a:r>
              <a:rPr lang="ru-RU" sz="900" b="0" strike="noStrike" spc="-1">
                <a:solidFill>
                  <a:srgbClr val="001F67"/>
                </a:solidFill>
                <a:latin typeface="Gilroy" panose="00000500000000000000" pitchFamily="2" charset="-52"/>
                <a:ea typeface="Gilroy Regular"/>
              </a:rPr>
              <a:t>Sakhaee K, Bhuket T, Adams-Huet B, Rao DS. Meta-analysis of calcium bioavailability: a comparison of calcium citrate with calcium carbonate. Am J Ther. </a:t>
            </a:r>
            <a:r>
              <a:rPr sz="900">
                <a:latin typeface="Gilroy" panose="00000500000000000000" pitchFamily="2" charset="-52"/>
              </a:rPr>
              <a:t/>
            </a:r>
            <a:br>
              <a:rPr sz="900">
                <a:latin typeface="Gilroy" panose="00000500000000000000" pitchFamily="2" charset="-52"/>
              </a:rPr>
            </a:br>
            <a:r>
              <a:rPr lang="ru-RU" sz="900" b="0" strike="noStrike" spc="-1">
                <a:solidFill>
                  <a:srgbClr val="001F67"/>
                </a:solidFill>
                <a:latin typeface="Gilroy" panose="00000500000000000000" pitchFamily="2" charset="-52"/>
                <a:ea typeface="Gilroy Regular"/>
              </a:rPr>
              <a:t>1999;6(6):313-321. </a:t>
            </a:r>
            <a:r>
              <a:rPr lang="ru-RU" sz="900" b="0" u="sng" strike="noStrike" spc="-1">
                <a:solidFill>
                  <a:srgbClr val="0000FF"/>
                </a:solidFill>
                <a:uFillTx/>
                <a:latin typeface="Gilroy" panose="00000500000000000000" pitchFamily="2" charset="-52"/>
                <a:ea typeface="Gilroy Regular"/>
                <a:hlinkClick r:id="rId6"/>
              </a:rPr>
              <a:t>https://doi.org/10.1097/00045391-199911000-00005</a:t>
            </a:r>
            <a:endParaRPr lang="ru-RU" sz="900" b="0" strike="noStrike" spc="-1">
              <a:solidFill>
                <a:srgbClr val="000000"/>
              </a:solidFill>
              <a:latin typeface="Gilroy" panose="00000500000000000000" pitchFamily="2" charset="-52"/>
            </a:endParaRPr>
          </a:p>
        </p:txBody>
      </p:sp>
      <p:sp>
        <p:nvSpPr>
          <p:cNvPr id="458" name="4."/>
          <p:cNvSpPr/>
          <p:nvPr/>
        </p:nvSpPr>
        <p:spPr>
          <a:xfrm>
            <a:off x="336600" y="1876320"/>
            <a:ext cx="194040" cy="164160"/>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ru-RU" sz="1200" b="0" strike="noStrike" spc="-1">
                <a:solidFill>
                  <a:srgbClr val="001F67"/>
                </a:solidFill>
                <a:latin typeface="Gilroy Semibold"/>
                <a:ea typeface="Gilroy Semibold"/>
              </a:rPr>
              <a:t>25.</a:t>
            </a:r>
            <a:endParaRPr lang="ru-RU" sz="1200" b="0" strike="noStrike" spc="-1">
              <a:solidFill>
                <a:srgbClr val="000000"/>
              </a:solidFill>
              <a:latin typeface="Arial"/>
            </a:endParaRPr>
          </a:p>
        </p:txBody>
      </p:sp>
      <p:sp>
        <p:nvSpPr>
          <p:cNvPr id="12" name="Исследования и литература"/>
          <p:cNvSpPr/>
          <p:nvPr/>
        </p:nvSpPr>
        <p:spPr>
          <a:xfrm>
            <a:off x="393200" y="406440"/>
            <a:ext cx="4696799" cy="373949"/>
          </a:xfrm>
          <a:prstGeom prst="rect">
            <a:avLst/>
          </a:prstGeom>
          <a:noFill/>
          <a:ln w="12600">
            <a:noFill/>
          </a:ln>
        </p:spPr>
        <p:style>
          <a:lnRef idx="0">
            <a:scrgbClr r="0" g="0" b="0"/>
          </a:lnRef>
          <a:fillRef idx="0">
            <a:scrgbClr r="0" g="0" b="0"/>
          </a:fillRef>
          <a:effectRef idx="0">
            <a:scrgbClr r="0" g="0" b="0"/>
          </a:effectRef>
          <a:fontRef idx="minor"/>
        </p:style>
        <p:txBody>
          <a:bodyPr wrap="none" lIns="0" tIns="0" rIns="0" bIns="0" anchor="t">
            <a:spAutoFit/>
          </a:bodyPr>
          <a:lstStyle/>
          <a:p>
            <a:pPr>
              <a:lnSpc>
                <a:spcPct val="90000"/>
              </a:lnSpc>
              <a:tabLst>
                <a:tab pos="0" algn="l"/>
              </a:tabLst>
            </a:pPr>
            <a:r>
              <a:rPr lang="de-DE" sz="2700" b="1" strike="noStrike" spc="-1" dirty="0">
                <a:solidFill>
                  <a:srgbClr val="001F67"/>
                </a:solidFill>
                <a:latin typeface="Gilroy" panose="00000500000000000000" pitchFamily="2" charset="-52"/>
                <a:ea typeface="Gilroy Bold"/>
              </a:rPr>
              <a:t>Forschung und Fachliteratur</a:t>
            </a:r>
            <a:endParaRPr lang="ru-RU" sz="2700" b="0" strike="noStrike" spc="-1" dirty="0">
              <a:solidFill>
                <a:srgbClr val="000000"/>
              </a:solidFill>
              <a:latin typeface="Gilroy" panose="00000500000000000000" pitchFamily="2" charset="-52"/>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2873</Words>
  <Application>Microsoft Office PowerPoint</Application>
  <PresentationFormat>On-screen Show (16:9)</PresentationFormat>
  <Paragraphs>423</Paragraphs>
  <Slides>31</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DejaVu Sans</vt:lpstr>
      <vt:lpstr>Gilroy</vt:lpstr>
      <vt:lpstr>Gilroy Bold</vt:lpstr>
      <vt:lpstr>Gilroy Regular</vt:lpstr>
      <vt:lpstr>Gilroy Semibold</vt:lpstr>
      <vt:lpstr>Symbol</vt:lpstr>
      <vt:lpstr>Times New Roman</vt:lpstr>
      <vt:lpstr>Wingdings</vt:lpstr>
      <vt:lpstr>Simple Light</vt:lpstr>
      <vt:lpstr>Dein innerer Halt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Dein innerer Halt</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Твоя внутренняя опора</dc:title>
  <dc:subject/>
  <dc:creator>Alsu.Kamaletdinova</dc:creator>
  <dc:description/>
  <cp:lastModifiedBy>Alsu Kamaletdinova</cp:lastModifiedBy>
  <cp:revision>154</cp:revision>
  <dcterms:modified xsi:type="dcterms:W3CDTF">2023-06-09T13:48:44Z</dcterms:modified>
  <dc:language>ru-RU</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r8>28</vt:r8>
  </property>
  <property fmtid="{D5CDD505-2E9C-101B-9397-08002B2CF9AE}" pid="3" name="PresentationFormat">
    <vt:lpwstr>Экран (16:9)</vt:lpwstr>
  </property>
  <property fmtid="{D5CDD505-2E9C-101B-9397-08002B2CF9AE}" pid="4" name="Slides">
    <vt:r8>31</vt:r8>
  </property>
</Properties>
</file>