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FA0"/>
    <a:srgbClr val="5858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a:tcStyle>
        <a:tcBdr/>
        <a:fill>
          <a:solidFill>
            <a:srgbClr val="E8EDF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a:tcStyle>
        <a:tcBdr/>
        <a:fill>
          <a:solidFill>
            <a:srgbClr val="EBEE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a:tcStyle>
        <a:tcBdr/>
        <a:fill>
          <a:solidFill>
            <a:srgbClr val="FCFF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63" autoAdjust="0"/>
    <p:restoredTop sz="77314" autoAdjust="0"/>
  </p:normalViewPr>
  <p:slideViewPr>
    <p:cSldViewPr snapToGrid="0" showGuides="1">
      <p:cViewPr varScale="1">
        <p:scale>
          <a:sx n="165" d="100"/>
          <a:sy n="165" d="100"/>
        </p:scale>
        <p:origin x="1084"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143000" y="685800"/>
            <a:ext cx="4572000" cy="3429000"/>
          </a:xfrm>
          <a:prstGeom prst="rect">
            <a:avLst/>
          </a:prstGeom>
        </p:spPr>
        <p:txBody>
          <a:bodyPr/>
          <a:lstStyle/>
          <a:p>
            <a:endParaRPr/>
          </a:p>
        </p:txBody>
      </p:sp>
      <p:sp>
        <p:nvSpPr>
          <p:cNvPr id="107" name="Shape 10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Gilroy Regular"/>
      </a:defRPr>
    </a:lvl1pPr>
    <a:lvl2pPr indent="228600" latinLnBrk="0">
      <a:defRPr sz="1400">
        <a:latin typeface="+mn-lt"/>
        <a:ea typeface="+mn-ea"/>
        <a:cs typeface="+mn-cs"/>
        <a:sym typeface="Gilroy Regular"/>
      </a:defRPr>
    </a:lvl2pPr>
    <a:lvl3pPr indent="457200" latinLnBrk="0">
      <a:defRPr sz="1400">
        <a:latin typeface="+mn-lt"/>
        <a:ea typeface="+mn-ea"/>
        <a:cs typeface="+mn-cs"/>
        <a:sym typeface="Gilroy Regular"/>
      </a:defRPr>
    </a:lvl3pPr>
    <a:lvl4pPr indent="685800" latinLnBrk="0">
      <a:defRPr sz="1400">
        <a:latin typeface="+mn-lt"/>
        <a:ea typeface="+mn-ea"/>
        <a:cs typeface="+mn-cs"/>
        <a:sym typeface="Gilroy Regular"/>
      </a:defRPr>
    </a:lvl4pPr>
    <a:lvl5pPr indent="914400" latinLnBrk="0">
      <a:defRPr sz="1400">
        <a:latin typeface="+mn-lt"/>
        <a:ea typeface="+mn-ea"/>
        <a:cs typeface="+mn-cs"/>
        <a:sym typeface="Gilroy Regular"/>
      </a:defRPr>
    </a:lvl5pPr>
    <a:lvl6pPr indent="1143000" latinLnBrk="0">
      <a:defRPr sz="1400">
        <a:latin typeface="+mn-lt"/>
        <a:ea typeface="+mn-ea"/>
        <a:cs typeface="+mn-cs"/>
        <a:sym typeface="Gilroy Regular"/>
      </a:defRPr>
    </a:lvl6pPr>
    <a:lvl7pPr indent="1371600" latinLnBrk="0">
      <a:defRPr sz="1400">
        <a:latin typeface="+mn-lt"/>
        <a:ea typeface="+mn-ea"/>
        <a:cs typeface="+mn-cs"/>
        <a:sym typeface="Gilroy Regular"/>
      </a:defRPr>
    </a:lvl7pPr>
    <a:lvl8pPr indent="1600200" latinLnBrk="0">
      <a:defRPr sz="1400">
        <a:latin typeface="+mn-lt"/>
        <a:ea typeface="+mn-ea"/>
        <a:cs typeface="+mn-cs"/>
        <a:sym typeface="Gilroy Regular"/>
      </a:defRPr>
    </a:lvl8pPr>
    <a:lvl9pPr indent="1828800" latinLnBrk="0">
      <a:defRPr sz="1400">
        <a:latin typeface="+mn-lt"/>
        <a:ea typeface="+mn-ea"/>
        <a:cs typeface="+mn-cs"/>
        <a:sym typeface="Gilroy Regular"/>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381000" y="685800"/>
            <a:ext cx="6096000" cy="3429000"/>
          </a:xfrm>
          <a:prstGeom prst="rect">
            <a:avLst/>
          </a:prstGeom>
        </p:spPr>
        <p:txBody>
          <a:bodyPr/>
          <a:lstStyle/>
          <a:p>
            <a:endParaRPr/>
          </a:p>
        </p:txBody>
      </p:sp>
      <p:sp>
        <p:nvSpPr>
          <p:cNvPr id="126" name="Shape 126"/>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xfrm>
            <a:off x="381000" y="685800"/>
            <a:ext cx="6096000" cy="3429000"/>
          </a:xfrm>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noRot="1" noChangeAspect="1"/>
          </p:cNvSpPr>
          <p:nvPr>
            <p:ph type="sldImg"/>
          </p:nvPr>
        </p:nvSpPr>
        <p:spPr>
          <a:xfrm>
            <a:off x="381000" y="685800"/>
            <a:ext cx="6096000" cy="3429000"/>
          </a:xfrm>
          <a:prstGeom prst="rect">
            <a:avLst/>
          </a:prstGeom>
        </p:spPr>
        <p:txBody>
          <a:bodyPr/>
          <a:lstStyle/>
          <a:p>
            <a:endParaRPr/>
          </a:p>
        </p:txBody>
      </p:sp>
      <p:sp>
        <p:nvSpPr>
          <p:cNvPr id="338" name="Shape 338"/>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Shape 346"/>
          <p:cNvSpPr>
            <a:spLocks noGrp="1" noRot="1" noChangeAspect="1"/>
          </p:cNvSpPr>
          <p:nvPr>
            <p:ph type="sldImg"/>
          </p:nvPr>
        </p:nvSpPr>
        <p:spPr>
          <a:xfrm>
            <a:off x="381000" y="685800"/>
            <a:ext cx="6096000" cy="3429000"/>
          </a:xfrm>
          <a:prstGeom prst="rect">
            <a:avLst/>
          </a:prstGeom>
        </p:spPr>
        <p:txBody>
          <a:bodyPr/>
          <a:lstStyle/>
          <a:p>
            <a:endParaRPr/>
          </a:p>
        </p:txBody>
      </p:sp>
      <p:sp>
        <p:nvSpPr>
          <p:cNvPr id="347" name="Shape 347"/>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Shape 358"/>
          <p:cNvSpPr>
            <a:spLocks noGrp="1" noRot="1" noChangeAspect="1"/>
          </p:cNvSpPr>
          <p:nvPr>
            <p:ph type="sldImg"/>
          </p:nvPr>
        </p:nvSpPr>
        <p:spPr>
          <a:xfrm>
            <a:off x="381000" y="685800"/>
            <a:ext cx="6096000" cy="3429000"/>
          </a:xfrm>
          <a:prstGeom prst="rect">
            <a:avLst/>
          </a:prstGeom>
        </p:spPr>
        <p:txBody>
          <a:bodyPr/>
          <a:lstStyle/>
          <a:p>
            <a:endParaRPr/>
          </a:p>
        </p:txBody>
      </p:sp>
      <p:sp>
        <p:nvSpPr>
          <p:cNvPr id="359" name="Shape 359"/>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noRot="1" noChangeAspect="1"/>
          </p:cNvSpPr>
          <p:nvPr>
            <p:ph type="sldImg"/>
          </p:nvPr>
        </p:nvSpPr>
        <p:spPr>
          <a:xfrm>
            <a:off x="381000" y="685800"/>
            <a:ext cx="6096000" cy="3429000"/>
          </a:xfrm>
          <a:prstGeom prst="rect">
            <a:avLst/>
          </a:prstGeom>
        </p:spPr>
        <p:txBody>
          <a:bodyPr/>
          <a:lstStyle/>
          <a:p>
            <a:endParaRPr/>
          </a:p>
        </p:txBody>
      </p:sp>
      <p:sp>
        <p:nvSpPr>
          <p:cNvPr id="381" name="Shape 381"/>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Shape 392"/>
          <p:cNvSpPr>
            <a:spLocks noGrp="1" noRot="1" noChangeAspect="1"/>
          </p:cNvSpPr>
          <p:nvPr>
            <p:ph type="sldImg"/>
          </p:nvPr>
        </p:nvSpPr>
        <p:spPr>
          <a:xfrm>
            <a:off x="381000" y="685800"/>
            <a:ext cx="6096000" cy="3429000"/>
          </a:xfrm>
          <a:prstGeom prst="rect">
            <a:avLst/>
          </a:prstGeom>
        </p:spPr>
        <p:txBody>
          <a:bodyPr/>
          <a:lstStyle/>
          <a:p>
            <a:endParaRPr/>
          </a:p>
        </p:txBody>
      </p:sp>
      <p:sp>
        <p:nvSpPr>
          <p:cNvPr id="393" name="Shape 393"/>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Shape 410"/>
          <p:cNvSpPr>
            <a:spLocks noGrp="1" noRot="1" noChangeAspect="1"/>
          </p:cNvSpPr>
          <p:nvPr>
            <p:ph type="sldImg"/>
          </p:nvPr>
        </p:nvSpPr>
        <p:spPr>
          <a:xfrm>
            <a:off x="381000" y="685800"/>
            <a:ext cx="6096000" cy="3429000"/>
          </a:xfrm>
          <a:prstGeom prst="rect">
            <a:avLst/>
          </a:prstGeom>
        </p:spPr>
        <p:txBody>
          <a:bodyPr/>
          <a:lstStyle/>
          <a:p>
            <a:endParaRPr/>
          </a:p>
        </p:txBody>
      </p:sp>
      <p:sp>
        <p:nvSpPr>
          <p:cNvPr id="411" name="Shape 411"/>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noRot="1" noChangeAspect="1"/>
          </p:cNvSpPr>
          <p:nvPr>
            <p:ph type="sldImg"/>
          </p:nvPr>
        </p:nvSpPr>
        <p:spPr>
          <a:xfrm>
            <a:off x="381000" y="685800"/>
            <a:ext cx="6096000" cy="3429000"/>
          </a:xfrm>
          <a:prstGeom prst="rect">
            <a:avLst/>
          </a:prstGeom>
        </p:spPr>
        <p:txBody>
          <a:bodyPr/>
          <a:lstStyle/>
          <a:p>
            <a:endParaRPr/>
          </a:p>
        </p:txBody>
      </p:sp>
      <p:sp>
        <p:nvSpPr>
          <p:cNvPr id="441" name="Shape 441"/>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Shape 453"/>
          <p:cNvSpPr>
            <a:spLocks noGrp="1" noRot="1" noChangeAspect="1"/>
          </p:cNvSpPr>
          <p:nvPr>
            <p:ph type="sldImg"/>
          </p:nvPr>
        </p:nvSpPr>
        <p:spPr>
          <a:xfrm>
            <a:off x="381000" y="685800"/>
            <a:ext cx="6096000" cy="3429000"/>
          </a:xfrm>
          <a:prstGeom prst="rect">
            <a:avLst/>
          </a:prstGeom>
        </p:spPr>
        <p:txBody>
          <a:bodyPr/>
          <a:lstStyle/>
          <a:p>
            <a:endParaRPr/>
          </a:p>
        </p:txBody>
      </p:sp>
      <p:sp>
        <p:nvSpPr>
          <p:cNvPr id="454" name="Shape 454"/>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Shape 498"/>
          <p:cNvSpPr>
            <a:spLocks noGrp="1" noRot="1" noChangeAspect="1"/>
          </p:cNvSpPr>
          <p:nvPr>
            <p:ph type="sldImg"/>
          </p:nvPr>
        </p:nvSpPr>
        <p:spPr>
          <a:xfrm>
            <a:off x="381000" y="685800"/>
            <a:ext cx="6096000" cy="3429000"/>
          </a:xfrm>
          <a:prstGeom prst="rect">
            <a:avLst/>
          </a:prstGeom>
        </p:spPr>
        <p:txBody>
          <a:bodyPr/>
          <a:lstStyle/>
          <a:p>
            <a:endParaRPr/>
          </a:p>
        </p:txBody>
      </p:sp>
      <p:sp>
        <p:nvSpPr>
          <p:cNvPr id="499" name="Shape 499"/>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noRot="1" noChangeAspect="1"/>
          </p:cNvSpPr>
          <p:nvPr>
            <p:ph type="sldImg"/>
          </p:nvPr>
        </p:nvSpPr>
        <p:spPr>
          <a:xfrm>
            <a:off x="381000" y="685800"/>
            <a:ext cx="6096000" cy="3429000"/>
          </a:xfrm>
          <a:prstGeom prst="rect">
            <a:avLst/>
          </a:prstGeom>
        </p:spPr>
        <p:txBody>
          <a:bodyPr/>
          <a:lstStyle/>
          <a:p>
            <a:endParaRPr/>
          </a:p>
        </p:txBody>
      </p:sp>
      <p:sp>
        <p:nvSpPr>
          <p:cNvPr id="141" name="Shape 141"/>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xfrm>
            <a:off x="381000" y="685800"/>
            <a:ext cx="6096000" cy="3429000"/>
          </a:xfrm>
          <a:prstGeom prst="rect">
            <a:avLst/>
          </a:prstGeom>
        </p:spPr>
        <p:txBody>
          <a:bodyPr/>
          <a:lstStyle/>
          <a:p>
            <a:endParaRPr/>
          </a:p>
        </p:txBody>
      </p:sp>
      <p:sp>
        <p:nvSpPr>
          <p:cNvPr id="157" name="Shape 157"/>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noRot="1" noChangeAspect="1"/>
          </p:cNvSpPr>
          <p:nvPr>
            <p:ph type="sldImg"/>
          </p:nvPr>
        </p:nvSpPr>
        <p:spPr>
          <a:xfrm>
            <a:off x="381000" y="685800"/>
            <a:ext cx="6096000" cy="3429000"/>
          </a:xfrm>
          <a:prstGeom prst="rect">
            <a:avLst/>
          </a:prstGeom>
        </p:spPr>
        <p:txBody>
          <a:bodyPr/>
          <a:lstStyle/>
          <a:p>
            <a:endParaRPr/>
          </a:p>
        </p:txBody>
      </p:sp>
      <p:sp>
        <p:nvSpPr>
          <p:cNvPr id="170" name="Shape 170"/>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xfrm>
            <a:off x="381000" y="685800"/>
            <a:ext cx="6096000" cy="3429000"/>
          </a:xfrm>
          <a:prstGeom prst="rect">
            <a:avLst/>
          </a:prstGeom>
        </p:spPr>
        <p:txBody>
          <a:bodyPr/>
          <a:lstStyle/>
          <a:p>
            <a:endParaRPr/>
          </a:p>
        </p:txBody>
      </p:sp>
      <p:sp>
        <p:nvSpPr>
          <p:cNvPr id="208" name="Shape 208"/>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xfrm>
            <a:off x="381000" y="685800"/>
            <a:ext cx="6096000" cy="3429000"/>
          </a:xfrm>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noRot="1" noChangeAspect="1"/>
          </p:cNvSpPr>
          <p:nvPr>
            <p:ph type="sldImg"/>
          </p:nvPr>
        </p:nvSpPr>
        <p:spPr>
          <a:xfrm>
            <a:off x="381000" y="685800"/>
            <a:ext cx="6096000" cy="3429000"/>
          </a:xfrm>
          <a:prstGeom prst="rect">
            <a:avLst/>
          </a:prstGeom>
        </p:spPr>
        <p:txBody>
          <a:bodyPr/>
          <a:lstStyle/>
          <a:p>
            <a:endParaRPr/>
          </a:p>
        </p:txBody>
      </p:sp>
      <p:sp>
        <p:nvSpPr>
          <p:cNvPr id="246" name="Shape 246"/>
          <p:cNvSpPr>
            <a:spLocks noGrp="1"/>
          </p:cNvSpPr>
          <p:nvPr>
            <p:ph type="body" sz="quarter" idx="1"/>
          </p:nvPr>
        </p:nvSpPr>
        <p:spPr>
          <a:prstGeom prst="rect">
            <a:avLst/>
          </a:prstGeom>
        </p:spPr>
        <p:txBody>
          <a:bodyPr/>
          <a:lstStyle/>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In verschiedenen Quellen wird häufig über die Herausforderungen gesprochen, denen sich Frauen stellen müssen: die Aufgaben im Haushalt zu bewältigen, eine fürsorgliche Mutter zu sein, eine erfolgreiche Karriere anzustreben und ihr Aussehen zu wahren.</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Die Last der Verantwortung eines Mannes bleibt jedoch oft unbeachtet. Es scheint, als wäre alles in seinem Leben einfach.</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defRPr sz="2700"/>
            </a:pPr>
            <a:endParaRPr dirty="0"/>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Doch diese Annahme ist weit von der Wahrheit entfernt. Auch </a:t>
            </a:r>
            <a:r>
              <a:rPr lang="de-DE" sz="1800" dirty="0">
                <a:effectLst/>
                <a:latin typeface="Calibri" panose="020F0502020204030204" pitchFamily="34" charset="0"/>
                <a:ea typeface="Calibri" panose="020F0502020204030204" pitchFamily="34" charset="0"/>
                <a:cs typeface="Times New Roman" panose="02020603050405020304" pitchFamily="18" charset="0"/>
              </a:rPr>
              <a:t>Männer werden immer wieder mit Stress und übermäßiger Arbeitsbelastung konfrontiert. Hinzu kommen die hohen Erwartungen ihrer Angehörigen. </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Fast jeder ist diesem immensen Druck ausgesetzt.</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Und viele Männer erliegen diesem Druck und verlieren dadurch ihr Selbstwertgefühl und ihre Identität als Individuum und als Mann.</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xfrm>
            <a:off x="381000" y="685800"/>
            <a:ext cx="6096000" cy="3429000"/>
          </a:xfrm>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xfrm>
            <a:off x="381000" y="685800"/>
            <a:ext cx="6096000" cy="3429000"/>
          </a:xfrm>
          <a:prstGeom prst="rect">
            <a:avLst/>
          </a:prstGeom>
        </p:spPr>
        <p:txBody>
          <a:bodyPr/>
          <a:lstStyle/>
          <a:p>
            <a:endParaRPr/>
          </a:p>
        </p:txBody>
      </p:sp>
      <p:sp>
        <p:nvSpPr>
          <p:cNvPr id="275" name="Shape 275"/>
          <p:cNvSpPr>
            <a:spLocks noGrp="1"/>
          </p:cNvSpPr>
          <p:nvPr>
            <p:ph type="body" sz="quarter" idx="1"/>
          </p:nvPr>
        </p:nvSpPr>
        <p:spPr>
          <a:prstGeom prst="rect">
            <a:avLst/>
          </a:prstGeom>
        </p:spPr>
        <p:txBody>
          <a:bodyPr/>
          <a:lstStyle/>
          <a:p>
            <a:pPr>
              <a:defRPr sz="2700"/>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311708" y="744573"/>
            <a:ext cx="8520601" cy="2052604"/>
          </a:xfrm>
          <a:prstGeom prst="rect">
            <a:avLst/>
          </a:prstGeom>
        </p:spPr>
        <p:txBody>
          <a:bodyPr anchor="b"/>
          <a:lstStyle>
            <a:lvl1pPr algn="ctr">
              <a:defRPr sz="5200"/>
            </a:lvl1pPr>
          </a:lstStyle>
          <a:p>
            <a:r>
              <a:t>Текст заголовка</a:t>
            </a:r>
          </a:p>
        </p:txBody>
      </p:sp>
      <p:sp>
        <p:nvSpPr>
          <p:cNvPr id="12" name="Уровень текста 1…"/>
          <p:cNvSpPr txBox="1">
            <a:spLocks noGrp="1"/>
          </p:cNvSpPr>
          <p:nvPr>
            <p:ph type="body" sz="quarter" idx="1"/>
          </p:nvPr>
        </p:nvSpPr>
        <p:spPr>
          <a:xfrm>
            <a:off x="311698" y="2834125"/>
            <a:ext cx="8520604" cy="792610"/>
          </a:xfrm>
          <a:prstGeom prst="rect">
            <a:avLst/>
          </a:prstGeom>
        </p:spPr>
        <p:txBody>
          <a:bodyPr/>
          <a:lstStyle>
            <a:lvl1pPr marL="0" indent="114300" algn="ctr">
              <a:lnSpc>
                <a:spcPct val="100000"/>
              </a:lnSpc>
              <a:buClrTx/>
              <a:buSzTx/>
              <a:buFontTx/>
              <a:buNone/>
              <a:defRPr sz="2800"/>
            </a:lvl1pPr>
            <a:lvl2pPr marL="0" indent="114300" algn="ctr">
              <a:lnSpc>
                <a:spcPct val="100000"/>
              </a:lnSpc>
              <a:buClrTx/>
              <a:buSzTx/>
              <a:buFontTx/>
              <a:buNone/>
              <a:defRPr sz="2800"/>
            </a:lvl2pPr>
            <a:lvl3pPr marL="0" indent="114300" algn="ctr">
              <a:lnSpc>
                <a:spcPct val="100000"/>
              </a:lnSpc>
              <a:buClrTx/>
              <a:buSzTx/>
              <a:buFontTx/>
              <a:buNone/>
              <a:defRPr sz="2800"/>
            </a:lvl3pPr>
            <a:lvl4pPr marL="0" indent="114300" algn="ctr">
              <a:lnSpc>
                <a:spcPct val="100000"/>
              </a:lnSpc>
              <a:buClrTx/>
              <a:buSzTx/>
              <a:buFontTx/>
              <a:buNone/>
              <a:defRPr sz="2800"/>
            </a:lvl4pPr>
            <a:lvl5pPr marL="0" indent="114300" algn="ctr">
              <a:lnSpc>
                <a:spcPct val="100000"/>
              </a:lnSpc>
              <a:buClrTx/>
              <a:buSzTx/>
              <a:buFontTx/>
              <a:buNone/>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_NUMBER">
    <p:spTree>
      <p:nvGrpSpPr>
        <p:cNvPr id="1" name=""/>
        <p:cNvGrpSpPr/>
        <p:nvPr/>
      </p:nvGrpSpPr>
      <p:grpSpPr>
        <a:xfrm>
          <a:off x="0" y="0"/>
          <a:ext cx="0" cy="0"/>
          <a:chOff x="0" y="0"/>
          <a:chExt cx="0" cy="0"/>
        </a:xfrm>
      </p:grpSpPr>
      <p:sp>
        <p:nvSpPr>
          <p:cNvPr id="91" name="xx%"/>
          <p:cNvSpPr txBox="1">
            <a:spLocks noGrp="1"/>
          </p:cNvSpPr>
          <p:nvPr>
            <p:ph type="title" hasCustomPrompt="1"/>
          </p:nvPr>
        </p:nvSpPr>
        <p:spPr>
          <a:xfrm>
            <a:off x="311698" y="1106125"/>
            <a:ext cx="8520604" cy="1963500"/>
          </a:xfrm>
          <a:prstGeom prst="rect">
            <a:avLst/>
          </a:prstGeom>
        </p:spPr>
        <p:txBody>
          <a:bodyPr anchor="b"/>
          <a:lstStyle>
            <a:lvl1pPr algn="ctr">
              <a:defRPr sz="12000"/>
            </a:lvl1pPr>
          </a:lstStyle>
          <a:p>
            <a:r>
              <a:t>xx%</a:t>
            </a:r>
          </a:p>
        </p:txBody>
      </p:sp>
      <p:sp>
        <p:nvSpPr>
          <p:cNvPr id="92" name="Уровень текста 1…"/>
          <p:cNvSpPr txBox="1">
            <a:spLocks noGrp="1"/>
          </p:cNvSpPr>
          <p:nvPr>
            <p:ph type="body" sz="half" idx="1"/>
          </p:nvPr>
        </p:nvSpPr>
        <p:spPr>
          <a:xfrm>
            <a:off x="311698" y="3152225"/>
            <a:ext cx="8520604" cy="1300800"/>
          </a:xfrm>
          <a:prstGeom prst="rect">
            <a:avLst/>
          </a:prstGeom>
        </p:spPr>
        <p:txBody>
          <a:bodyPr/>
          <a:lstStyle>
            <a:lvl1pPr algn="ctr"/>
            <a:lvl2pPr algn="ctr"/>
            <a:lvl3pPr algn="ctr"/>
            <a:lvl4pPr algn="ctr"/>
            <a:lvl5pPr algn="ct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3"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0"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xfrm>
            <a:off x="311698" y="2150847"/>
            <a:ext cx="8520604" cy="841803"/>
          </a:xfrm>
          <a:prstGeom prst="rect">
            <a:avLst/>
          </a:prstGeom>
        </p:spPr>
        <p:txBody>
          <a:bodyPr anchor="ctr"/>
          <a:lstStyle>
            <a:lvl1pPr algn="ctr">
              <a:defRPr sz="3600"/>
            </a:lvl1pPr>
          </a:lstStyle>
          <a:p>
            <a:r>
              <a:t>Текст заголовка</a:t>
            </a:r>
          </a:p>
        </p:txBody>
      </p:sp>
      <p:sp>
        <p:nvSpPr>
          <p:cNvPr id="21"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_AND_TWO_COLUMNS">
    <p:spTree>
      <p:nvGrpSpPr>
        <p:cNvPr id="1" name=""/>
        <p:cNvGrpSpPr/>
        <p:nvPr/>
      </p:nvGrpSpPr>
      <p:grpSpPr>
        <a:xfrm>
          <a:off x="0" y="0"/>
          <a:ext cx="0" cy="0"/>
          <a:chOff x="0" y="0"/>
          <a:chExt cx="0" cy="0"/>
        </a:xfrm>
      </p:grpSpPr>
      <p:sp>
        <p:nvSpPr>
          <p:cNvPr id="37" name="Текст заголовка"/>
          <p:cNvSpPr txBox="1">
            <a:spLocks noGrp="1"/>
          </p:cNvSpPr>
          <p:nvPr>
            <p:ph type="title"/>
          </p:nvPr>
        </p:nvSpPr>
        <p:spPr>
          <a:prstGeom prst="rect">
            <a:avLst/>
          </a:prstGeom>
        </p:spPr>
        <p:txBody>
          <a:bodyPr/>
          <a:lstStyle/>
          <a:p>
            <a:r>
              <a:t>Текст заголовка</a:t>
            </a:r>
          </a:p>
        </p:txBody>
      </p:sp>
      <p:sp>
        <p:nvSpPr>
          <p:cNvPr id="38" name="Уровень текста 1…"/>
          <p:cNvSpPr txBox="1">
            <a:spLocks noGrp="1"/>
          </p:cNvSpPr>
          <p:nvPr>
            <p:ph type="body" sz="half" idx="1"/>
          </p:nvPr>
        </p:nvSpPr>
        <p:spPr>
          <a:xfrm>
            <a:off x="311698" y="1152475"/>
            <a:ext cx="3999904"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9" name="Google Shape;23;p5"/>
          <p:cNvSpPr txBox="1">
            <a:spLocks noGrp="1"/>
          </p:cNvSpPr>
          <p:nvPr>
            <p:ph type="body" sz="half" idx="13"/>
          </p:nvPr>
        </p:nvSpPr>
        <p:spPr>
          <a:xfrm>
            <a:off x="4832396" y="1152475"/>
            <a:ext cx="3999906" cy="3416400"/>
          </a:xfrm>
          <a:prstGeom prst="rect">
            <a:avLst/>
          </a:prstGeom>
        </p:spPr>
        <p:txBody>
          <a:bodyPr/>
          <a:lstStyle/>
          <a:p>
            <a:endParaRP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7" name="Текст заголовка"/>
          <p:cNvSpPr txBox="1">
            <a:spLocks noGrp="1"/>
          </p:cNvSpPr>
          <p:nvPr>
            <p:ph type="title"/>
          </p:nvPr>
        </p:nvSpPr>
        <p:spPr>
          <a:prstGeom prst="rect">
            <a:avLst/>
          </a:prstGeom>
        </p:spPr>
        <p:txBody>
          <a:bodyPr/>
          <a:lstStyle/>
          <a:p>
            <a:r>
              <a:t>Текст заголовка</a:t>
            </a:r>
          </a:p>
        </p:txBody>
      </p:sp>
      <p:sp>
        <p:nvSpPr>
          <p:cNvPr id="48"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ONE_COLUMN_TEXT">
    <p:spTree>
      <p:nvGrpSpPr>
        <p:cNvPr id="1" name=""/>
        <p:cNvGrpSpPr/>
        <p:nvPr/>
      </p:nvGrpSpPr>
      <p:grpSpPr>
        <a:xfrm>
          <a:off x="0" y="0"/>
          <a:ext cx="0" cy="0"/>
          <a:chOff x="0" y="0"/>
          <a:chExt cx="0" cy="0"/>
        </a:xfrm>
      </p:grpSpPr>
      <p:sp>
        <p:nvSpPr>
          <p:cNvPr id="55" name="Текст заголовка"/>
          <p:cNvSpPr txBox="1">
            <a:spLocks noGrp="1"/>
          </p:cNvSpPr>
          <p:nvPr>
            <p:ph type="title"/>
          </p:nvPr>
        </p:nvSpPr>
        <p:spPr>
          <a:xfrm>
            <a:off x="311698" y="555600"/>
            <a:ext cx="2808004" cy="755700"/>
          </a:xfrm>
          <a:prstGeom prst="rect">
            <a:avLst/>
          </a:prstGeom>
        </p:spPr>
        <p:txBody>
          <a:bodyPr anchor="b"/>
          <a:lstStyle>
            <a:lvl1pPr>
              <a:defRPr sz="2400"/>
            </a:lvl1pPr>
          </a:lstStyle>
          <a:p>
            <a:r>
              <a:t>Текст заголовка</a:t>
            </a:r>
          </a:p>
        </p:txBody>
      </p:sp>
      <p:sp>
        <p:nvSpPr>
          <p:cNvPr id="56" name="Уровень текста 1…"/>
          <p:cNvSpPr txBox="1">
            <a:spLocks noGrp="1"/>
          </p:cNvSpPr>
          <p:nvPr>
            <p:ph type="body" sz="quarter" idx="1"/>
          </p:nvPr>
        </p:nvSpPr>
        <p:spPr>
          <a:xfrm>
            <a:off x="311698" y="1389598"/>
            <a:ext cx="2808004" cy="3179405"/>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7"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IN_POINT">
    <p:spTree>
      <p:nvGrpSpPr>
        <p:cNvPr id="1" name=""/>
        <p:cNvGrpSpPr/>
        <p:nvPr/>
      </p:nvGrpSpPr>
      <p:grpSpPr>
        <a:xfrm>
          <a:off x="0" y="0"/>
          <a:ext cx="0" cy="0"/>
          <a:chOff x="0" y="0"/>
          <a:chExt cx="0" cy="0"/>
        </a:xfrm>
      </p:grpSpPr>
      <p:sp>
        <p:nvSpPr>
          <p:cNvPr id="64" name="Текст заголовка"/>
          <p:cNvSpPr txBox="1">
            <a:spLocks noGrp="1"/>
          </p:cNvSpPr>
          <p:nvPr>
            <p:ph type="title"/>
          </p:nvPr>
        </p:nvSpPr>
        <p:spPr>
          <a:xfrm>
            <a:off x="490250" y="450148"/>
            <a:ext cx="6367801" cy="4090805"/>
          </a:xfrm>
          <a:prstGeom prst="rect">
            <a:avLst/>
          </a:prstGeom>
        </p:spPr>
        <p:txBody>
          <a:bodyPr anchor="ctr"/>
          <a:lstStyle>
            <a:lvl1pPr>
              <a:defRPr sz="4800"/>
            </a:lvl1pPr>
          </a:lstStyle>
          <a:p>
            <a:r>
              <a:t>Текст заголовка</a:t>
            </a:r>
          </a:p>
        </p:txBody>
      </p:sp>
      <p:sp>
        <p:nvSpPr>
          <p:cNvPr id="65"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ECTION_TITLE_AND_DESCRIPTION">
    <p:spTree>
      <p:nvGrpSpPr>
        <p:cNvPr id="1" name=""/>
        <p:cNvGrpSpPr/>
        <p:nvPr/>
      </p:nvGrpSpPr>
      <p:grpSpPr>
        <a:xfrm>
          <a:off x="0" y="0"/>
          <a:ext cx="0" cy="0"/>
          <a:chOff x="0" y="0"/>
          <a:chExt cx="0" cy="0"/>
        </a:xfrm>
      </p:grpSpPr>
      <p:sp>
        <p:nvSpPr>
          <p:cNvPr id="72" name="Google Shape;36;p9"/>
          <p:cNvSpPr/>
          <p:nvPr/>
        </p:nvSpPr>
        <p:spPr>
          <a:xfrm>
            <a:off x="4572000" y="-128"/>
            <a:ext cx="4572000" cy="5143507"/>
          </a:xfrm>
          <a:prstGeom prst="rect">
            <a:avLst/>
          </a:prstGeom>
          <a:solidFill>
            <a:srgbClr val="EEEEEE"/>
          </a:solidFill>
          <a:ln w="12700">
            <a:miter lim="400000"/>
          </a:ln>
        </p:spPr>
        <p:txBody>
          <a:bodyPr lIns="0" tIns="0" rIns="0" bIns="0" anchor="ctr"/>
          <a:lstStyle/>
          <a:p>
            <a:pPr>
              <a:defRPr>
                <a:latin typeface="+mn-lt"/>
                <a:ea typeface="+mn-ea"/>
                <a:cs typeface="+mn-cs"/>
                <a:sym typeface="Gilroy Regular"/>
              </a:defRPr>
            </a:pPr>
            <a:endParaRPr/>
          </a:p>
        </p:txBody>
      </p:sp>
      <p:sp>
        <p:nvSpPr>
          <p:cNvPr id="73" name="Текст заголовка"/>
          <p:cNvSpPr txBox="1">
            <a:spLocks noGrp="1"/>
          </p:cNvSpPr>
          <p:nvPr>
            <p:ph type="title"/>
          </p:nvPr>
        </p:nvSpPr>
        <p:spPr>
          <a:xfrm>
            <a:off x="265500" y="1233175"/>
            <a:ext cx="4045200" cy="1482302"/>
          </a:xfrm>
          <a:prstGeom prst="rect">
            <a:avLst/>
          </a:prstGeom>
        </p:spPr>
        <p:txBody>
          <a:bodyPr anchor="b"/>
          <a:lstStyle>
            <a:lvl1pPr algn="ctr">
              <a:defRPr sz="4200"/>
            </a:lvl1pPr>
          </a:lstStyle>
          <a:p>
            <a:r>
              <a:t>Текст заголовка</a:t>
            </a:r>
          </a:p>
        </p:txBody>
      </p:sp>
      <p:sp>
        <p:nvSpPr>
          <p:cNvPr id="74" name="Уровень текста 1…"/>
          <p:cNvSpPr txBox="1">
            <a:spLocks noGrp="1"/>
          </p:cNvSpPr>
          <p:nvPr>
            <p:ph type="body" sz="quarter" idx="1"/>
          </p:nvPr>
        </p:nvSpPr>
        <p:spPr>
          <a:xfrm>
            <a:off x="265500" y="2803075"/>
            <a:ext cx="4045200" cy="1235101"/>
          </a:xfrm>
          <a:prstGeom prst="rect">
            <a:avLst/>
          </a:prstGeom>
        </p:spPr>
        <p:txBody>
          <a:bodyPr/>
          <a:lstStyle>
            <a:lvl1pPr marL="0" indent="114300" algn="ctr">
              <a:lnSpc>
                <a:spcPct val="100000"/>
              </a:lnSpc>
              <a:buClrTx/>
              <a:buSzTx/>
              <a:buFontTx/>
              <a:buNone/>
              <a:defRPr sz="2100"/>
            </a:lvl1pPr>
            <a:lvl2pPr marL="0" indent="114300" algn="ctr">
              <a:lnSpc>
                <a:spcPct val="100000"/>
              </a:lnSpc>
              <a:buClrTx/>
              <a:buSzTx/>
              <a:buFontTx/>
              <a:buNone/>
              <a:defRPr sz="2100"/>
            </a:lvl2pPr>
            <a:lvl3pPr marL="0" indent="114300" algn="ctr">
              <a:lnSpc>
                <a:spcPct val="100000"/>
              </a:lnSpc>
              <a:buClrTx/>
              <a:buSzTx/>
              <a:buFontTx/>
              <a:buNone/>
              <a:defRPr sz="2100"/>
            </a:lvl3pPr>
            <a:lvl4pPr marL="0" indent="114300" algn="ctr">
              <a:lnSpc>
                <a:spcPct val="100000"/>
              </a:lnSpc>
              <a:buClrTx/>
              <a:buSzTx/>
              <a:buFontTx/>
              <a:buNone/>
              <a:defRPr sz="2100"/>
            </a:lvl4pPr>
            <a:lvl5pPr marL="0" indent="114300" algn="ctr">
              <a:lnSpc>
                <a:spcPct val="100000"/>
              </a:lnSpc>
              <a:buClrTx/>
              <a:buSzTx/>
              <a:buFontTx/>
              <a:buNone/>
              <a:defRPr sz="21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5" name="Google Shape;39;p9"/>
          <p:cNvSpPr txBox="1">
            <a:spLocks noGrp="1"/>
          </p:cNvSpPr>
          <p:nvPr>
            <p:ph type="body" sz="half" idx="13"/>
          </p:nvPr>
        </p:nvSpPr>
        <p:spPr>
          <a:xfrm>
            <a:off x="4939500" y="724068"/>
            <a:ext cx="3837000" cy="3695115"/>
          </a:xfrm>
          <a:prstGeom prst="rect">
            <a:avLst/>
          </a:prstGeom>
        </p:spPr>
        <p:txBody>
          <a:bodyPr anchor="ctr"/>
          <a:lstStyle/>
          <a:p>
            <a:endParaRP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APTION_ONLY">
    <p:spTree>
      <p:nvGrpSpPr>
        <p:cNvPr id="1" name=""/>
        <p:cNvGrpSpPr/>
        <p:nvPr/>
      </p:nvGrpSpPr>
      <p:grpSpPr>
        <a:xfrm>
          <a:off x="0" y="0"/>
          <a:ext cx="0" cy="0"/>
          <a:chOff x="0" y="0"/>
          <a:chExt cx="0" cy="0"/>
        </a:xfrm>
      </p:grpSpPr>
      <p:sp>
        <p:nvSpPr>
          <p:cNvPr id="83" name="Уровень текста 1…"/>
          <p:cNvSpPr txBox="1">
            <a:spLocks noGrp="1"/>
          </p:cNvSpPr>
          <p:nvPr>
            <p:ph type="body" sz="quarter" idx="1"/>
          </p:nvPr>
        </p:nvSpPr>
        <p:spPr>
          <a:xfrm>
            <a:off x="311698" y="4230575"/>
            <a:ext cx="5998804" cy="605110"/>
          </a:xfrm>
          <a:prstGeom prst="rect">
            <a:avLst/>
          </a:prstGeom>
        </p:spPr>
        <p:txBody>
          <a:bodyPr anchor="ctr"/>
          <a:lstStyle>
            <a:lvl1pPr marL="0" indent="228600">
              <a:lnSpc>
                <a:spcPct val="100000"/>
              </a:lnSpc>
              <a:buClrTx/>
              <a:buSzTx/>
              <a:buFontTx/>
              <a:buNone/>
            </a:lvl1pPr>
            <a:lvl2pPr marL="2833914" indent="-408213">
              <a:lnSpc>
                <a:spcPct val="100000"/>
              </a:lnSpc>
              <a:buClrTx/>
              <a:buFontTx/>
            </a:lvl2pPr>
            <a:lvl3pPr marL="3291113" indent="-408213">
              <a:lnSpc>
                <a:spcPct val="100000"/>
              </a:lnSpc>
              <a:buClrTx/>
              <a:buFontTx/>
            </a:lvl3pPr>
            <a:lvl4pPr marL="3748313" indent="-408213">
              <a:lnSpc>
                <a:spcPct val="100000"/>
              </a:lnSpc>
              <a:buClrTx/>
              <a:buFontTx/>
            </a:lvl4pPr>
            <a:lvl5pPr marL="4205513" indent="-408213">
              <a:lnSpc>
                <a:spcPct val="100000"/>
              </a:lnSpc>
              <a:buClrTx/>
              <a:buFontTx/>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4"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311698" y="445025"/>
            <a:ext cx="8520604" cy="5727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1" tIns="91421" rIns="91421" bIns="91421">
            <a:normAutofit/>
          </a:bodyPr>
          <a:lstStyle/>
          <a:p>
            <a:r>
              <a:t>Текст заголовка</a:t>
            </a:r>
          </a:p>
        </p:txBody>
      </p:sp>
      <p:sp>
        <p:nvSpPr>
          <p:cNvPr id="3" name="Уровень текста 1…"/>
          <p:cNvSpPr txBox="1">
            <a:spLocks noGrp="1"/>
          </p:cNvSpPr>
          <p:nvPr>
            <p:ph type="body" idx="1"/>
          </p:nvPr>
        </p:nvSpPr>
        <p:spPr>
          <a:xfrm>
            <a:off x="311698" y="1152475"/>
            <a:ext cx="8520604" cy="341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1" tIns="91421" rIns="91421" bIns="91421">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704969" y="4705096"/>
            <a:ext cx="316193" cy="309843"/>
          </a:xfrm>
          <a:prstGeom prst="rect">
            <a:avLst/>
          </a:prstGeom>
          <a:ln w="12700">
            <a:miter lim="400000"/>
          </a:ln>
        </p:spPr>
        <p:txBody>
          <a:bodyPr wrap="none" lIns="91421" tIns="91421" rIns="91421" bIns="91421" anchor="ctr">
            <a:normAutofit/>
          </a:bodyPr>
          <a:lstStyle>
            <a:lvl1pPr algn="r">
              <a:defRPr sz="1000">
                <a:solidFill>
                  <a:srgbClr val="585858"/>
                </a:solidFill>
                <a:latin typeface="+mn-lt"/>
                <a:ea typeface="+mn-ea"/>
                <a:cs typeface="+mn-cs"/>
                <a:sym typeface="Gilroy Regular"/>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1pPr>
      <a:lvl2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2pPr>
      <a:lvl3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3pPr>
      <a:lvl4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4pPr>
      <a:lvl5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5pPr>
      <a:lvl6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6pPr>
      <a:lvl7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7pPr>
      <a:lvl8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8pPr>
      <a:lvl9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Gilroy Regular"/>
        </a:defRPr>
      </a:lvl9pPr>
    </p:titleStyle>
    <p:bodyStyle>
      <a:lvl1pPr marL="457200" marR="0" indent="-342900"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1pPr>
      <a:lvl2pPr marL="1005114" marR="0" indent="-408213"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2pPr>
      <a:lvl3pPr marL="1462314" marR="0" indent="-408214"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3pPr>
      <a:lvl4pPr marL="1919514" marR="0" indent="-408214"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4pPr>
      <a:lvl5pPr marL="2376714" marR="0" indent="-408214"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5pPr>
      <a:lvl6pPr marL="2833914" marR="0" indent="-408214"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6pPr>
      <a:lvl7pPr marL="3291113" marR="0" indent="-408214"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7pPr>
      <a:lvl8pPr marL="3748313" marR="0" indent="-408213"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8pPr>
      <a:lvl9pPr marL="4205513" marR="0" indent="-408213" algn="l" defTabSz="914400" rtl="0" latinLnBrk="0">
        <a:lnSpc>
          <a:spcPct val="115000"/>
        </a:lnSpc>
        <a:spcBef>
          <a:spcPts val="0"/>
        </a:spcBef>
        <a:spcAft>
          <a:spcPts val="0"/>
        </a:spcAft>
        <a:buClr>
          <a:srgbClr val="585858"/>
        </a:buClr>
        <a:buSzPts val="1800"/>
        <a:buFont typeface="Helvetica"/>
        <a:buChar char="■"/>
        <a:tabLst/>
        <a:defRPr sz="1800" b="0" i="0" u="none" strike="noStrike" cap="none" spc="0" baseline="0">
          <a:solidFill>
            <a:srgbClr val="585858"/>
          </a:solidFill>
          <a:uFillTx/>
          <a:latin typeface="+mn-lt"/>
          <a:ea typeface="+mn-ea"/>
          <a:cs typeface="+mn-cs"/>
          <a:sym typeface="Gilroy Regular"/>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ilroy Regula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0.png"/><Relationship Id="rId4" Type="http://schemas.openxmlformats.org/officeDocument/2006/relationships/hyperlink" Target="https://mucosave.bionap.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2.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7.pn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7.png"/><Relationship Id="rId7"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5.png"/><Relationship Id="rId11" Type="http://schemas.openxmlformats.org/officeDocument/2006/relationships/image" Target="../media/image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hyperlink" Target="https://mucosave.bionap.com/"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doi.org/10.1002/ptr.7074" TargetMode="External"/><Relationship Id="rId5" Type="http://schemas.openxmlformats.org/officeDocument/2006/relationships/hyperlink" Target="https://doi.org/10.1023/a:1005554103531" TargetMode="External"/><Relationship Id="rId4" Type="http://schemas.openxmlformats.org/officeDocument/2006/relationships/hyperlink" Target="https://doi.org/10.1038/s41395-018-0256-8" TargetMode="External"/><Relationship Id="rId9" Type="http://schemas.openxmlformats.org/officeDocument/2006/relationships/hyperlink" Target="https://doi.org/10.1155/2016/2581461"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5.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5.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109" name="DSC04212_Dx0 (1).jpg" descr="DSC04212_Dx0 (1).jpg"/>
          <p:cNvPicPr>
            <a:picLocks noChangeAspect="1"/>
          </p:cNvPicPr>
          <p:nvPr/>
        </p:nvPicPr>
        <p:blipFill>
          <a:blip r:embed="rId2"/>
          <a:srcRect t="3912" r="4033" b="121"/>
          <a:stretch>
            <a:fillRect/>
          </a:stretch>
        </p:blipFill>
        <p:spPr>
          <a:xfrm>
            <a:off x="-3" y="-5"/>
            <a:ext cx="9144004" cy="5143509"/>
          </a:xfrm>
          <a:prstGeom prst="rect">
            <a:avLst/>
          </a:prstGeom>
          <a:ln w="12700">
            <a:miter lim="400000"/>
          </a:ln>
        </p:spPr>
      </p:pic>
      <p:pic>
        <p:nvPicPr>
          <p:cNvPr id="110" name="CCI_logo_new_Монтажная область 1.png" descr="CCI_logo_new_Монтажная область 1.png"/>
          <p:cNvPicPr>
            <a:picLocks noChangeAspect="1"/>
          </p:cNvPicPr>
          <p:nvPr/>
        </p:nvPicPr>
        <p:blipFill>
          <a:blip r:embed="rId3"/>
          <a:stretch>
            <a:fillRect/>
          </a:stretch>
        </p:blipFill>
        <p:spPr>
          <a:xfrm>
            <a:off x="393700" y="451832"/>
            <a:ext cx="1053673" cy="264169"/>
          </a:xfrm>
          <a:prstGeom prst="rect">
            <a:avLst/>
          </a:prstGeom>
          <a:ln w="12700">
            <a:miter lim="400000"/>
          </a:ln>
        </p:spPr>
      </p:pic>
      <p:sp>
        <p:nvSpPr>
          <p:cNvPr id="111" name="Ginerra"/>
          <p:cNvSpPr txBox="1"/>
          <p:nvPr/>
        </p:nvSpPr>
        <p:spPr>
          <a:xfrm>
            <a:off x="393695" y="1155933"/>
            <a:ext cx="3354452" cy="893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7000" b="1">
                <a:solidFill>
                  <a:srgbClr val="FFFFFF"/>
                </a:solidFill>
                <a:latin typeface="Gilroy-Bold"/>
                <a:ea typeface="Gilroy-Bold"/>
                <a:cs typeface="Gilroy-Bold"/>
                <a:sym typeface="Gilroy-Bold"/>
              </a:defRPr>
            </a:lvl1pPr>
          </a:lstStyle>
          <a:p>
            <a:r>
              <a:t>Ginerra </a:t>
            </a:r>
          </a:p>
        </p:txBody>
      </p:sp>
      <p:sp>
        <p:nvSpPr>
          <p:cNvPr id="112" name="A natural shield against GI discomfort"/>
          <p:cNvSpPr txBox="1"/>
          <p:nvPr/>
        </p:nvSpPr>
        <p:spPr>
          <a:xfrm>
            <a:off x="411408" y="2166354"/>
            <a:ext cx="4332917" cy="315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80000"/>
              </a:lnSpc>
              <a:defRPr sz="1900">
                <a:solidFill>
                  <a:srgbClr val="FFFFFF"/>
                </a:solidFill>
                <a:latin typeface="+mn-lt"/>
                <a:ea typeface="+mn-ea"/>
                <a:cs typeface="+mn-cs"/>
                <a:sym typeface="Gilroy Regular"/>
              </a:defRPr>
            </a:lvl1pPr>
          </a:lstStyle>
          <a:p>
            <a:pPr lvl="0">
              <a:lnSpc>
                <a:spcPct val="115000"/>
              </a:lnSpc>
              <a:buClr>
                <a:schemeClr val="dk1"/>
              </a:buClr>
              <a:buSzPts val="1100"/>
            </a:pPr>
            <a:r>
              <a:rPr lang="de-DE" dirty="0"/>
              <a:t>Schutz der Magen-Darm-Schleimhaut</a:t>
            </a:r>
            <a:endParaRPr lang="de-DE" dirty="0">
              <a:solidFill>
                <a:schemeClr val="dk1"/>
              </a:solidFill>
              <a:highlight>
                <a:srgbClr val="FFFFFF"/>
              </a:highlight>
              <a:latin typeface="Calibri"/>
              <a:ea typeface="Calibri"/>
              <a:cs typeface="Calibri"/>
              <a:sym typeface="Calibri"/>
            </a:endParaRPr>
          </a:p>
        </p:txBody>
      </p:sp>
      <p:sp>
        <p:nvSpPr>
          <p:cNvPr id="113"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531970" y="2587711"/>
            <a:ext cx="3787460"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800">
                <a:solidFill>
                  <a:srgbClr val="F3FFA7"/>
                </a:solidFill>
                <a:latin typeface="+mn-lt"/>
                <a:ea typeface="+mn-ea"/>
                <a:cs typeface="+mn-cs"/>
                <a:sym typeface="Gilroy Regular"/>
              </a:defRPr>
            </a:lvl1pPr>
          </a:lstStyle>
          <a:p>
            <a:r>
              <a:rPr lang="de-DE" b="0" i="0" dirty="0">
                <a:solidFill>
                  <a:schemeClr val="bg1"/>
                </a:solidFill>
                <a:effectLst/>
              </a:rPr>
              <a:t>Nahrungsergänzungsmittel dienen nur der Ergänzung der allgemeinen Ernährung und sind kein Ersatz für eine ausgewogene und abwechslungsreiche Ernährungsweise. Nahrungsergänzungsmittel sind keine Arzneimittel.</a:t>
            </a:r>
            <a:endParaRPr lang="en-US" dirty="0">
              <a:solidFill>
                <a:schemeClr val="bg1"/>
              </a:solidFill>
            </a:endParaRPr>
          </a:p>
        </p:txBody>
      </p:sp>
      <p:sp>
        <p:nvSpPr>
          <p:cNvPr id="114" name="Прямоугольник"/>
          <p:cNvSpPr/>
          <p:nvPr/>
        </p:nvSpPr>
        <p:spPr>
          <a:xfrm>
            <a:off x="421071" y="2545339"/>
            <a:ext cx="4009258" cy="439626"/>
          </a:xfrm>
          <a:prstGeom prst="rect">
            <a:avLst/>
          </a:prstGeom>
          <a:ln>
            <a:solidFill>
              <a:srgbClr val="F3FFA7">
                <a:alpha val="79999"/>
              </a:srgbClr>
            </a:solidFill>
            <a:miter lim="400000"/>
          </a:ln>
        </p:spPr>
        <p:txBody>
          <a:bodyPr lIns="0" tIns="0" rIns="0" bIns="0"/>
          <a:lstStyle/>
          <a:p>
            <a:pPr>
              <a:defRPr>
                <a:solidFill>
                  <a:srgbClr val="F3FFA7"/>
                </a:solidFill>
                <a:latin typeface="+mn-lt"/>
                <a:ea typeface="+mn-ea"/>
                <a:cs typeface="+mn-cs"/>
                <a:sym typeface="Gilroy Regular"/>
              </a:defRPr>
            </a:pPr>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258" name="2.png" descr="2.png"/>
          <p:cNvPicPr>
            <a:picLocks noChangeAspect="1"/>
          </p:cNvPicPr>
          <p:nvPr/>
        </p:nvPicPr>
        <p:blipFill>
          <a:blip r:embed="rId3"/>
          <a:stretch>
            <a:fillRect/>
          </a:stretch>
        </p:blipFill>
        <p:spPr>
          <a:xfrm>
            <a:off x="0" y="-177726"/>
            <a:ext cx="9144000" cy="5143500"/>
          </a:xfrm>
          <a:prstGeom prst="rect">
            <a:avLst/>
          </a:prstGeom>
          <a:ln w="12700">
            <a:miter lim="400000"/>
          </a:ln>
        </p:spPr>
      </p:pic>
      <p:sp>
        <p:nvSpPr>
          <p:cNvPr id="259" name="В составе Ginerra: патентованный  ингредиент Mucosave®*"/>
          <p:cNvSpPr txBox="1"/>
          <p:nvPr/>
        </p:nvSpPr>
        <p:spPr>
          <a:xfrm>
            <a:off x="1358900" y="332887"/>
            <a:ext cx="6426200" cy="961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90000"/>
              </a:lnSpc>
              <a:defRPr sz="2700">
                <a:solidFill>
                  <a:srgbClr val="585858"/>
                </a:solidFill>
                <a:latin typeface="Gilroy Semibold"/>
                <a:ea typeface="Gilroy Semibold"/>
                <a:cs typeface="Gilroy Semibold"/>
                <a:sym typeface="Gilroy Semibold"/>
              </a:defRPr>
            </a:lvl1pPr>
          </a:lstStyle>
          <a:p>
            <a:pPr lvl="0">
              <a:lnSpc>
                <a:spcPct val="115000"/>
              </a:lnSpc>
            </a:pPr>
            <a:r>
              <a:rPr lang="de-DE" sz="2800" b="1" dirty="0">
                <a:latin typeface="Calibri"/>
                <a:ea typeface="Calibri"/>
                <a:cs typeface="Calibri"/>
                <a:sym typeface="Calibri"/>
              </a:rPr>
              <a:t>In der Zusammensetzung von </a:t>
            </a:r>
            <a:r>
              <a:rPr lang="de-DE" sz="2800" b="1" dirty="0" err="1">
                <a:latin typeface="Calibri"/>
                <a:ea typeface="Calibri"/>
                <a:cs typeface="Calibri"/>
                <a:sym typeface="Calibri"/>
              </a:rPr>
              <a:t>Ginerra</a:t>
            </a:r>
            <a:r>
              <a:rPr lang="de-DE" sz="2800" b="1" dirty="0">
                <a:latin typeface="Calibri"/>
                <a:ea typeface="Calibri"/>
                <a:cs typeface="Calibri"/>
                <a:sym typeface="Calibri"/>
              </a:rPr>
              <a:t>: </a:t>
            </a:r>
          </a:p>
          <a:p>
            <a:pPr lvl="0">
              <a:lnSpc>
                <a:spcPct val="115000"/>
              </a:lnSpc>
            </a:pPr>
            <a:r>
              <a:rPr lang="de-DE" sz="2800" b="1" dirty="0">
                <a:latin typeface="Calibri"/>
                <a:ea typeface="Calibri"/>
                <a:cs typeface="Calibri"/>
                <a:sym typeface="Calibri"/>
              </a:rPr>
              <a:t>der patentierte Wirkstoff </a:t>
            </a:r>
            <a:r>
              <a:rPr lang="de-DE" sz="2800" b="1" dirty="0" err="1">
                <a:latin typeface="Calibri"/>
                <a:ea typeface="Calibri"/>
                <a:cs typeface="Calibri"/>
                <a:sym typeface="Calibri"/>
              </a:rPr>
              <a:t>Mucosave</a:t>
            </a:r>
            <a:r>
              <a:rPr lang="de-DE" sz="2800" b="1" dirty="0">
                <a:latin typeface="Calibri"/>
                <a:ea typeface="Calibri"/>
                <a:cs typeface="Calibri"/>
                <a:sym typeface="Calibri"/>
              </a:rPr>
              <a:t>® FG * </a:t>
            </a:r>
          </a:p>
        </p:txBody>
      </p:sp>
      <p:sp>
        <p:nvSpPr>
          <p:cNvPr id="260"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sp>
        <p:nvSpPr>
          <p:cNvPr id="261" name="Экстракт кладодий опунции индийской"/>
          <p:cNvSpPr txBox="1"/>
          <p:nvPr/>
        </p:nvSpPr>
        <p:spPr>
          <a:xfrm>
            <a:off x="660398" y="1741269"/>
            <a:ext cx="173990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a:solidFill>
                  <a:srgbClr val="585858"/>
                </a:solidFill>
                <a:latin typeface="Gilroy Semibold"/>
                <a:ea typeface="Gilroy Semibold"/>
                <a:cs typeface="Gilroy Semibold"/>
                <a:sym typeface="Gilroy Semibold"/>
              </a:defRPr>
            </a:lvl1pPr>
          </a:lstStyle>
          <a:p>
            <a:r>
              <a:rPr lang="de-DE" dirty="0">
                <a:ea typeface="Calibri"/>
                <a:cs typeface="Calibri"/>
                <a:sym typeface="Calibri"/>
              </a:rPr>
              <a:t>Extrakt aus </a:t>
            </a:r>
            <a:r>
              <a:rPr lang="de-DE" dirty="0" err="1">
                <a:ea typeface="Calibri"/>
                <a:cs typeface="Calibri"/>
                <a:sym typeface="Calibri"/>
              </a:rPr>
              <a:t>Kladodien</a:t>
            </a:r>
            <a:r>
              <a:rPr lang="de-DE" dirty="0">
                <a:ea typeface="Calibri"/>
                <a:cs typeface="Calibri"/>
                <a:sym typeface="Calibri"/>
              </a:rPr>
              <a:t> des Kaktusfeigenbaums</a:t>
            </a:r>
            <a:endParaRPr dirty="0"/>
          </a:p>
        </p:txBody>
      </p:sp>
      <p:sp>
        <p:nvSpPr>
          <p:cNvPr id="262" name="Opuntia ficus-indica (L.)"/>
          <p:cNvSpPr txBox="1"/>
          <p:nvPr/>
        </p:nvSpPr>
        <p:spPr>
          <a:xfrm>
            <a:off x="660398" y="2387600"/>
            <a:ext cx="1956767" cy="1803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a:solidFill>
                  <a:srgbClr val="585858"/>
                </a:solidFill>
                <a:latin typeface="+mn-lt"/>
                <a:ea typeface="+mn-ea"/>
                <a:cs typeface="+mn-cs"/>
                <a:sym typeface="Gilroy Regular"/>
              </a:defRPr>
            </a:lvl1pPr>
          </a:lstStyle>
          <a:p>
            <a:r>
              <a:t>Opuntia ficus-indica (L.)</a:t>
            </a:r>
          </a:p>
        </p:txBody>
      </p:sp>
      <p:sp>
        <p:nvSpPr>
          <p:cNvPr id="263" name="обволакивает и способствует  восстановлению слизистой  оболочки ЖКТ"/>
          <p:cNvSpPr txBox="1"/>
          <p:nvPr/>
        </p:nvSpPr>
        <p:spPr>
          <a:xfrm>
            <a:off x="660398" y="2870200"/>
            <a:ext cx="2073277"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L="100263" indent="-100263">
              <a:buSzPct val="100000"/>
              <a:buChar char="•"/>
              <a:defRPr sz="1000">
                <a:solidFill>
                  <a:srgbClr val="585858"/>
                </a:solidFill>
                <a:latin typeface="+mn-lt"/>
                <a:ea typeface="+mn-ea"/>
                <a:cs typeface="+mn-cs"/>
                <a:sym typeface="Gilroy Regular"/>
              </a:defRPr>
            </a:pPr>
            <a:r>
              <a:rPr lang="de-DE" dirty="0"/>
              <a:t>Umhüllt und fördert die Regeneration der Schleimhäute des Magen-Darm-Trakts</a:t>
            </a:r>
            <a:endParaRPr dirty="0"/>
          </a:p>
        </p:txBody>
      </p:sp>
      <p:sp>
        <p:nvSpPr>
          <p:cNvPr id="264" name="Экстракт листьев оливы"/>
          <p:cNvSpPr txBox="1"/>
          <p:nvPr/>
        </p:nvSpPr>
        <p:spPr>
          <a:xfrm>
            <a:off x="6599658" y="1772141"/>
            <a:ext cx="1739907" cy="215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a:solidFill>
                  <a:srgbClr val="585858"/>
                </a:solidFill>
                <a:latin typeface="Gilroy Semibold"/>
                <a:ea typeface="Gilroy Semibold"/>
                <a:cs typeface="Gilroy Semibold"/>
                <a:sym typeface="Gilroy Semibold"/>
              </a:defRPr>
            </a:lvl1pPr>
          </a:lstStyle>
          <a:p>
            <a:r>
              <a:rPr lang="de-DE" dirty="0">
                <a:ea typeface="Calibri"/>
                <a:cs typeface="Calibri"/>
                <a:sym typeface="Calibri"/>
              </a:rPr>
              <a:t>Olivenblatt-Extrakt</a:t>
            </a:r>
            <a:endParaRPr dirty="0"/>
          </a:p>
        </p:txBody>
      </p:sp>
      <p:sp>
        <p:nvSpPr>
          <p:cNvPr id="265" name="Olea europaea (L.)"/>
          <p:cNvSpPr txBox="1"/>
          <p:nvPr/>
        </p:nvSpPr>
        <p:spPr>
          <a:xfrm>
            <a:off x="6599658" y="2030030"/>
            <a:ext cx="1530402" cy="1803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a:solidFill>
                  <a:srgbClr val="585858"/>
                </a:solidFill>
                <a:latin typeface="+mn-lt"/>
                <a:ea typeface="+mn-ea"/>
                <a:cs typeface="+mn-cs"/>
                <a:sym typeface="Gilroy Regular"/>
              </a:defRPr>
            </a:lvl1pPr>
          </a:lstStyle>
          <a:p>
            <a:r>
              <a:rPr dirty="0"/>
              <a:t>Olea </a:t>
            </a:r>
            <a:r>
              <a:rPr dirty="0" err="1"/>
              <a:t>europaea</a:t>
            </a:r>
            <a:r>
              <a:rPr dirty="0"/>
              <a:t> (L.)</a:t>
            </a:r>
          </a:p>
        </p:txBody>
      </p:sp>
      <p:sp>
        <p:nvSpPr>
          <p:cNvPr id="266" name="успокаивает и оказывает  смягчающее действие  на слизистую оболочку ЖКТ"/>
          <p:cNvSpPr txBox="1"/>
          <p:nvPr/>
        </p:nvSpPr>
        <p:spPr>
          <a:xfrm>
            <a:off x="6653834" y="2870200"/>
            <a:ext cx="1802249"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L="360000" lvl="0" indent="-171450">
              <a:spcBef>
                <a:spcPts val="1200"/>
              </a:spcBef>
              <a:buClr>
                <a:schemeClr val="dk1"/>
              </a:buClr>
              <a:buSzPts val="1200"/>
              <a:buFont typeface="Arial" panose="020B0604020202020204" pitchFamily="34" charset="0"/>
              <a:buChar char="•"/>
            </a:pPr>
            <a:r>
              <a:rPr lang="de-DE" sz="1000" dirty="0">
                <a:solidFill>
                  <a:srgbClr val="585858"/>
                </a:solidFill>
                <a:latin typeface="+mn-lt"/>
                <a:cs typeface="Calibri"/>
                <a:sym typeface="Calibri"/>
              </a:rPr>
              <a:t>Beruhigt und besänftigt die Schleimhäute</a:t>
            </a:r>
          </a:p>
        </p:txBody>
      </p:sp>
      <p:sp>
        <p:nvSpPr>
          <p:cNvPr id="267" name="Синергия двух…"/>
          <p:cNvSpPr txBox="1"/>
          <p:nvPr/>
        </p:nvSpPr>
        <p:spPr>
          <a:xfrm>
            <a:off x="3533181" y="2474386"/>
            <a:ext cx="1984158"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lvl="0" algn="ctr">
              <a:spcBef>
                <a:spcPts val="1200"/>
              </a:spcBef>
              <a:spcAft>
                <a:spcPts val="1200"/>
              </a:spcAft>
            </a:pPr>
            <a:r>
              <a:rPr lang="de-DE" sz="1800" b="1" dirty="0">
                <a:solidFill>
                  <a:srgbClr val="585858"/>
                </a:solidFill>
                <a:latin typeface="Gilroy Semibold"/>
                <a:ea typeface="Calibri"/>
                <a:cs typeface="Calibri"/>
                <a:sym typeface="Calibri"/>
              </a:rPr>
              <a:t>Die Synergie zweier Pflanzenextrakte</a:t>
            </a:r>
          </a:p>
        </p:txBody>
      </p:sp>
      <p:sp>
        <p:nvSpPr>
          <p:cNvPr id="268" name="[2]узнать больше"/>
          <p:cNvSpPr txBox="1"/>
          <p:nvPr/>
        </p:nvSpPr>
        <p:spPr>
          <a:xfrm>
            <a:off x="1092199" y="4822825"/>
            <a:ext cx="835165" cy="1538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u="sng">
                <a:solidFill>
                  <a:srgbClr val="0000FF"/>
                </a:solidFill>
                <a:uFill>
                  <a:solidFill>
                    <a:srgbClr val="0000FF"/>
                  </a:solidFill>
                </a:uFill>
                <a:latin typeface="+mn-lt"/>
                <a:ea typeface="+mn-ea"/>
                <a:cs typeface="+mn-cs"/>
                <a:sym typeface="Gilroy Regular"/>
                <a:hlinkClick r:id="rId4"/>
              </a:defRPr>
            </a:lvl1pPr>
          </a:lstStyle>
          <a:p>
            <a:r>
              <a:rPr lang="de-DE" dirty="0">
                <a:hlinkClick r:id="rId4"/>
              </a:rPr>
              <a:t>Mehr erfahren</a:t>
            </a:r>
            <a:endParaRPr dirty="0">
              <a:hlinkClick r:id="rId4"/>
            </a:endParaRPr>
          </a:p>
        </p:txBody>
      </p:sp>
      <p:pic>
        <p:nvPicPr>
          <p:cNvPr id="269" name="_Ð¡Ð»Ð¾Ð¹_2.png" descr="_Ð¡Ð»Ð¾Ð¹_2.png"/>
          <p:cNvPicPr>
            <a:picLocks noChangeAspect="1"/>
          </p:cNvPicPr>
          <p:nvPr/>
        </p:nvPicPr>
        <p:blipFill>
          <a:blip r:embed="rId5"/>
          <a:stretch>
            <a:fillRect/>
          </a:stretch>
        </p:blipFill>
        <p:spPr>
          <a:xfrm>
            <a:off x="8039100" y="4809204"/>
            <a:ext cx="762000" cy="133723"/>
          </a:xfrm>
          <a:prstGeom prst="rect">
            <a:avLst/>
          </a:prstGeom>
          <a:ln w="12700">
            <a:miter lim="400000"/>
          </a:ln>
        </p:spPr>
      </p:pic>
      <p:pic>
        <p:nvPicPr>
          <p:cNvPr id="270" name="Group 34 (1).png" descr="Group 34 (1).png"/>
          <p:cNvPicPr>
            <a:picLocks noChangeAspect="1"/>
          </p:cNvPicPr>
          <p:nvPr/>
        </p:nvPicPr>
        <p:blipFill>
          <a:blip r:embed="rId6"/>
          <a:stretch>
            <a:fillRect/>
          </a:stretch>
        </p:blipFill>
        <p:spPr>
          <a:xfrm>
            <a:off x="2864160" y="762228"/>
            <a:ext cx="3828436" cy="4087935"/>
          </a:xfrm>
          <a:prstGeom prst="rect">
            <a:avLst/>
          </a:prstGeom>
          <a:ln w="12700">
            <a:miter lim="400000"/>
          </a:ln>
        </p:spPr>
      </p:pic>
      <p:grpSp>
        <p:nvGrpSpPr>
          <p:cNvPr id="273" name="Сгруппировать"/>
          <p:cNvGrpSpPr/>
          <p:nvPr/>
        </p:nvGrpSpPr>
        <p:grpSpPr>
          <a:xfrm>
            <a:off x="2644569" y="4521262"/>
            <a:ext cx="4009265" cy="439633"/>
            <a:chOff x="-2" y="-78710"/>
            <a:chExt cx="4009263" cy="439631"/>
          </a:xfrm>
        </p:grpSpPr>
        <p:sp>
          <p:nvSpPr>
            <p:cNvPr id="271"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89104" y="-26376"/>
              <a:ext cx="3787469"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800">
                  <a:solidFill>
                    <a:srgbClr val="575858"/>
                  </a:solidFill>
                  <a:latin typeface="+mn-lt"/>
                  <a:ea typeface="+mn-ea"/>
                  <a:cs typeface="+mn-cs"/>
                  <a:sym typeface="Gilroy Regular"/>
                </a:defRPr>
              </a:lvl1pPr>
            </a:lstStyle>
            <a:p>
              <a:r>
                <a:rPr lang="de-DE" b="0" i="0" dirty="0">
                  <a:solidFill>
                    <a:srgbClr val="585858"/>
                  </a:solidFill>
                  <a:effectLst/>
                </a:rPr>
                <a:t>Nahrungsergänzungsmittel dienen nur der Ergänzung der allgemeinen Ernährung und sind kein Ersatz für eine ausgewogene und abwechslungsreiche Ernährungsweise. Nahrungsergänzungsmittel sind keine Arzneimittel.</a:t>
              </a:r>
              <a:endParaRPr dirty="0">
                <a:solidFill>
                  <a:srgbClr val="585858"/>
                </a:solidFill>
              </a:endParaRPr>
            </a:p>
          </p:txBody>
        </p:sp>
        <p:sp>
          <p:nvSpPr>
            <p:cNvPr id="272" name="Прямоугольник"/>
            <p:cNvSpPr/>
            <p:nvPr/>
          </p:nvSpPr>
          <p:spPr>
            <a:xfrm>
              <a:off x="-2" y="-78710"/>
              <a:ext cx="4009263" cy="439631"/>
            </a:xfrm>
            <a:prstGeom prst="rect">
              <a:avLst/>
            </a:prstGeom>
            <a:noFill/>
            <a:ln w="9525" cap="flat">
              <a:solidFill>
                <a:srgbClr val="585858">
                  <a:alpha val="80000"/>
                </a:srgbClr>
              </a:solidFill>
              <a:prstDash val="solid"/>
              <a:miter lim="400000"/>
            </a:ln>
            <a:effectLst/>
          </p:spPr>
          <p:txBody>
            <a:bodyPr wrap="square" lIns="0" tIns="0" rIns="0" bIns="0" numCol="1" anchor="t">
              <a:noAutofit/>
            </a:bodyPr>
            <a:lstStyle/>
            <a:p>
              <a:pPr>
                <a:defRPr>
                  <a:latin typeface="+mn-lt"/>
                  <a:ea typeface="+mn-ea"/>
                  <a:cs typeface="+mn-cs"/>
                  <a:sym typeface="Gilroy Regular"/>
                </a:defRPr>
              </a:pPr>
              <a:endParaRP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277" name="2.png" descr="2.pn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278" name="shutterstock_55709869.jpg" descr="shutterstock_55709869.jpg"/>
          <p:cNvPicPr>
            <a:picLocks noChangeAspect="1"/>
          </p:cNvPicPr>
          <p:nvPr/>
        </p:nvPicPr>
        <p:blipFill>
          <a:blip r:embed="rId4"/>
          <a:srcRect r="23949"/>
          <a:stretch>
            <a:fillRect/>
          </a:stretch>
        </p:blipFill>
        <p:spPr>
          <a:xfrm>
            <a:off x="5232398" y="0"/>
            <a:ext cx="3911603" cy="5143500"/>
          </a:xfrm>
          <a:prstGeom prst="rect">
            <a:avLst/>
          </a:prstGeom>
          <a:ln w="12700">
            <a:miter lim="400000"/>
          </a:ln>
        </p:spPr>
      </p:pic>
      <p:sp>
        <p:nvSpPr>
          <p:cNvPr id="279" name="Сокровища Средиземноморья"/>
          <p:cNvSpPr txBox="1"/>
          <p:nvPr/>
        </p:nvSpPr>
        <p:spPr>
          <a:xfrm>
            <a:off x="406400" y="406399"/>
            <a:ext cx="4622800" cy="466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2700" b="1">
                <a:solidFill>
                  <a:srgbClr val="585858"/>
                </a:solidFill>
                <a:latin typeface="Gilroy-Bold"/>
                <a:ea typeface="Gilroy-Bold"/>
                <a:cs typeface="Gilroy-Bold"/>
                <a:sym typeface="Gilroy-Bold"/>
              </a:defRPr>
            </a:lvl1pPr>
          </a:lstStyle>
          <a:p>
            <a:pPr lvl="0">
              <a:lnSpc>
                <a:spcPct val="115000"/>
              </a:lnSpc>
              <a:spcBef>
                <a:spcPts val="1200"/>
              </a:spcBef>
              <a:spcAft>
                <a:spcPts val="1200"/>
              </a:spcAft>
            </a:pPr>
            <a:r>
              <a:rPr lang="de-DE" sz="2800" b="1" dirty="0">
                <a:latin typeface="Calibri"/>
                <a:ea typeface="Calibri"/>
                <a:cs typeface="Calibri"/>
                <a:sym typeface="Calibri"/>
              </a:rPr>
              <a:t>Schätze des Mittelmeerraums</a:t>
            </a:r>
          </a:p>
        </p:txBody>
      </p:sp>
      <p:sp>
        <p:nvSpPr>
          <p:cNvPr id="280" name="Опунция индийская и оливковые деревья для создания Mucosave® выращиваются в жарком климате Сицилии. Оба растения здесь традиционно применяют для облегчения дискомфорта в ЖКТ:…"/>
          <p:cNvSpPr txBox="1"/>
          <p:nvPr/>
        </p:nvSpPr>
        <p:spPr>
          <a:xfrm>
            <a:off x="406399" y="1072072"/>
            <a:ext cx="4533900" cy="292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lvl="0">
              <a:lnSpc>
                <a:spcPct val="115000"/>
              </a:lnSpc>
              <a:spcBef>
                <a:spcPts val="1200"/>
              </a:spcBef>
            </a:pPr>
            <a:r>
              <a:rPr lang="de-DE" sz="1300" dirty="0">
                <a:solidFill>
                  <a:srgbClr val="585858"/>
                </a:solidFill>
                <a:latin typeface="+mn-lt"/>
                <a:ea typeface="Calibri"/>
                <a:cs typeface="Calibri"/>
                <a:sym typeface="Calibri"/>
              </a:rPr>
              <a:t>Kaktusfeigenbäume und Olivenbäume, aus denen </a:t>
            </a:r>
            <a:r>
              <a:rPr lang="de-DE" sz="1300" dirty="0" err="1">
                <a:solidFill>
                  <a:srgbClr val="585858"/>
                </a:solidFill>
                <a:latin typeface="+mn-lt"/>
                <a:ea typeface="Calibri"/>
                <a:cs typeface="Calibri"/>
                <a:sym typeface="Calibri"/>
              </a:rPr>
              <a:t>Mucosave</a:t>
            </a:r>
            <a:r>
              <a:rPr lang="de-DE" sz="1300" dirty="0">
                <a:solidFill>
                  <a:srgbClr val="585858"/>
                </a:solidFill>
                <a:latin typeface="+mn-lt"/>
                <a:ea typeface="Calibri"/>
                <a:cs typeface="Calibri"/>
                <a:sym typeface="Calibri"/>
              </a:rPr>
              <a:t>® FG hergestellt wird, werden im heißen Klima Siziliens angebaut. Beide Pflanzen werden hier traditionell zur Linderung von Magen-Darm-Beschwerden verwendet: </a:t>
            </a:r>
          </a:p>
          <a:p>
            <a:pPr>
              <a:defRPr>
                <a:solidFill>
                  <a:srgbClr val="585858"/>
                </a:solidFill>
                <a:latin typeface="+mn-lt"/>
                <a:ea typeface="+mn-ea"/>
                <a:cs typeface="+mn-cs"/>
                <a:sym typeface="Gilroy Regular"/>
              </a:defRPr>
            </a:pPr>
            <a:endParaRPr sz="1300" dirty="0">
              <a:latin typeface="Times Roman"/>
              <a:ea typeface="Times Roman"/>
              <a:cs typeface="Times Roman"/>
              <a:sym typeface="Times Roman"/>
            </a:endParaRPr>
          </a:p>
          <a:p>
            <a:pPr marL="140367" indent="-140367">
              <a:buSzPct val="100000"/>
              <a:buChar char="•"/>
              <a:defRPr>
                <a:solidFill>
                  <a:srgbClr val="585858"/>
                </a:solidFill>
                <a:latin typeface="+mn-lt"/>
                <a:ea typeface="+mn-ea"/>
                <a:cs typeface="+mn-cs"/>
                <a:sym typeface="Gilroy Regular"/>
              </a:defRPr>
            </a:pPr>
            <a:r>
              <a:rPr lang="de-DE" sz="1300" dirty="0"/>
              <a:t>Eine Reihe von Forschungsergebnissen hat gezeigt, dass das saftige Fruchtfleisch der </a:t>
            </a:r>
            <a:r>
              <a:rPr lang="de-DE" sz="1300" dirty="0" err="1"/>
              <a:t>Optuntia</a:t>
            </a:r>
            <a:r>
              <a:rPr lang="de-DE" sz="1300" dirty="0"/>
              <a:t>-Stängel, das reich an Polysacchariden ist, bei Sodbrennen, Übersäuerung und Magenschmerzen helfen kann, allerdings sind hierfür noch weitere Studien erforderlich.</a:t>
            </a:r>
          </a:p>
          <a:p>
            <a:pPr>
              <a:buSzPct val="100000"/>
              <a:defRPr>
                <a:solidFill>
                  <a:srgbClr val="585858"/>
                </a:solidFill>
                <a:latin typeface="+mn-lt"/>
                <a:ea typeface="+mn-ea"/>
                <a:cs typeface="+mn-cs"/>
                <a:sym typeface="Gilroy Regular"/>
              </a:defRPr>
            </a:pPr>
            <a:endParaRPr sz="1300" dirty="0"/>
          </a:p>
          <a:p>
            <a:pPr marL="140367" indent="-140367">
              <a:buSzPct val="100000"/>
              <a:buFontTx/>
              <a:buChar char="•"/>
              <a:defRPr>
                <a:solidFill>
                  <a:srgbClr val="585858"/>
                </a:solidFill>
                <a:latin typeface="Gilroy Semibold"/>
                <a:ea typeface="Gilroy Semibold"/>
                <a:cs typeface="Gilroy Semibold"/>
                <a:sym typeface="Gilroy Semibold"/>
              </a:defRPr>
            </a:pPr>
            <a:r>
              <a:rPr lang="de-DE" sz="1300" b="1" dirty="0">
                <a:solidFill>
                  <a:srgbClr val="585858"/>
                </a:solidFill>
                <a:latin typeface="+mn-lt"/>
                <a:ea typeface="Calibri"/>
                <a:cs typeface="Calibri"/>
                <a:sym typeface="Calibri"/>
              </a:rPr>
              <a:t>Olivenblätter</a:t>
            </a:r>
            <a:r>
              <a:rPr lang="de-DE" sz="1300" dirty="0">
                <a:solidFill>
                  <a:srgbClr val="585858"/>
                </a:solidFill>
                <a:latin typeface="+mn-lt"/>
                <a:ea typeface="Calibri"/>
                <a:cs typeface="Calibri"/>
                <a:sym typeface="Calibri"/>
              </a:rPr>
              <a:t>, die bitter schmecken, enthalten Polyphenole, die die Entschlackung und Entgiftung des Körpers beschleunigen</a:t>
            </a:r>
          </a:p>
        </p:txBody>
      </p:sp>
      <p:sp>
        <p:nvSpPr>
          <p:cNvPr id="281"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pic>
        <p:nvPicPr>
          <p:cNvPr id="282" name="_Ð¡Ð»Ð¾Ð¹_2 (1).png" descr="_Ð¡Ð»Ð¾Ð¹_2 (1).png"/>
          <p:cNvPicPr>
            <a:picLocks noChangeAspect="1"/>
          </p:cNvPicPr>
          <p:nvPr/>
        </p:nvPicPr>
        <p:blipFill>
          <a:blip r:embed="rId5"/>
          <a:stretch>
            <a:fillRect/>
          </a:stretch>
        </p:blipFill>
        <p:spPr>
          <a:xfrm>
            <a:off x="8039100" y="4809204"/>
            <a:ext cx="762000" cy="133723"/>
          </a:xfrm>
          <a:prstGeom prst="rect">
            <a:avLst/>
          </a:prstGeom>
          <a:ln w="12700">
            <a:miter lim="400000"/>
          </a:ln>
        </p:spPr>
      </p:pic>
      <p:grpSp>
        <p:nvGrpSpPr>
          <p:cNvPr id="285" name="Сгруппировать"/>
          <p:cNvGrpSpPr/>
          <p:nvPr/>
        </p:nvGrpSpPr>
        <p:grpSpPr>
          <a:xfrm>
            <a:off x="543147" y="4156624"/>
            <a:ext cx="4009265" cy="439633"/>
            <a:chOff x="-2" y="0"/>
            <a:chExt cx="4009263" cy="439631"/>
          </a:xfrm>
        </p:grpSpPr>
        <p:sp>
          <p:nvSpPr>
            <p:cNvPr id="283"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110896" y="51512"/>
              <a:ext cx="3787469"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800">
                  <a:solidFill>
                    <a:srgbClr val="575858"/>
                  </a:solidFill>
                  <a:latin typeface="+mn-lt"/>
                  <a:ea typeface="+mn-ea"/>
                  <a:cs typeface="+mn-cs"/>
                  <a:sym typeface="Gilroy Regular"/>
                </a:defRPr>
              </a:lvl1pPr>
            </a:lstStyle>
            <a:p>
              <a:r>
                <a:rPr lang="de-DE" b="0" i="0" dirty="0">
                  <a:solidFill>
                    <a:srgbClr val="585858"/>
                  </a:solidFill>
                  <a:effectLst/>
                </a:rPr>
                <a:t>Nahrungsergänzungsmittel dienen nur der Ergänzung der allgemeinen Ernährung und sind kein Ersatz für eine ausgewogene und abwechslungsreiche Ernährungsweise. Nahrungsergänzungsmittel sind keine Arzneimittel.</a:t>
              </a:r>
              <a:endParaRPr dirty="0">
                <a:solidFill>
                  <a:srgbClr val="585858"/>
                </a:solidFill>
              </a:endParaRPr>
            </a:p>
          </p:txBody>
        </p:sp>
        <p:sp>
          <p:nvSpPr>
            <p:cNvPr id="284" name="Прямоугольник"/>
            <p:cNvSpPr/>
            <p:nvPr/>
          </p:nvSpPr>
          <p:spPr>
            <a:xfrm>
              <a:off x="-2" y="0"/>
              <a:ext cx="4009263" cy="439631"/>
            </a:xfrm>
            <a:prstGeom prst="rect">
              <a:avLst/>
            </a:prstGeom>
            <a:noFill/>
            <a:ln w="9525" cap="flat">
              <a:solidFill>
                <a:srgbClr val="585858">
                  <a:alpha val="80000"/>
                </a:srgbClr>
              </a:solidFill>
              <a:prstDash val="solid"/>
              <a:miter lim="400000"/>
            </a:ln>
            <a:effectLst/>
          </p:spPr>
          <p:txBody>
            <a:bodyPr wrap="square" lIns="0" tIns="0" rIns="0" bIns="0" numCol="1" anchor="t">
              <a:noAutofit/>
            </a:bodyPr>
            <a:lstStyle/>
            <a:p>
              <a:pPr>
                <a:defRPr>
                  <a:latin typeface="+mn-lt"/>
                  <a:ea typeface="+mn-ea"/>
                  <a:cs typeface="+mn-cs"/>
                  <a:sym typeface="Gilroy Regular"/>
                </a:defRPr>
              </a:pPr>
              <a:endParaRP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289" name="2.png" descr="2.png"/>
          <p:cNvPicPr>
            <a:picLocks noChangeAspect="1"/>
          </p:cNvPicPr>
          <p:nvPr/>
        </p:nvPicPr>
        <p:blipFill>
          <a:blip r:embed="rId3"/>
          <a:stretch>
            <a:fillRect/>
          </a:stretch>
        </p:blipFill>
        <p:spPr>
          <a:xfrm>
            <a:off x="0" y="231494"/>
            <a:ext cx="9144000" cy="5143500"/>
          </a:xfrm>
          <a:prstGeom prst="rect">
            <a:avLst/>
          </a:prstGeom>
          <a:ln w="12700">
            <a:miter lim="400000"/>
          </a:ln>
        </p:spPr>
      </p:pic>
      <p:sp>
        <p:nvSpPr>
          <p:cNvPr id="290" name="Доказанная эффективность и безопасность:…"/>
          <p:cNvSpPr txBox="1"/>
          <p:nvPr/>
        </p:nvSpPr>
        <p:spPr>
          <a:xfrm>
            <a:off x="406400" y="406395"/>
            <a:ext cx="8182206" cy="1371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2700" b="1">
                <a:solidFill>
                  <a:srgbClr val="585858"/>
                </a:solidFill>
                <a:latin typeface="Gilroy-Bold"/>
                <a:ea typeface="Gilroy-Bold"/>
                <a:cs typeface="Gilroy-Bold"/>
                <a:sym typeface="Gilroy-Bold"/>
              </a:defRPr>
            </a:lvl1pPr>
          </a:lstStyle>
          <a:p>
            <a:r>
              <a:rPr lang="de-DE" sz="2400" b="1" dirty="0">
                <a:latin typeface="Calibri"/>
                <a:ea typeface="Calibri"/>
                <a:cs typeface="Calibri"/>
                <a:sym typeface="Calibri"/>
              </a:rPr>
              <a:t>Nachgewiesene Wirksamkeit und Sicherheit: Klinische Studien bestätigen die positiven Auswirkungen von </a:t>
            </a:r>
            <a:r>
              <a:rPr lang="de-DE" sz="2400" b="1" dirty="0" err="1">
                <a:latin typeface="Calibri"/>
                <a:ea typeface="Calibri"/>
                <a:cs typeface="Calibri"/>
                <a:sym typeface="Calibri"/>
              </a:rPr>
              <a:t>Mucosave</a:t>
            </a:r>
            <a:r>
              <a:rPr lang="de-DE" sz="2400" b="1" dirty="0">
                <a:latin typeface="Calibri"/>
                <a:ea typeface="Calibri"/>
                <a:cs typeface="Calibri"/>
                <a:sym typeface="Calibri"/>
              </a:rPr>
              <a:t>® FG auf den Magen-Darm-Trakt*.</a:t>
            </a:r>
            <a:endParaRPr lang="de-DE" sz="2400" dirty="0">
              <a:latin typeface="Calibri"/>
              <a:ea typeface="Calibri"/>
              <a:cs typeface="Calibri"/>
              <a:sym typeface="Calibri"/>
            </a:endParaRPr>
          </a:p>
          <a:p>
            <a:r>
              <a:rPr dirty="0"/>
              <a:t> </a:t>
            </a:r>
          </a:p>
        </p:txBody>
      </p:sp>
      <p:sp>
        <p:nvSpPr>
          <p:cNvPr id="291"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sp>
        <p:nvSpPr>
          <p:cNvPr id="292" name="Двойное слепое рандомизированное контролируемое исследование:…"/>
          <p:cNvSpPr txBox="1"/>
          <p:nvPr/>
        </p:nvSpPr>
        <p:spPr>
          <a:xfrm>
            <a:off x="6121396" y="1502994"/>
            <a:ext cx="2692405" cy="17235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585858"/>
                </a:solidFill>
                <a:latin typeface="+mn-lt"/>
                <a:ea typeface="+mn-ea"/>
                <a:cs typeface="+mn-cs"/>
                <a:sym typeface="Gilroy Regular"/>
              </a:defRPr>
            </a:pPr>
            <a:r>
              <a:rPr lang="de-DE" sz="1400" dirty="0">
                <a:solidFill>
                  <a:schemeClr val="tx1">
                    <a:lumMod val="75000"/>
                    <a:lumOff val="25000"/>
                  </a:schemeClr>
                </a:solidFill>
                <a:latin typeface="+mn-lt"/>
                <a:ea typeface="Calibri"/>
                <a:cs typeface="Calibri"/>
                <a:sym typeface="Calibri"/>
              </a:rPr>
              <a:t>Doppelblinde, randomisierte, kontrollierte Studie: </a:t>
            </a:r>
            <a:r>
              <a:rPr lang="de-DE" sz="1400" dirty="0">
                <a:solidFill>
                  <a:schemeClr val="dk1"/>
                </a:solidFill>
                <a:latin typeface="Gilroy Semibold"/>
                <a:ea typeface="Calibri"/>
                <a:cs typeface="Calibri"/>
                <a:sym typeface="Calibri"/>
              </a:rPr>
              <a:t>Nach einer 8-wöchigen Einnahme von 400 mg </a:t>
            </a:r>
            <a:r>
              <a:rPr lang="de-DE" sz="1400" dirty="0" err="1">
                <a:solidFill>
                  <a:schemeClr val="dk1"/>
                </a:solidFill>
                <a:latin typeface="Gilroy Semibold"/>
                <a:ea typeface="Calibri"/>
                <a:cs typeface="Calibri"/>
                <a:sym typeface="Calibri"/>
              </a:rPr>
              <a:t>Mucosave</a:t>
            </a:r>
            <a:r>
              <a:rPr lang="de-DE" sz="1400" dirty="0">
                <a:solidFill>
                  <a:schemeClr val="dk1"/>
                </a:solidFill>
                <a:latin typeface="Gilroy Semibold"/>
                <a:ea typeface="Calibri"/>
                <a:cs typeface="Calibri"/>
                <a:sym typeface="Calibri"/>
              </a:rPr>
              <a:t>® FG berichteten die Teilnehmer über eine signifikante Verringerung von Magen- und Darmbeschwerden</a:t>
            </a:r>
            <a:r>
              <a:rPr lang="ru-RU" sz="1400" dirty="0">
                <a:solidFill>
                  <a:schemeClr val="dk1"/>
                </a:solidFill>
                <a:latin typeface="Gilroy Semibold"/>
                <a:ea typeface="Calibri"/>
                <a:cs typeface="Calibri"/>
                <a:sym typeface="Calibri"/>
              </a:rPr>
              <a:t> </a:t>
            </a:r>
            <a:r>
              <a:rPr lang="de-DE" sz="1400" dirty="0">
                <a:solidFill>
                  <a:schemeClr val="dk1"/>
                </a:solidFill>
                <a:latin typeface="Gilroy Semibold"/>
                <a:ea typeface="Calibri"/>
                <a:cs typeface="Calibri"/>
                <a:sym typeface="Calibri"/>
              </a:rPr>
              <a:t>[3]</a:t>
            </a:r>
            <a:endParaRPr baseline="31999" dirty="0">
              <a:latin typeface="Gilroy Semibold"/>
              <a:ea typeface="Gilroy Semibold"/>
              <a:cs typeface="Gilroy Semibold"/>
              <a:sym typeface="Gilroy Semibold"/>
            </a:endParaRPr>
          </a:p>
        </p:txBody>
      </p:sp>
      <p:grpSp>
        <p:nvGrpSpPr>
          <p:cNvPr id="307" name="Сгруппировать"/>
          <p:cNvGrpSpPr/>
          <p:nvPr/>
        </p:nvGrpSpPr>
        <p:grpSpPr>
          <a:xfrm>
            <a:off x="6134095" y="3354911"/>
            <a:ext cx="2667003" cy="442401"/>
            <a:chOff x="0" y="0"/>
            <a:chExt cx="2667001" cy="442399"/>
          </a:xfrm>
        </p:grpSpPr>
        <p:grpSp>
          <p:nvGrpSpPr>
            <p:cNvPr id="299" name="Сгруппировать"/>
            <p:cNvGrpSpPr/>
            <p:nvPr/>
          </p:nvGrpSpPr>
          <p:grpSpPr>
            <a:xfrm>
              <a:off x="-1" y="0"/>
              <a:ext cx="1447209" cy="442400"/>
              <a:chOff x="0" y="0"/>
              <a:chExt cx="1447207" cy="442399"/>
            </a:xfrm>
          </p:grpSpPr>
          <p:grpSp>
            <p:nvGrpSpPr>
              <p:cNvPr id="295" name="Group"/>
              <p:cNvGrpSpPr/>
              <p:nvPr/>
            </p:nvGrpSpPr>
            <p:grpSpPr>
              <a:xfrm>
                <a:off x="-1" y="-1"/>
                <a:ext cx="1447209" cy="177812"/>
                <a:chOff x="0" y="0"/>
                <a:chExt cx="1447207" cy="177810"/>
              </a:xfrm>
            </p:grpSpPr>
            <p:sp>
              <p:nvSpPr>
                <p:cNvPr id="293" name="MUCOSAVETMFG T=0"/>
                <p:cNvSpPr txBox="1"/>
                <p:nvPr/>
              </p:nvSpPr>
              <p:spPr>
                <a:xfrm>
                  <a:off x="241300" y="21145"/>
                  <a:ext cx="1205908"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000">
                      <a:solidFill>
                        <a:srgbClr val="585858"/>
                      </a:solidFill>
                      <a:latin typeface="+mn-lt"/>
                      <a:ea typeface="+mn-ea"/>
                      <a:cs typeface="+mn-cs"/>
                      <a:sym typeface="Gilroy Regular"/>
                    </a:defRPr>
                  </a:pPr>
                  <a:r>
                    <a:t>MUCOSAVE</a:t>
                  </a:r>
                  <a:r>
                    <a:rPr baseline="31999"/>
                    <a:t>TM</a:t>
                  </a:r>
                  <a:r>
                    <a:t>FG T=0</a:t>
                  </a:r>
                </a:p>
              </p:txBody>
            </p:sp>
            <p:pic>
              <p:nvPicPr>
                <p:cNvPr id="294" name="Rectangle 5.png" descr="Rectangle 5.png"/>
                <p:cNvPicPr>
                  <a:picLocks noChangeAspect="1"/>
                </p:cNvPicPr>
                <p:nvPr/>
              </p:nvPicPr>
              <p:blipFill>
                <a:blip r:embed="rId4"/>
                <a:stretch>
                  <a:fillRect/>
                </a:stretch>
              </p:blipFill>
              <p:spPr>
                <a:xfrm>
                  <a:off x="0" y="-1"/>
                  <a:ext cx="177805" cy="177812"/>
                </a:xfrm>
                <a:prstGeom prst="rect">
                  <a:avLst/>
                </a:prstGeom>
                <a:ln w="12700" cap="flat">
                  <a:noFill/>
                  <a:miter lim="400000"/>
                </a:ln>
                <a:effectLst/>
              </p:spPr>
            </p:pic>
          </p:grpSp>
          <p:grpSp>
            <p:nvGrpSpPr>
              <p:cNvPr id="298" name="Group"/>
              <p:cNvGrpSpPr/>
              <p:nvPr/>
            </p:nvGrpSpPr>
            <p:grpSpPr>
              <a:xfrm>
                <a:off x="-1" y="264586"/>
                <a:ext cx="1436795" cy="177814"/>
                <a:chOff x="0" y="0"/>
                <a:chExt cx="1436793" cy="177813"/>
              </a:xfrm>
            </p:grpSpPr>
            <p:sp>
              <p:nvSpPr>
                <p:cNvPr id="296" name="MUCOSAVETMFG T=8"/>
                <p:cNvSpPr txBox="1"/>
                <p:nvPr/>
              </p:nvSpPr>
              <p:spPr>
                <a:xfrm>
                  <a:off x="241300" y="21145"/>
                  <a:ext cx="119549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000">
                      <a:solidFill>
                        <a:srgbClr val="585858"/>
                      </a:solidFill>
                      <a:latin typeface="+mn-lt"/>
                      <a:ea typeface="+mn-ea"/>
                      <a:cs typeface="+mn-cs"/>
                      <a:sym typeface="Gilroy Regular"/>
                    </a:defRPr>
                  </a:pPr>
                  <a:r>
                    <a:t>MUCOSAVE</a:t>
                  </a:r>
                  <a:r>
                    <a:rPr baseline="31999"/>
                    <a:t>TM</a:t>
                  </a:r>
                  <a:r>
                    <a:t>FG T=8</a:t>
                  </a:r>
                </a:p>
              </p:txBody>
            </p:sp>
            <p:pic>
              <p:nvPicPr>
                <p:cNvPr id="297" name="Rectangle 6.png" descr="Rectangle 6.png"/>
                <p:cNvPicPr>
                  <a:picLocks noChangeAspect="1"/>
                </p:cNvPicPr>
                <p:nvPr/>
              </p:nvPicPr>
              <p:blipFill>
                <a:blip r:embed="rId5"/>
                <a:stretch>
                  <a:fillRect/>
                </a:stretch>
              </p:blipFill>
              <p:spPr>
                <a:xfrm>
                  <a:off x="-1" y="-1"/>
                  <a:ext cx="177806" cy="177815"/>
                </a:xfrm>
                <a:prstGeom prst="rect">
                  <a:avLst/>
                </a:prstGeom>
                <a:ln w="12700" cap="flat">
                  <a:noFill/>
                  <a:miter lim="400000"/>
                </a:ln>
                <a:effectLst/>
              </p:spPr>
            </p:pic>
          </p:grpSp>
        </p:grpSp>
        <p:grpSp>
          <p:nvGrpSpPr>
            <p:cNvPr id="306" name="Сгруппировать"/>
            <p:cNvGrpSpPr/>
            <p:nvPr/>
          </p:nvGrpSpPr>
          <p:grpSpPr>
            <a:xfrm>
              <a:off x="1609852" y="0"/>
              <a:ext cx="1057150" cy="442400"/>
              <a:chOff x="-1" y="0"/>
              <a:chExt cx="1057149" cy="442399"/>
            </a:xfrm>
          </p:grpSpPr>
          <p:grpSp>
            <p:nvGrpSpPr>
              <p:cNvPr id="302" name="Group"/>
              <p:cNvGrpSpPr/>
              <p:nvPr/>
            </p:nvGrpSpPr>
            <p:grpSpPr>
              <a:xfrm>
                <a:off x="-1" y="-1"/>
                <a:ext cx="1057149" cy="177813"/>
                <a:chOff x="0" y="0"/>
                <a:chExt cx="1057148" cy="177811"/>
              </a:xfrm>
            </p:grpSpPr>
            <p:sp>
              <p:nvSpPr>
                <p:cNvPr id="300" name="PLACEBO T=0"/>
                <p:cNvSpPr txBox="1"/>
                <p:nvPr/>
              </p:nvSpPr>
              <p:spPr>
                <a:xfrm>
                  <a:off x="241300" y="21145"/>
                  <a:ext cx="815849"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PLACEBO T=0</a:t>
                  </a:r>
                </a:p>
              </p:txBody>
            </p:sp>
            <p:pic>
              <p:nvPicPr>
                <p:cNvPr id="301" name="Rectangle 7.png" descr="Rectangle 7.png"/>
                <p:cNvPicPr>
                  <a:picLocks noChangeAspect="1"/>
                </p:cNvPicPr>
                <p:nvPr/>
              </p:nvPicPr>
              <p:blipFill>
                <a:blip r:embed="rId6"/>
                <a:stretch>
                  <a:fillRect/>
                </a:stretch>
              </p:blipFill>
              <p:spPr>
                <a:xfrm>
                  <a:off x="0" y="-1"/>
                  <a:ext cx="177805" cy="177813"/>
                </a:xfrm>
                <a:prstGeom prst="rect">
                  <a:avLst/>
                </a:prstGeom>
                <a:ln w="12700" cap="flat">
                  <a:noFill/>
                  <a:miter lim="400000"/>
                </a:ln>
                <a:effectLst/>
              </p:spPr>
            </p:pic>
          </p:grpSp>
          <p:grpSp>
            <p:nvGrpSpPr>
              <p:cNvPr id="305" name="Group"/>
              <p:cNvGrpSpPr/>
              <p:nvPr/>
            </p:nvGrpSpPr>
            <p:grpSpPr>
              <a:xfrm>
                <a:off x="-2" y="264587"/>
                <a:ext cx="1046737" cy="177813"/>
                <a:chOff x="0" y="0"/>
                <a:chExt cx="1046735" cy="177812"/>
              </a:xfrm>
            </p:grpSpPr>
            <p:sp>
              <p:nvSpPr>
                <p:cNvPr id="303" name="PLACEBO T=8"/>
                <p:cNvSpPr txBox="1"/>
                <p:nvPr/>
              </p:nvSpPr>
              <p:spPr>
                <a:xfrm>
                  <a:off x="241301" y="21145"/>
                  <a:ext cx="805435"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PLACEBO T=8</a:t>
                  </a:r>
                </a:p>
              </p:txBody>
            </p:sp>
            <p:pic>
              <p:nvPicPr>
                <p:cNvPr id="304" name="Rectangle 8.png" descr="Rectangle 8.png"/>
                <p:cNvPicPr>
                  <a:picLocks noChangeAspect="1"/>
                </p:cNvPicPr>
                <p:nvPr/>
              </p:nvPicPr>
              <p:blipFill>
                <a:blip r:embed="rId7"/>
                <a:stretch>
                  <a:fillRect/>
                </a:stretch>
              </p:blipFill>
              <p:spPr>
                <a:xfrm>
                  <a:off x="-1" y="0"/>
                  <a:ext cx="177806" cy="177813"/>
                </a:xfrm>
                <a:prstGeom prst="rect">
                  <a:avLst/>
                </a:prstGeom>
                <a:ln w="12700" cap="flat">
                  <a:noFill/>
                  <a:miter lim="400000"/>
                </a:ln>
                <a:effectLst/>
              </p:spPr>
            </p:pic>
          </p:grpSp>
        </p:grpSp>
      </p:grpSp>
      <p:pic>
        <p:nvPicPr>
          <p:cNvPr id="308" name="Group 14.png" descr="Group 14.png"/>
          <p:cNvPicPr>
            <a:picLocks noChangeAspect="1"/>
          </p:cNvPicPr>
          <p:nvPr/>
        </p:nvPicPr>
        <p:blipFill>
          <a:blip r:embed="rId8"/>
          <a:stretch>
            <a:fillRect/>
          </a:stretch>
        </p:blipFill>
        <p:spPr>
          <a:xfrm>
            <a:off x="952496" y="2001909"/>
            <a:ext cx="5029209" cy="2540974"/>
          </a:xfrm>
          <a:prstGeom prst="rect">
            <a:avLst/>
          </a:prstGeom>
          <a:ln w="12700">
            <a:miter lim="400000"/>
          </a:ln>
        </p:spPr>
      </p:pic>
      <p:grpSp>
        <p:nvGrpSpPr>
          <p:cNvPr id="320" name="Group"/>
          <p:cNvGrpSpPr/>
          <p:nvPr/>
        </p:nvGrpSpPr>
        <p:grpSpPr>
          <a:xfrm>
            <a:off x="381194" y="2123376"/>
            <a:ext cx="571099" cy="2443947"/>
            <a:chOff x="-19772" y="-43634"/>
            <a:chExt cx="571097" cy="2443946"/>
          </a:xfrm>
        </p:grpSpPr>
        <p:sp>
          <p:nvSpPr>
            <p:cNvPr id="309" name="Оценка качества жизни"/>
            <p:cNvSpPr txBox="1"/>
            <p:nvPr/>
          </p:nvSpPr>
          <p:spPr>
            <a:xfrm rot="16200000">
              <a:off x="-1058999" y="995593"/>
              <a:ext cx="2293897" cy="2154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585858"/>
                  </a:solidFill>
                  <a:latin typeface="Gilroy Semibold"/>
                  <a:ea typeface="Gilroy Semibold"/>
                  <a:cs typeface="Gilroy Semibold"/>
                  <a:sym typeface="Gilroy Semibold"/>
                </a:defRPr>
              </a:lvl1pPr>
            </a:lstStyle>
            <a:p>
              <a:r>
                <a:rPr lang="de-DE" dirty="0"/>
                <a:t>Auswertung der Lebensqualität</a:t>
              </a:r>
              <a:endParaRPr dirty="0"/>
            </a:p>
          </p:txBody>
        </p:sp>
        <p:grpSp>
          <p:nvGrpSpPr>
            <p:cNvPr id="319" name="Group"/>
            <p:cNvGrpSpPr/>
            <p:nvPr/>
          </p:nvGrpSpPr>
          <p:grpSpPr>
            <a:xfrm>
              <a:off x="275734" y="0"/>
              <a:ext cx="275591" cy="2400312"/>
              <a:chOff x="0" y="0"/>
              <a:chExt cx="275590" cy="2400311"/>
            </a:xfrm>
          </p:grpSpPr>
          <p:sp>
            <p:nvSpPr>
              <p:cNvPr id="310" name="0,00"/>
              <p:cNvSpPr txBox="1"/>
              <p:nvPr/>
            </p:nvSpPr>
            <p:spPr>
              <a:xfrm>
                <a:off x="0" y="2273311"/>
                <a:ext cx="27559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0,00</a:t>
                </a:r>
              </a:p>
            </p:txBody>
          </p:sp>
          <p:sp>
            <p:nvSpPr>
              <p:cNvPr id="311" name="0,50"/>
              <p:cNvSpPr txBox="1"/>
              <p:nvPr/>
            </p:nvSpPr>
            <p:spPr>
              <a:xfrm>
                <a:off x="0" y="1989148"/>
                <a:ext cx="26543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0,50</a:t>
                </a:r>
              </a:p>
            </p:txBody>
          </p:sp>
          <p:sp>
            <p:nvSpPr>
              <p:cNvPr id="312" name="1,00"/>
              <p:cNvSpPr txBox="1"/>
              <p:nvPr/>
            </p:nvSpPr>
            <p:spPr>
              <a:xfrm>
                <a:off x="0" y="1704984"/>
                <a:ext cx="2425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1,00</a:t>
                </a:r>
              </a:p>
            </p:txBody>
          </p:sp>
          <p:sp>
            <p:nvSpPr>
              <p:cNvPr id="313" name="1,50"/>
              <p:cNvSpPr txBox="1"/>
              <p:nvPr/>
            </p:nvSpPr>
            <p:spPr>
              <a:xfrm>
                <a:off x="-1" y="1420819"/>
                <a:ext cx="23241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1,50</a:t>
                </a:r>
              </a:p>
            </p:txBody>
          </p:sp>
          <p:sp>
            <p:nvSpPr>
              <p:cNvPr id="314" name="2,00"/>
              <p:cNvSpPr txBox="1"/>
              <p:nvPr/>
            </p:nvSpPr>
            <p:spPr>
              <a:xfrm>
                <a:off x="0" y="1136655"/>
                <a:ext cx="266066"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2,00</a:t>
                </a:r>
              </a:p>
            </p:txBody>
          </p:sp>
          <p:sp>
            <p:nvSpPr>
              <p:cNvPr id="315" name="2,50"/>
              <p:cNvSpPr txBox="1"/>
              <p:nvPr/>
            </p:nvSpPr>
            <p:spPr>
              <a:xfrm>
                <a:off x="0" y="852491"/>
                <a:ext cx="255906"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2,50</a:t>
                </a:r>
              </a:p>
            </p:txBody>
          </p:sp>
          <p:sp>
            <p:nvSpPr>
              <p:cNvPr id="316" name="3,00"/>
              <p:cNvSpPr txBox="1"/>
              <p:nvPr/>
            </p:nvSpPr>
            <p:spPr>
              <a:xfrm>
                <a:off x="-1" y="568325"/>
                <a:ext cx="259855"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000">
                    <a:solidFill>
                      <a:srgbClr val="585858"/>
                    </a:solidFill>
                    <a:latin typeface="+mn-lt"/>
                    <a:ea typeface="+mn-ea"/>
                    <a:cs typeface="+mn-cs"/>
                    <a:sym typeface="Gilroy Regular"/>
                  </a:defRPr>
                </a:lvl1pPr>
              </a:lstStyle>
              <a:p>
                <a:r>
                  <a:t>3,00</a:t>
                </a:r>
              </a:p>
            </p:txBody>
          </p:sp>
          <p:sp>
            <p:nvSpPr>
              <p:cNvPr id="317" name="3,50"/>
              <p:cNvSpPr txBox="1"/>
              <p:nvPr/>
            </p:nvSpPr>
            <p:spPr>
              <a:xfrm>
                <a:off x="0" y="284162"/>
                <a:ext cx="25400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3,50</a:t>
                </a:r>
              </a:p>
            </p:txBody>
          </p:sp>
          <p:sp>
            <p:nvSpPr>
              <p:cNvPr id="318" name="4,00"/>
              <p:cNvSpPr txBox="1"/>
              <p:nvPr/>
            </p:nvSpPr>
            <p:spPr>
              <a:xfrm>
                <a:off x="0" y="0"/>
                <a:ext cx="27305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000">
                    <a:solidFill>
                      <a:srgbClr val="585858"/>
                    </a:solidFill>
                    <a:latin typeface="+mn-lt"/>
                    <a:ea typeface="+mn-ea"/>
                    <a:cs typeface="+mn-cs"/>
                    <a:sym typeface="Gilroy Regular"/>
                  </a:defRPr>
                </a:lvl1pPr>
              </a:lstStyle>
              <a:p>
                <a:r>
                  <a:t>4,00</a:t>
                </a:r>
              </a:p>
            </p:txBody>
          </p:sp>
        </p:grpSp>
      </p:grpSp>
      <p:sp>
        <p:nvSpPr>
          <p:cNvPr id="321" name="Проявления дискомфорта"/>
          <p:cNvSpPr txBox="1"/>
          <p:nvPr/>
        </p:nvSpPr>
        <p:spPr>
          <a:xfrm>
            <a:off x="3406337" y="4567315"/>
            <a:ext cx="2324354" cy="1846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200">
                <a:solidFill>
                  <a:srgbClr val="585858"/>
                </a:solidFill>
                <a:latin typeface="Gilroy Semibold"/>
                <a:ea typeface="Gilroy Semibold"/>
                <a:cs typeface="Gilroy Semibold"/>
                <a:sym typeface="Gilroy Semibold"/>
              </a:defRPr>
            </a:lvl1pPr>
          </a:lstStyle>
          <a:p>
            <a:r>
              <a:rPr lang="de-DE" dirty="0"/>
              <a:t>Erscheinungsformen von Unwohlsein</a:t>
            </a:r>
            <a:endParaRPr dirty="0"/>
          </a:p>
        </p:txBody>
      </p:sp>
      <p:sp>
        <p:nvSpPr>
          <p:cNvPr id="322" name="Боль в животе"/>
          <p:cNvSpPr txBox="1"/>
          <p:nvPr/>
        </p:nvSpPr>
        <p:spPr>
          <a:xfrm rot="16200000">
            <a:off x="758251" y="2383766"/>
            <a:ext cx="918521"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lang="de-DE" sz="900" dirty="0"/>
              <a:t>Bauchschmerzen</a:t>
            </a:r>
            <a:endParaRPr sz="900" dirty="0"/>
          </a:p>
        </p:txBody>
      </p:sp>
      <p:sp>
        <p:nvSpPr>
          <p:cNvPr id="323" name="Чувство  переполненности"/>
          <p:cNvSpPr txBox="1"/>
          <p:nvPr/>
        </p:nvSpPr>
        <p:spPr>
          <a:xfrm rot="16200000">
            <a:off x="1092308" y="2303867"/>
            <a:ext cx="1134926"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000">
                <a:solidFill>
                  <a:srgbClr val="585858"/>
                </a:solidFill>
                <a:latin typeface="+mn-lt"/>
                <a:ea typeface="+mn-ea"/>
                <a:cs typeface="+mn-cs"/>
                <a:sym typeface="Gilroy Regular"/>
              </a:defRPr>
            </a:pPr>
            <a:r>
              <a:rPr lang="de-DE" sz="900" dirty="0"/>
              <a:t>Völlegefühl im Bauch</a:t>
            </a:r>
            <a:endParaRPr sz="900" dirty="0"/>
          </a:p>
        </p:txBody>
      </p:sp>
      <p:sp>
        <p:nvSpPr>
          <p:cNvPr id="324" name="Чувство вздутия"/>
          <p:cNvSpPr txBox="1"/>
          <p:nvPr/>
        </p:nvSpPr>
        <p:spPr>
          <a:xfrm rot="16200000">
            <a:off x="1824589" y="2548866"/>
            <a:ext cx="580287"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lang="de-DE" sz="900" dirty="0"/>
              <a:t>Blähungen</a:t>
            </a:r>
            <a:endParaRPr sz="900" dirty="0"/>
          </a:p>
        </p:txBody>
      </p:sp>
      <p:sp>
        <p:nvSpPr>
          <p:cNvPr id="325" name="Метеоризм"/>
          <p:cNvSpPr txBox="1"/>
          <p:nvPr/>
        </p:nvSpPr>
        <p:spPr>
          <a:xfrm rot="16200000">
            <a:off x="2067712" y="2172946"/>
            <a:ext cx="968214"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lang="de-DE" sz="900" dirty="0"/>
              <a:t>Flatulenz im Darm</a:t>
            </a:r>
            <a:endParaRPr sz="900" dirty="0"/>
          </a:p>
        </p:txBody>
      </p:sp>
      <p:sp>
        <p:nvSpPr>
          <p:cNvPr id="326" name="Отрыжка"/>
          <p:cNvSpPr txBox="1"/>
          <p:nvPr/>
        </p:nvSpPr>
        <p:spPr>
          <a:xfrm rot="16200000">
            <a:off x="2728291" y="1884011"/>
            <a:ext cx="546625"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lang="de-DE" sz="900" dirty="0"/>
              <a:t>Aufstoßen</a:t>
            </a:r>
            <a:endParaRPr sz="900" dirty="0"/>
          </a:p>
        </p:txBody>
      </p:sp>
      <p:sp>
        <p:nvSpPr>
          <p:cNvPr id="327" name="Урчание  в животе"/>
          <p:cNvSpPr txBox="1"/>
          <p:nvPr/>
        </p:nvSpPr>
        <p:spPr>
          <a:xfrm rot="16200000">
            <a:off x="2884706" y="1998383"/>
            <a:ext cx="1117294"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000">
                <a:solidFill>
                  <a:srgbClr val="585858"/>
                </a:solidFill>
                <a:latin typeface="+mn-lt"/>
                <a:ea typeface="+mn-ea"/>
                <a:cs typeface="+mn-cs"/>
                <a:sym typeface="Gilroy Regular"/>
              </a:defRPr>
            </a:pPr>
            <a:r>
              <a:rPr lang="de-DE" sz="900" dirty="0"/>
              <a:t>Grummeln im Magen</a:t>
            </a:r>
            <a:endParaRPr sz="900" dirty="0"/>
          </a:p>
        </p:txBody>
      </p:sp>
      <p:sp>
        <p:nvSpPr>
          <p:cNvPr id="328" name="Частота  стула"/>
          <p:cNvSpPr txBox="1"/>
          <p:nvPr/>
        </p:nvSpPr>
        <p:spPr>
          <a:xfrm rot="16200000">
            <a:off x="3178106" y="2051025"/>
            <a:ext cx="1420261"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000">
                <a:solidFill>
                  <a:srgbClr val="585858"/>
                </a:solidFill>
                <a:latin typeface="+mn-lt"/>
                <a:ea typeface="+mn-ea"/>
                <a:cs typeface="+mn-cs"/>
                <a:sym typeface="Gilroy Regular"/>
              </a:defRPr>
            </a:pPr>
            <a:r>
              <a:rPr lang="de-DE" sz="900" dirty="0"/>
              <a:t>Häufigkeit des Stuhlgangs</a:t>
            </a:r>
            <a:endParaRPr sz="900" dirty="0"/>
          </a:p>
        </p:txBody>
      </p:sp>
      <p:sp>
        <p:nvSpPr>
          <p:cNvPr id="329" name="Рефлюкс"/>
          <p:cNvSpPr txBox="1"/>
          <p:nvPr/>
        </p:nvSpPr>
        <p:spPr>
          <a:xfrm rot="16200000">
            <a:off x="4150130" y="2258738"/>
            <a:ext cx="361697"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dirty="0"/>
              <a:t>Reflux</a:t>
            </a:r>
          </a:p>
        </p:txBody>
      </p:sp>
      <p:sp>
        <p:nvSpPr>
          <p:cNvPr id="330" name="Запор"/>
          <p:cNvSpPr txBox="1"/>
          <p:nvPr/>
        </p:nvSpPr>
        <p:spPr>
          <a:xfrm rot="16200000">
            <a:off x="4451471" y="2362209"/>
            <a:ext cx="668453"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lang="de-DE" sz="900" dirty="0"/>
              <a:t>Verstopfung</a:t>
            </a:r>
            <a:endParaRPr sz="900" dirty="0"/>
          </a:p>
        </p:txBody>
      </p:sp>
      <p:sp>
        <p:nvSpPr>
          <p:cNvPr id="331" name="Тошнота"/>
          <p:cNvSpPr txBox="1"/>
          <p:nvPr/>
        </p:nvSpPr>
        <p:spPr>
          <a:xfrm rot="16200000">
            <a:off x="4994550" y="2042051"/>
            <a:ext cx="445635" cy="138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lang="de-DE" sz="900" dirty="0"/>
              <a:t>Übelkeit</a:t>
            </a:r>
            <a:endParaRPr sz="900" dirty="0"/>
          </a:p>
        </p:txBody>
      </p:sp>
      <p:sp>
        <p:nvSpPr>
          <p:cNvPr id="332" name="Изжога"/>
          <p:cNvSpPr txBox="1"/>
          <p:nvPr/>
        </p:nvSpPr>
        <p:spPr>
          <a:xfrm rot="16200000">
            <a:off x="5306302" y="2008957"/>
            <a:ext cx="726161" cy="1538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585858"/>
                </a:solidFill>
                <a:latin typeface="+mn-lt"/>
                <a:ea typeface="+mn-ea"/>
                <a:cs typeface="+mn-cs"/>
                <a:sym typeface="Gilroy Regular"/>
              </a:defRPr>
            </a:lvl1pPr>
          </a:lstStyle>
          <a:p>
            <a:r>
              <a:rPr lang="de-DE" dirty="0"/>
              <a:t>Sodbrennen</a:t>
            </a:r>
            <a:endParaRPr dirty="0"/>
          </a:p>
        </p:txBody>
      </p:sp>
      <p:pic>
        <p:nvPicPr>
          <p:cNvPr id="333" name="_Ð¡Ð»Ð¾Ð¹_2.png" descr="_Ð¡Ð»Ð¾Ð¹_2.png"/>
          <p:cNvPicPr>
            <a:picLocks noChangeAspect="1"/>
          </p:cNvPicPr>
          <p:nvPr/>
        </p:nvPicPr>
        <p:blipFill>
          <a:blip r:embed="rId9"/>
          <a:stretch>
            <a:fillRect/>
          </a:stretch>
        </p:blipFill>
        <p:spPr>
          <a:xfrm>
            <a:off x="8039100" y="4809204"/>
            <a:ext cx="762000" cy="133723"/>
          </a:xfrm>
          <a:prstGeom prst="rect">
            <a:avLst/>
          </a:prstGeom>
          <a:ln w="12700">
            <a:miter lim="400000"/>
          </a:ln>
        </p:spPr>
      </p:pic>
      <p:grpSp>
        <p:nvGrpSpPr>
          <p:cNvPr id="336" name="Сгруппировать"/>
          <p:cNvGrpSpPr/>
          <p:nvPr/>
        </p:nvGrpSpPr>
        <p:grpSpPr>
          <a:xfrm>
            <a:off x="6128658" y="4190270"/>
            <a:ext cx="2772274" cy="662476"/>
            <a:chOff x="6857" y="530866"/>
            <a:chExt cx="2617931" cy="860051"/>
          </a:xfrm>
        </p:grpSpPr>
        <p:sp>
          <p:nvSpPr>
            <p:cNvPr id="334"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6857" y="591214"/>
              <a:ext cx="2617931" cy="7997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800">
                  <a:solidFill>
                    <a:srgbClr val="585858"/>
                  </a:solidFill>
                  <a:latin typeface="+mn-lt"/>
                  <a:ea typeface="+mn-ea"/>
                  <a:cs typeface="+mn-cs"/>
                  <a:sym typeface="Gilroy Regular"/>
                </a:defRPr>
              </a:pPr>
              <a:r>
                <a:rPr lang="de-DE" sz="800" b="0" i="0" dirty="0">
                  <a:solidFill>
                    <a:srgbClr val="585858"/>
                  </a:solidFill>
                  <a:effectLst/>
                  <a:latin typeface="+mn-lt"/>
                </a:rPr>
                <a:t>Nahrungsergänzungsmittel dienen nur der Ergänzung der allgemeinen Ernährung und sind kein Ersatz für eine ausgewogene und abwechslungsreiche Ernährungsweise. Nahrungsergänzungsmittel sind keine Arzneimittel.</a:t>
              </a:r>
              <a:endParaRPr sz="800" dirty="0">
                <a:solidFill>
                  <a:srgbClr val="585858"/>
                </a:solidFill>
                <a:latin typeface="+mn-lt"/>
              </a:endParaRPr>
            </a:p>
          </p:txBody>
        </p:sp>
        <p:sp>
          <p:nvSpPr>
            <p:cNvPr id="335" name="Прямоугольник"/>
            <p:cNvSpPr/>
            <p:nvPr/>
          </p:nvSpPr>
          <p:spPr>
            <a:xfrm>
              <a:off x="11988" y="530866"/>
              <a:ext cx="2565408" cy="683733"/>
            </a:xfrm>
            <a:prstGeom prst="rect">
              <a:avLst/>
            </a:prstGeom>
            <a:noFill/>
            <a:ln w="9525" cap="flat">
              <a:solidFill>
                <a:srgbClr val="585858">
                  <a:alpha val="80000"/>
                </a:srgbClr>
              </a:solidFill>
              <a:prstDash val="solid"/>
              <a:miter lim="400000"/>
            </a:ln>
            <a:effectLst/>
          </p:spPr>
          <p:txBody>
            <a:bodyPr wrap="square" lIns="0" tIns="0" rIns="0" bIns="0" numCol="1" anchor="t">
              <a:noAutofit/>
            </a:bodyPr>
            <a:lstStyle/>
            <a:p>
              <a:pPr>
                <a:defRPr>
                  <a:solidFill>
                    <a:srgbClr val="FFFFFF"/>
                  </a:solidFill>
                  <a:latin typeface="+mn-lt"/>
                  <a:ea typeface="+mn-ea"/>
                  <a:cs typeface="+mn-cs"/>
                  <a:sym typeface="Gilroy Regular"/>
                </a:defRPr>
              </a:pPr>
              <a:endParaRP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340" name="2.png" descr="2.pn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41" name="shutterstock_70827565.jpg" descr="shutterstock_70827565.jpg"/>
          <p:cNvPicPr>
            <a:picLocks noChangeAspect="1"/>
          </p:cNvPicPr>
          <p:nvPr/>
        </p:nvPicPr>
        <p:blipFill>
          <a:blip r:embed="rId4"/>
          <a:srcRect t="7" r="8333" b="18411"/>
          <a:stretch>
            <a:fillRect/>
          </a:stretch>
        </p:blipFill>
        <p:spPr>
          <a:xfrm>
            <a:off x="5232398" y="-1"/>
            <a:ext cx="3911603" cy="5143502"/>
          </a:xfrm>
          <a:prstGeom prst="rect">
            <a:avLst/>
          </a:prstGeom>
          <a:ln w="12700">
            <a:miter lim="400000"/>
          </a:ln>
        </p:spPr>
      </p:pic>
      <p:sp>
        <p:nvSpPr>
          <p:cNvPr id="342" name="Также в составе Ginerra:…"/>
          <p:cNvSpPr txBox="1"/>
          <p:nvPr/>
        </p:nvSpPr>
        <p:spPr>
          <a:xfrm>
            <a:off x="406400" y="406399"/>
            <a:ext cx="4279900"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585858"/>
                </a:solidFill>
                <a:latin typeface="Gilroy-Bold"/>
                <a:ea typeface="Gilroy-Bold"/>
                <a:cs typeface="Gilroy-Bold"/>
                <a:sym typeface="Gilroy-Bold"/>
              </a:defRPr>
            </a:pPr>
            <a:r>
              <a:rPr lang="de-DE" dirty="0"/>
              <a:t>Zudem enthält </a:t>
            </a:r>
            <a:r>
              <a:rPr lang="de-DE" dirty="0" err="1"/>
              <a:t>Ginerra</a:t>
            </a:r>
            <a:br>
              <a:rPr dirty="0"/>
            </a:br>
            <a:r>
              <a:rPr dirty="0"/>
              <a:t>L-</a:t>
            </a:r>
            <a:r>
              <a:rPr lang="de-DE" dirty="0"/>
              <a:t>G</a:t>
            </a:r>
            <a:r>
              <a:rPr dirty="0" err="1"/>
              <a:t>lutamin</a:t>
            </a:r>
            <a:r>
              <a:rPr dirty="0"/>
              <a:t> </a:t>
            </a:r>
            <a:r>
              <a:rPr lang="de-DE" dirty="0"/>
              <a:t>aus Mais</a:t>
            </a:r>
            <a:endParaRPr dirty="0"/>
          </a:p>
        </p:txBody>
      </p:sp>
      <p:sp>
        <p:nvSpPr>
          <p:cNvPr id="343" name="Условно незаменимая аминокислота, которая является важным строительном компонентом для слизистой ЖКТ и помогает:…"/>
          <p:cNvSpPr txBox="1"/>
          <p:nvPr/>
        </p:nvSpPr>
        <p:spPr>
          <a:xfrm>
            <a:off x="410683" y="1617978"/>
            <a:ext cx="3998479" cy="30162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585858"/>
                </a:solidFill>
                <a:latin typeface="+mn-lt"/>
                <a:ea typeface="+mn-ea"/>
                <a:cs typeface="+mn-cs"/>
                <a:sym typeface="Gilroy Regular"/>
              </a:defRPr>
            </a:pPr>
            <a:r>
              <a:rPr lang="de-DE" dirty="0"/>
              <a:t>Eine nicht essentielle Aminosäure, die in Stresssituationen zu einer bedingt essentiellen Aminosäure (notwendig) wird.  L-Glutamin ist ein wichtiger Baustein für die Magen-Darm-Schleimhaut und hilft:</a:t>
            </a:r>
          </a:p>
          <a:p>
            <a:pPr>
              <a:defRPr>
                <a:solidFill>
                  <a:srgbClr val="585858"/>
                </a:solidFill>
                <a:latin typeface="+mn-lt"/>
                <a:ea typeface="+mn-ea"/>
                <a:cs typeface="+mn-cs"/>
                <a:sym typeface="Gilroy Regular"/>
              </a:defRPr>
            </a:pPr>
            <a:endParaRPr dirty="0"/>
          </a:p>
          <a:p>
            <a:pPr marL="140367" indent="-140367">
              <a:buSzPct val="100000"/>
              <a:buChar char="•"/>
              <a:defRPr>
                <a:solidFill>
                  <a:srgbClr val="585858"/>
                </a:solidFill>
                <a:latin typeface="+mn-lt"/>
                <a:ea typeface="+mn-ea"/>
                <a:cs typeface="+mn-cs"/>
                <a:sym typeface="Gilroy Regular"/>
              </a:defRPr>
            </a:pPr>
            <a:r>
              <a:rPr lang="de-DE" dirty="0"/>
              <a:t>Die Integrität der Schleimhaut aufrechtzuerhalten, die Funktion der Darmbarriere zu verbessern und das Eindringen unerwünschter Toxine in den Verdauungstrakt zu verhindern</a:t>
            </a:r>
          </a:p>
          <a:p>
            <a:pPr marL="140367" indent="-140367">
              <a:buSzPct val="100000"/>
              <a:buChar char="•"/>
              <a:defRPr>
                <a:solidFill>
                  <a:srgbClr val="585858"/>
                </a:solidFill>
                <a:latin typeface="+mn-lt"/>
                <a:ea typeface="+mn-ea"/>
                <a:cs typeface="+mn-cs"/>
                <a:sym typeface="Gilroy Regular"/>
              </a:defRPr>
            </a:pPr>
            <a:endParaRPr dirty="0"/>
          </a:p>
          <a:p>
            <a:pPr marL="140367" indent="-140367">
              <a:buSzPct val="100000"/>
              <a:buChar char="•"/>
              <a:defRPr>
                <a:solidFill>
                  <a:srgbClr val="585858"/>
                </a:solidFill>
                <a:latin typeface="+mn-lt"/>
                <a:ea typeface="+mn-ea"/>
                <a:cs typeface="+mn-cs"/>
                <a:sym typeface="Gilroy Regular"/>
              </a:defRPr>
            </a:pPr>
            <a:r>
              <a:rPr lang="de-DE" dirty="0"/>
              <a:t>Das Gleichgewicht der Mikrobiota im Darm wiederherzustellen</a:t>
            </a:r>
            <a:endParaRPr dirty="0"/>
          </a:p>
        </p:txBody>
      </p:sp>
      <p:sp>
        <p:nvSpPr>
          <p:cNvPr id="344"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pic>
        <p:nvPicPr>
          <p:cNvPr id="345" name="_Ð¡Ð»Ð¾Ð¹_2 (1).png" descr="_Ð¡Ð»Ð¾Ð¹_2 (1).png"/>
          <p:cNvPicPr>
            <a:picLocks noChangeAspect="1"/>
          </p:cNvPicPr>
          <p:nvPr/>
        </p:nvPicPr>
        <p:blipFill>
          <a:blip r:embed="rId5"/>
          <a:stretch>
            <a:fillRect/>
          </a:stretch>
        </p:blipFill>
        <p:spPr>
          <a:xfrm>
            <a:off x="8039100" y="4809204"/>
            <a:ext cx="762000" cy="133723"/>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349" name="2.png" descr="2.png"/>
          <p:cNvPicPr>
            <a:picLocks noChangeAspect="1"/>
          </p:cNvPicPr>
          <p:nvPr/>
        </p:nvPicPr>
        <p:blipFill>
          <a:blip r:embed="rId3"/>
          <a:stretch>
            <a:fillRect/>
          </a:stretch>
        </p:blipFill>
        <p:spPr>
          <a:xfrm>
            <a:off x="-4" y="-138896"/>
            <a:ext cx="9144004" cy="5143502"/>
          </a:xfrm>
          <a:prstGeom prst="rect">
            <a:avLst/>
          </a:prstGeom>
          <a:ln w="12700">
            <a:miter lim="400000"/>
          </a:ln>
        </p:spPr>
      </p:pic>
      <p:pic>
        <p:nvPicPr>
          <p:cNvPr id="350" name="shutterstock_1456766762.jpg" descr="shutterstock_1456766762.jpg"/>
          <p:cNvPicPr>
            <a:picLocks noChangeAspect="1"/>
          </p:cNvPicPr>
          <p:nvPr/>
        </p:nvPicPr>
        <p:blipFill>
          <a:blip r:embed="rId4">
            <a:alphaModFix amt="92000"/>
          </a:blip>
          <a:srcRect l="34691" r="14608"/>
          <a:stretch>
            <a:fillRect/>
          </a:stretch>
        </p:blipFill>
        <p:spPr>
          <a:xfrm>
            <a:off x="5232398" y="0"/>
            <a:ext cx="3911604" cy="5143500"/>
          </a:xfrm>
          <a:prstGeom prst="rect">
            <a:avLst/>
          </a:prstGeom>
          <a:ln w="12700">
            <a:miter lim="400000"/>
          </a:ln>
        </p:spPr>
      </p:pic>
      <p:sp>
        <p:nvSpPr>
          <p:cNvPr id="351" name="Усиливает состав Ginerra: экстракт  корня солодки"/>
          <p:cNvSpPr txBox="1"/>
          <p:nvPr/>
        </p:nvSpPr>
        <p:spPr>
          <a:xfrm>
            <a:off x="406400" y="406395"/>
            <a:ext cx="4279900" cy="11218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585858"/>
                </a:solidFill>
                <a:latin typeface="Gilroy-Bold"/>
                <a:ea typeface="Gilroy-Bold"/>
                <a:cs typeface="Gilroy-Bold"/>
                <a:sym typeface="Gilroy-Bold"/>
              </a:defRPr>
            </a:pPr>
            <a:r>
              <a:rPr lang="de-DE" dirty="0"/>
              <a:t>Innovative Inhaltsstoffe aus der Natur: Süßholzwurzelextrakt</a:t>
            </a:r>
            <a:endParaRPr dirty="0"/>
          </a:p>
        </p:txBody>
      </p:sp>
      <p:sp>
        <p:nvSpPr>
          <p:cNvPr id="352" name="Одно из самых древних растений, известное целебными свойствами. В Китае, Индии, Египте,…"/>
          <p:cNvSpPr txBox="1"/>
          <p:nvPr/>
        </p:nvSpPr>
        <p:spPr>
          <a:xfrm>
            <a:off x="406398" y="1732392"/>
            <a:ext cx="4406902" cy="12208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lvl="0">
              <a:lnSpc>
                <a:spcPct val="115000"/>
              </a:lnSpc>
            </a:pPr>
            <a:r>
              <a:rPr lang="de-DE" dirty="0">
                <a:solidFill>
                  <a:srgbClr val="585858"/>
                </a:solidFill>
                <a:latin typeface="+mn-lt"/>
                <a:ea typeface="Calibri"/>
                <a:cs typeface="Calibri"/>
                <a:sym typeface="Calibri"/>
              </a:rPr>
              <a:t>Eine der ältesten Pflanzen, die für ihre medizinischen Eigenschaften berühmt ist. In China, Indien, Ägypten und Tibet wurde Lakritze zur Unterstützung der Magen-Darm-Gesundheit, der Haut, der Leber, der Nieren und der Herzgesundheit verwendet.</a:t>
            </a:r>
          </a:p>
        </p:txBody>
      </p:sp>
      <p:sp>
        <p:nvSpPr>
          <p:cNvPr id="353"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pic>
        <p:nvPicPr>
          <p:cNvPr id="354" name="_Ð¡Ð»Ð¾Ð¹_2 (1).png" descr="_Ð¡Ð»Ð¾Ð¹_2 (1).png"/>
          <p:cNvPicPr>
            <a:picLocks noChangeAspect="1"/>
          </p:cNvPicPr>
          <p:nvPr/>
        </p:nvPicPr>
        <p:blipFill>
          <a:blip r:embed="rId5"/>
          <a:stretch>
            <a:fillRect/>
          </a:stretch>
        </p:blipFill>
        <p:spPr>
          <a:xfrm>
            <a:off x="8039100" y="4809204"/>
            <a:ext cx="762000" cy="133723"/>
          </a:xfrm>
          <a:prstGeom prst="rect">
            <a:avLst/>
          </a:prstGeom>
          <a:ln w="12700">
            <a:miter lim="400000"/>
          </a:ln>
        </p:spPr>
      </p:pic>
      <p:sp>
        <p:nvSpPr>
          <p:cNvPr id="355" name="Корень солодки:"/>
          <p:cNvSpPr txBox="1"/>
          <p:nvPr/>
        </p:nvSpPr>
        <p:spPr>
          <a:xfrm>
            <a:off x="406400" y="3175165"/>
            <a:ext cx="4165600" cy="215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a:solidFill>
                  <a:srgbClr val="585858"/>
                </a:solidFill>
                <a:latin typeface="Gilroy Semibold"/>
                <a:ea typeface="Gilroy Semibold"/>
                <a:cs typeface="Gilroy Semibold"/>
                <a:sym typeface="Gilroy Semibold"/>
              </a:defRPr>
            </a:lvl1pPr>
          </a:lstStyle>
          <a:p>
            <a:r>
              <a:rPr lang="de-DE" b="1" dirty="0">
                <a:latin typeface="+mn-lt"/>
              </a:rPr>
              <a:t>Süßholzwurzelextrakt</a:t>
            </a:r>
            <a:r>
              <a:rPr b="1" dirty="0">
                <a:latin typeface="+mn-lt"/>
              </a:rPr>
              <a:t>:</a:t>
            </a:r>
          </a:p>
        </p:txBody>
      </p:sp>
      <p:sp>
        <p:nvSpPr>
          <p:cNvPr id="356" name="содержит слизистые вещества, обладающие увлажняющим и смягчающим действием."/>
          <p:cNvSpPr txBox="1"/>
          <p:nvPr/>
        </p:nvSpPr>
        <p:spPr>
          <a:xfrm>
            <a:off x="406400" y="3528966"/>
            <a:ext cx="440690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L="140367" indent="-140367" defTabSz="457200">
              <a:buSzPct val="100000"/>
              <a:buChar char="•"/>
              <a:defRPr>
                <a:solidFill>
                  <a:srgbClr val="585858"/>
                </a:solidFill>
                <a:latin typeface="+mn-lt"/>
                <a:ea typeface="+mn-ea"/>
                <a:cs typeface="+mn-cs"/>
                <a:sym typeface="Gilroy Regular"/>
              </a:defRPr>
            </a:pPr>
            <a:r>
              <a:rPr lang="de-DE" dirty="0"/>
              <a:t>Ist reich an Flavonoiden, die zur Wiederherstellung und zum Schutz der Magen-Darm-Schleimhaut beitragen</a:t>
            </a:r>
            <a:endParaRPr dirty="0"/>
          </a:p>
        </p:txBody>
      </p:sp>
      <p:sp>
        <p:nvSpPr>
          <p:cNvPr id="357" name="contains natural substances with  moisturizing and lubricating mucosal effects"/>
          <p:cNvSpPr txBox="1"/>
          <p:nvPr/>
        </p:nvSpPr>
        <p:spPr>
          <a:xfrm>
            <a:off x="406398" y="4228075"/>
            <a:ext cx="414761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marL="140367" indent="-140367" defTabSz="457200">
              <a:buSzPct val="100000"/>
              <a:buChar char="•"/>
              <a:defRPr>
                <a:solidFill>
                  <a:srgbClr val="585858"/>
                </a:solidFill>
                <a:latin typeface="+mn-lt"/>
                <a:ea typeface="+mn-ea"/>
                <a:cs typeface="+mn-cs"/>
                <a:sym typeface="Gilroy Regular"/>
              </a:defRPr>
            </a:pPr>
            <a:r>
              <a:rPr lang="de-DE" dirty="0"/>
              <a:t>Enthält natürliche Substanzen mit feuchtigkeits-</a:t>
            </a:r>
          </a:p>
          <a:p>
            <a:pPr defTabSz="457200">
              <a:buSzPct val="100000"/>
              <a:defRPr>
                <a:solidFill>
                  <a:srgbClr val="585858"/>
                </a:solidFill>
                <a:latin typeface="+mn-lt"/>
                <a:ea typeface="+mn-ea"/>
                <a:cs typeface="+mn-cs"/>
                <a:sym typeface="Gilroy Regular"/>
              </a:defRPr>
            </a:pPr>
            <a:r>
              <a:rPr lang="de-DE" dirty="0"/>
              <a:t>   spendender und schleimhautpflegender Wirkung</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361" name="5 (2).png" descr="5 (2).png"/>
          <p:cNvPicPr>
            <a:picLocks noChangeAspect="1"/>
          </p:cNvPicPr>
          <p:nvPr/>
        </p:nvPicPr>
        <p:blipFill>
          <a:blip r:embed="rId3"/>
          <a:srcRect l="6" r="4"/>
          <a:stretch>
            <a:fillRect/>
          </a:stretch>
        </p:blipFill>
        <p:spPr>
          <a:xfrm>
            <a:off x="0" y="0"/>
            <a:ext cx="9141888" cy="5143500"/>
          </a:xfrm>
          <a:prstGeom prst="rect">
            <a:avLst/>
          </a:prstGeom>
          <a:ln w="12700">
            <a:miter lim="400000"/>
          </a:ln>
        </p:spPr>
      </p:pic>
      <p:sp>
        <p:nvSpPr>
          <p:cNvPr id="362" name="Ginerra — взрослым и детям от 14 лет  по 1 капсуле 2 раза в день"/>
          <p:cNvSpPr txBox="1"/>
          <p:nvPr/>
        </p:nvSpPr>
        <p:spPr>
          <a:xfrm>
            <a:off x="406400" y="406399"/>
            <a:ext cx="8394700" cy="3374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90000"/>
              </a:lnSpc>
              <a:defRPr sz="2700" b="1">
                <a:solidFill>
                  <a:srgbClr val="F6FFA0"/>
                </a:solidFill>
                <a:latin typeface="Gilroy-Bold"/>
                <a:ea typeface="Gilroy-Bold"/>
                <a:cs typeface="Gilroy-Bold"/>
                <a:sym typeface="Gilroy-Bold"/>
              </a:defRPr>
            </a:lvl1pPr>
          </a:lstStyle>
          <a:p>
            <a:r>
              <a:t>Ginerra</a:t>
            </a:r>
          </a:p>
        </p:txBody>
      </p:sp>
      <p:sp>
        <p:nvSpPr>
          <p:cNvPr id="363"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pic>
        <p:nvPicPr>
          <p:cNvPr id="364" name="_Ð¡Ð»Ð¾Ð¹_2 (1).png" descr="_Ð¡Ð»Ð¾Ð¹_2 (1).png"/>
          <p:cNvPicPr>
            <a:picLocks noChangeAspect="1"/>
          </p:cNvPicPr>
          <p:nvPr/>
        </p:nvPicPr>
        <p:blipFill>
          <a:blip r:embed="rId4"/>
          <a:stretch>
            <a:fillRect/>
          </a:stretch>
        </p:blipFill>
        <p:spPr>
          <a:xfrm>
            <a:off x="8039100" y="4809204"/>
            <a:ext cx="762000" cy="133723"/>
          </a:xfrm>
          <a:prstGeom prst="rect">
            <a:avLst/>
          </a:prstGeom>
          <a:ln w="12700">
            <a:miter lim="400000"/>
          </a:ln>
        </p:spPr>
      </p:pic>
      <p:sp>
        <p:nvSpPr>
          <p:cNvPr id="366" name="Без ГМО и глютена"/>
          <p:cNvSpPr txBox="1"/>
          <p:nvPr/>
        </p:nvSpPr>
        <p:spPr>
          <a:xfrm>
            <a:off x="3696182" y="733102"/>
            <a:ext cx="3823561" cy="7779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60000"/>
              </a:lnSpc>
              <a:defRPr sz="5000">
                <a:solidFill>
                  <a:srgbClr val="FFFFFF"/>
                </a:solidFill>
                <a:latin typeface="Gilroy Semibold"/>
                <a:ea typeface="Gilroy Semibold"/>
                <a:cs typeface="Gilroy Semibold"/>
                <a:sym typeface="Gilroy Semibold"/>
              </a:defRPr>
            </a:lvl1pPr>
          </a:lstStyle>
          <a:p>
            <a:r>
              <a:rPr lang="de-DE" sz="4000" dirty="0">
                <a:latin typeface="Abadi" panose="020B0604020104020204" pitchFamily="34" charset="0"/>
              </a:rPr>
              <a:t>Ohne </a:t>
            </a:r>
            <a:r>
              <a:rPr sz="4000" dirty="0">
                <a:latin typeface="Abadi" panose="020B0604020104020204" pitchFamily="34" charset="0"/>
              </a:rPr>
              <a:t>G</a:t>
            </a:r>
            <a:r>
              <a:rPr lang="de-DE" sz="4000" dirty="0">
                <a:latin typeface="Abadi" panose="020B0604020104020204" pitchFamily="34" charset="0"/>
              </a:rPr>
              <a:t>V</a:t>
            </a:r>
            <a:r>
              <a:rPr sz="4000" dirty="0">
                <a:latin typeface="Abadi" panose="020B0604020104020204" pitchFamily="34" charset="0"/>
              </a:rPr>
              <a:t>O </a:t>
            </a:r>
            <a:r>
              <a:rPr lang="de-DE" sz="4000" dirty="0">
                <a:latin typeface="Abadi" panose="020B0604020104020204" pitchFamily="34" charset="0"/>
              </a:rPr>
              <a:t>und</a:t>
            </a:r>
            <a:r>
              <a:rPr sz="4000" dirty="0">
                <a:latin typeface="Abadi" panose="020B0604020104020204" pitchFamily="34" charset="0"/>
              </a:rPr>
              <a:t> </a:t>
            </a:r>
            <a:r>
              <a:rPr lang="de-DE" sz="4000" dirty="0">
                <a:latin typeface="Abadi" panose="020B0604020104020204" pitchFamily="34" charset="0"/>
              </a:rPr>
              <a:t> </a:t>
            </a:r>
          </a:p>
          <a:p>
            <a:r>
              <a:rPr lang="de-DE" sz="4000" dirty="0">
                <a:latin typeface="Abadi" panose="020B0604020104020204" pitchFamily="34" charset="0"/>
              </a:rPr>
              <a:t>g</a:t>
            </a:r>
            <a:r>
              <a:rPr sz="4000" dirty="0" err="1">
                <a:latin typeface="Abadi" panose="020B0604020104020204" pitchFamily="34" charset="0"/>
              </a:rPr>
              <a:t>luten</a:t>
            </a:r>
            <a:r>
              <a:rPr lang="de-DE" sz="4000" dirty="0">
                <a:latin typeface="Abadi" panose="020B0604020104020204" pitchFamily="34" charset="0"/>
              </a:rPr>
              <a:t>frei</a:t>
            </a:r>
            <a:endParaRPr sz="4000" dirty="0">
              <a:latin typeface="Abadi" panose="020B0604020104020204" pitchFamily="34" charset="0"/>
            </a:endParaRPr>
          </a:p>
        </p:txBody>
      </p:sp>
      <p:grpSp>
        <p:nvGrpSpPr>
          <p:cNvPr id="375" name="Сгруппировать"/>
          <p:cNvGrpSpPr/>
          <p:nvPr/>
        </p:nvGrpSpPr>
        <p:grpSpPr>
          <a:xfrm>
            <a:off x="406396" y="1244594"/>
            <a:ext cx="4049092" cy="2716898"/>
            <a:chOff x="0" y="0"/>
            <a:chExt cx="4049091" cy="2716896"/>
          </a:xfrm>
        </p:grpSpPr>
        <p:sp>
          <p:nvSpPr>
            <p:cNvPr id="367" name="Содержание активных веществ в суточной дозе (2 капсулы)"/>
            <p:cNvSpPr txBox="1"/>
            <p:nvPr/>
          </p:nvSpPr>
          <p:spPr>
            <a:xfrm>
              <a:off x="0" y="0"/>
              <a:ext cx="3632207" cy="55399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800">
                  <a:solidFill>
                    <a:srgbClr val="F6FFA0"/>
                  </a:solidFill>
                  <a:latin typeface="Gilroy Semibold"/>
                  <a:ea typeface="Gilroy Semibold"/>
                  <a:cs typeface="Gilroy Semibold"/>
                  <a:sym typeface="Gilroy Semibold"/>
                </a:defRPr>
              </a:pPr>
              <a:r>
                <a:rPr lang="de-DE" dirty="0"/>
                <a:t>Wirkstoffgehalt in </a:t>
              </a:r>
            </a:p>
            <a:p>
              <a:pPr>
                <a:defRPr sz="1800">
                  <a:solidFill>
                    <a:srgbClr val="F6FFA0"/>
                  </a:solidFill>
                  <a:latin typeface="Gilroy Semibold"/>
                  <a:ea typeface="Gilroy Semibold"/>
                  <a:cs typeface="Gilroy Semibold"/>
                  <a:sym typeface="Gilroy Semibold"/>
                </a:defRPr>
              </a:pPr>
              <a:r>
                <a:rPr lang="de-DE" dirty="0"/>
                <a:t>1 Tagesdosis </a:t>
              </a:r>
              <a:r>
                <a:rPr dirty="0"/>
                <a:t>(2 capsules) </a:t>
              </a:r>
            </a:p>
          </p:txBody>
        </p:sp>
        <p:grpSp>
          <p:nvGrpSpPr>
            <p:cNvPr id="374" name="Сгруппировать"/>
            <p:cNvGrpSpPr/>
            <p:nvPr/>
          </p:nvGrpSpPr>
          <p:grpSpPr>
            <a:xfrm>
              <a:off x="0" y="762000"/>
              <a:ext cx="4049091" cy="1954896"/>
              <a:chOff x="0" y="-1"/>
              <a:chExt cx="4049090" cy="1954894"/>
            </a:xfrm>
          </p:grpSpPr>
          <p:sp>
            <p:nvSpPr>
              <p:cNvPr id="368" name="400 мг"/>
              <p:cNvSpPr txBox="1"/>
              <p:nvPr/>
            </p:nvSpPr>
            <p:spPr>
              <a:xfrm>
                <a:off x="0" y="-1"/>
                <a:ext cx="647624" cy="17589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6FFA0"/>
                    </a:solidFill>
                    <a:latin typeface="Gilroy Semibold"/>
                    <a:ea typeface="Gilroy Semibold"/>
                    <a:cs typeface="Gilroy Semibold"/>
                    <a:sym typeface="Gilroy Semibold"/>
                  </a:defRPr>
                </a:lvl1pPr>
              </a:lstStyle>
              <a:p>
                <a:r>
                  <a:t>400 mg</a:t>
                </a:r>
              </a:p>
            </p:txBody>
          </p:sp>
          <p:sp>
            <p:nvSpPr>
              <p:cNvPr id="369" name="150 мг"/>
              <p:cNvSpPr txBox="1"/>
              <p:nvPr/>
            </p:nvSpPr>
            <p:spPr>
              <a:xfrm>
                <a:off x="0" y="947489"/>
                <a:ext cx="592684" cy="17589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6FFA0"/>
                    </a:solidFill>
                    <a:latin typeface="Gilroy Semibold"/>
                    <a:ea typeface="Gilroy Semibold"/>
                    <a:cs typeface="Gilroy Semibold"/>
                    <a:sym typeface="Gilroy Semibold"/>
                  </a:defRPr>
                </a:lvl1pPr>
              </a:lstStyle>
              <a:p>
                <a:r>
                  <a:rPr dirty="0"/>
                  <a:t>150 mg</a:t>
                </a:r>
              </a:p>
            </p:txBody>
          </p:sp>
          <p:sp>
            <p:nvSpPr>
              <p:cNvPr id="370" name="100 мг"/>
              <p:cNvSpPr txBox="1"/>
              <p:nvPr/>
            </p:nvSpPr>
            <p:spPr>
              <a:xfrm>
                <a:off x="0" y="1524007"/>
                <a:ext cx="655092" cy="17589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6FFA0"/>
                    </a:solidFill>
                    <a:latin typeface="Gilroy Semibold"/>
                    <a:ea typeface="Gilroy Semibold"/>
                    <a:cs typeface="Gilroy Semibold"/>
                    <a:sym typeface="Gilroy Semibold"/>
                  </a:defRPr>
                </a:lvl1pPr>
              </a:lstStyle>
              <a:p>
                <a:r>
                  <a:t>100 mg </a:t>
                </a:r>
              </a:p>
            </p:txBody>
          </p:sp>
          <p:sp>
            <p:nvSpPr>
              <p:cNvPr id="371" name="комплекс Mucosave®…"/>
              <p:cNvSpPr txBox="1"/>
              <p:nvPr/>
            </p:nvSpPr>
            <p:spPr>
              <a:xfrm>
                <a:off x="787401" y="0"/>
                <a:ext cx="3261689" cy="8617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6FFA0"/>
                    </a:solidFill>
                    <a:latin typeface="Gilroy Semibold"/>
                    <a:ea typeface="Gilroy Semibold"/>
                    <a:cs typeface="Gilroy Semibold"/>
                    <a:sym typeface="Gilroy Semibold"/>
                  </a:defRPr>
                </a:pPr>
                <a:r>
                  <a:rPr dirty="0" err="1"/>
                  <a:t>Mucosave®FG</a:t>
                </a:r>
                <a:r>
                  <a:rPr dirty="0"/>
                  <a:t> complex </a:t>
                </a:r>
                <a:br>
                  <a:rPr dirty="0"/>
                </a:br>
                <a:r>
                  <a:rPr lang="de-DE" dirty="0">
                    <a:solidFill>
                      <a:schemeClr val="bg1"/>
                    </a:solidFill>
                    <a:latin typeface="+mn-lt"/>
                    <a:ea typeface="Calibri"/>
                    <a:cs typeface="Calibri"/>
                    <a:sym typeface="Calibri"/>
                  </a:rPr>
                  <a:t>Extrakt aus </a:t>
                </a:r>
                <a:r>
                  <a:rPr lang="de-DE" dirty="0" err="1">
                    <a:solidFill>
                      <a:schemeClr val="bg1"/>
                    </a:solidFill>
                    <a:latin typeface="+mn-lt"/>
                    <a:ea typeface="Calibri"/>
                    <a:cs typeface="Calibri"/>
                    <a:sym typeface="Calibri"/>
                  </a:rPr>
                  <a:t>Kladodien</a:t>
                </a:r>
                <a:r>
                  <a:rPr lang="de-DE" dirty="0">
                    <a:solidFill>
                      <a:schemeClr val="bg1"/>
                    </a:solidFill>
                    <a:latin typeface="+mn-lt"/>
                    <a:ea typeface="Calibri"/>
                    <a:cs typeface="Calibri"/>
                    <a:sym typeface="Calibri"/>
                  </a:rPr>
                  <a:t> des Kaktusfeigenbaums</a:t>
                </a:r>
                <a:r>
                  <a:rPr lang="de-DE" b="1" dirty="0">
                    <a:solidFill>
                      <a:schemeClr val="bg1"/>
                    </a:solidFill>
                    <a:latin typeface="+mn-lt"/>
                    <a:ea typeface="Calibri"/>
                    <a:cs typeface="Calibri"/>
                    <a:sym typeface="Calibri"/>
                  </a:rPr>
                  <a:t> </a:t>
                </a:r>
                <a:r>
                  <a:rPr lang="de-DE" dirty="0">
                    <a:solidFill>
                      <a:schemeClr val="bg1"/>
                    </a:solidFill>
                    <a:latin typeface="+mn-lt"/>
                    <a:ea typeface="Calibri"/>
                    <a:cs typeface="Calibri"/>
                    <a:sym typeface="Calibri"/>
                  </a:rPr>
                  <a:t>(lat. </a:t>
                </a:r>
                <a:r>
                  <a:rPr lang="de-DE" dirty="0" err="1">
                    <a:solidFill>
                      <a:schemeClr val="bg1"/>
                    </a:solidFill>
                    <a:latin typeface="+mn-lt"/>
                    <a:ea typeface="Calibri"/>
                    <a:cs typeface="Calibri"/>
                    <a:sym typeface="Calibri"/>
                  </a:rPr>
                  <a:t>Opuntia</a:t>
                </a:r>
                <a:r>
                  <a:rPr lang="de-DE" dirty="0">
                    <a:solidFill>
                      <a:schemeClr val="bg1"/>
                    </a:solidFill>
                    <a:latin typeface="+mn-lt"/>
                    <a:ea typeface="Calibri"/>
                    <a:cs typeface="Calibri"/>
                    <a:sym typeface="Calibri"/>
                  </a:rPr>
                  <a:t> </a:t>
                </a:r>
              </a:p>
              <a:p>
                <a:pPr>
                  <a:defRPr>
                    <a:solidFill>
                      <a:srgbClr val="F6FFA0"/>
                    </a:solidFill>
                    <a:latin typeface="Gilroy Semibold"/>
                    <a:ea typeface="Gilroy Semibold"/>
                    <a:cs typeface="Gilroy Semibold"/>
                    <a:sym typeface="Gilroy Semibold"/>
                  </a:defRPr>
                </a:pPr>
                <a:r>
                  <a:rPr lang="de-DE" dirty="0" err="1">
                    <a:solidFill>
                      <a:schemeClr val="bg1"/>
                    </a:solidFill>
                    <a:latin typeface="+mn-lt"/>
                    <a:ea typeface="Calibri"/>
                    <a:cs typeface="Calibri"/>
                    <a:sym typeface="Calibri"/>
                  </a:rPr>
                  <a:t>ficus-indica</a:t>
                </a:r>
                <a:r>
                  <a:rPr lang="de-DE" dirty="0">
                    <a:solidFill>
                      <a:schemeClr val="bg1"/>
                    </a:solidFill>
                    <a:latin typeface="+mn-lt"/>
                    <a:ea typeface="Calibri"/>
                    <a:cs typeface="Calibri"/>
                    <a:sym typeface="Calibri"/>
                  </a:rPr>
                  <a:t>) und Olivenblättern</a:t>
                </a:r>
                <a:endParaRPr dirty="0">
                  <a:solidFill>
                    <a:schemeClr val="bg1"/>
                  </a:solidFill>
                  <a:latin typeface="+mn-lt"/>
                  <a:ea typeface="+mn-ea"/>
                  <a:cs typeface="+mn-cs"/>
                  <a:sym typeface="Gilroy Regular"/>
                </a:endParaRPr>
              </a:p>
            </p:txBody>
          </p:sp>
          <p:sp>
            <p:nvSpPr>
              <p:cNvPr id="372" name="экстракт корня солодки…"/>
              <p:cNvSpPr txBox="1"/>
              <p:nvPr/>
            </p:nvSpPr>
            <p:spPr>
              <a:xfrm>
                <a:off x="787400" y="950315"/>
                <a:ext cx="2699154"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6FFA0"/>
                    </a:solidFill>
                    <a:latin typeface="Gilroy Semibold"/>
                    <a:ea typeface="Gilroy Semibold"/>
                    <a:cs typeface="Gilroy Semibold"/>
                    <a:sym typeface="Gilroy Semibold"/>
                  </a:defRPr>
                </a:pPr>
                <a:r>
                  <a:rPr lang="de-DE" dirty="0"/>
                  <a:t>Süßholzwurzelextrakt</a:t>
                </a:r>
                <a:endParaRPr dirty="0"/>
              </a:p>
              <a:p>
                <a:pPr>
                  <a:defRPr>
                    <a:solidFill>
                      <a:srgbClr val="FFFFFF"/>
                    </a:solidFill>
                    <a:latin typeface="+mn-lt"/>
                    <a:ea typeface="+mn-ea"/>
                    <a:cs typeface="+mn-cs"/>
                    <a:sym typeface="Gilroy Regular"/>
                  </a:defRPr>
                </a:pPr>
                <a:r>
                  <a:rPr lang="de-DE" dirty="0" err="1"/>
                  <a:t>deglycyrrhiziniert</a:t>
                </a:r>
                <a:r>
                  <a:rPr lang="de-DE" dirty="0"/>
                  <a:t> (</a:t>
                </a:r>
                <a:r>
                  <a:rPr lang="de-DE" dirty="0" err="1"/>
                  <a:t>glycyrrhizinfrei</a:t>
                </a:r>
                <a:r>
                  <a:rPr lang="de-DE" dirty="0"/>
                  <a:t>)</a:t>
                </a:r>
                <a:endParaRPr dirty="0"/>
              </a:p>
            </p:txBody>
          </p:sp>
          <p:sp>
            <p:nvSpPr>
              <p:cNvPr id="373" name="глутамин…"/>
              <p:cNvSpPr txBox="1"/>
              <p:nvPr/>
            </p:nvSpPr>
            <p:spPr>
              <a:xfrm>
                <a:off x="787400" y="1524007"/>
                <a:ext cx="806311"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a:solidFill>
                      <a:srgbClr val="F6FFA0"/>
                    </a:solidFill>
                    <a:latin typeface="Gilroy Semibold"/>
                    <a:ea typeface="Gilroy Semibold"/>
                    <a:cs typeface="Gilroy Semibold"/>
                    <a:sym typeface="Gilroy Semibold"/>
                  </a:defRPr>
                </a:pPr>
                <a:r>
                  <a:rPr dirty="0"/>
                  <a:t>L-</a:t>
                </a:r>
                <a:r>
                  <a:rPr dirty="0" err="1"/>
                  <a:t>Glutamin</a:t>
                </a:r>
                <a:endParaRPr dirty="0"/>
              </a:p>
              <a:p>
                <a:pPr>
                  <a:defRPr>
                    <a:solidFill>
                      <a:srgbClr val="FFFFFF"/>
                    </a:solidFill>
                    <a:latin typeface="+mn-lt"/>
                    <a:ea typeface="+mn-ea"/>
                    <a:cs typeface="+mn-cs"/>
                    <a:sym typeface="Gilroy Regular"/>
                  </a:defRPr>
                </a:pPr>
                <a:r>
                  <a:rPr lang="de-DE" dirty="0"/>
                  <a:t>aus Mais</a:t>
                </a:r>
                <a:endParaRPr dirty="0"/>
              </a:p>
            </p:txBody>
          </p:sp>
        </p:grpSp>
      </p:grpSp>
      <p:pic>
        <p:nvPicPr>
          <p:cNvPr id="376" name="shutterstock_2159243975 копия.png" descr="shutterstock_2159243975 копия.png"/>
          <p:cNvPicPr>
            <a:picLocks noChangeAspect="1"/>
          </p:cNvPicPr>
          <p:nvPr/>
        </p:nvPicPr>
        <p:blipFill>
          <a:blip r:embed="rId5"/>
          <a:stretch>
            <a:fillRect/>
          </a:stretch>
        </p:blipFill>
        <p:spPr>
          <a:xfrm>
            <a:off x="6074449" y="-1148883"/>
            <a:ext cx="3438835" cy="5600704"/>
          </a:xfrm>
          <a:prstGeom prst="rect">
            <a:avLst/>
          </a:prstGeom>
          <a:ln w="12700">
            <a:miter lim="400000"/>
          </a:ln>
        </p:spPr>
      </p:pic>
      <p:grpSp>
        <p:nvGrpSpPr>
          <p:cNvPr id="379" name="Сгруппировать"/>
          <p:cNvGrpSpPr/>
          <p:nvPr/>
        </p:nvGrpSpPr>
        <p:grpSpPr>
          <a:xfrm>
            <a:off x="4538922" y="4232004"/>
            <a:ext cx="4009264" cy="439633"/>
            <a:chOff x="-2" y="-1"/>
            <a:chExt cx="4009263" cy="439631"/>
          </a:xfrm>
        </p:grpSpPr>
        <p:sp>
          <p:nvSpPr>
            <p:cNvPr id="378" name="Прямоугольник"/>
            <p:cNvSpPr/>
            <p:nvPr/>
          </p:nvSpPr>
          <p:spPr>
            <a:xfrm>
              <a:off x="-2" y="-1"/>
              <a:ext cx="4009263" cy="439631"/>
            </a:xfrm>
            <a:prstGeom prst="rect">
              <a:avLst/>
            </a:prstGeom>
            <a:noFill/>
            <a:ln w="9525" cap="flat">
              <a:solidFill>
                <a:srgbClr val="FFFFFF">
                  <a:alpha val="80000"/>
                </a:srgbClr>
              </a:solidFill>
              <a:prstDash val="solid"/>
              <a:miter lim="400000"/>
            </a:ln>
            <a:effectLst/>
          </p:spPr>
          <p:txBody>
            <a:bodyPr wrap="square" lIns="0" tIns="0" rIns="0" bIns="0" numCol="1" anchor="t">
              <a:noAutofit/>
            </a:bodyPr>
            <a:lstStyle/>
            <a:p>
              <a:pPr>
                <a:defRPr>
                  <a:solidFill>
                    <a:srgbClr val="FFFFFF"/>
                  </a:solidFill>
                  <a:latin typeface="+mn-lt"/>
                  <a:ea typeface="+mn-ea"/>
                  <a:cs typeface="+mn-cs"/>
                  <a:sym typeface="Gilroy Regular"/>
                </a:defRPr>
              </a:pPr>
              <a:endParaRPr/>
            </a:p>
          </p:txBody>
        </p:sp>
        <p:sp>
          <p:nvSpPr>
            <p:cNvPr id="377"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110895" y="35149"/>
              <a:ext cx="3787469"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800">
                  <a:solidFill>
                    <a:srgbClr val="FFFFFF"/>
                  </a:solidFill>
                  <a:latin typeface="+mn-lt"/>
                  <a:ea typeface="+mn-ea"/>
                  <a:cs typeface="+mn-cs"/>
                  <a:sym typeface="Gilroy Regular"/>
                </a:defRPr>
              </a:lvl1pPr>
            </a:lstStyle>
            <a:p>
              <a:r>
                <a:rPr lang="de-DE" b="0" i="0" dirty="0">
                  <a:solidFill>
                    <a:schemeClr val="bg1"/>
                  </a:solidFill>
                  <a:effectLst/>
                </a:rPr>
                <a:t>Nahrungsergänzungsmittel dienen nur der Ergänzung der allgemeinen Ernährung und sind kein Ersatz für eine ausgewogene und abwechslungsreiche Ernährungsweise. Nahrungsergänzungsmittel sind keine Arzneimittel.</a:t>
              </a:r>
              <a:endParaRPr dirty="0">
                <a:solidFill>
                  <a:schemeClr val="bg1"/>
                </a:solidFill>
              </a:endParaRPr>
            </a:p>
          </p:txBody>
        </p:sp>
      </p:grpSp>
      <p:sp>
        <p:nvSpPr>
          <p:cNvPr id="365" name="Столько же принимали участники исследования, доказавшего эффективность ингредиента[3]"/>
          <p:cNvSpPr txBox="1"/>
          <p:nvPr/>
        </p:nvSpPr>
        <p:spPr>
          <a:xfrm>
            <a:off x="4433258" y="2338580"/>
            <a:ext cx="3171829" cy="9130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6FFA0"/>
                </a:solidFill>
                <a:latin typeface="+mn-lt"/>
                <a:ea typeface="+mn-ea"/>
                <a:cs typeface="+mn-cs"/>
                <a:sym typeface="Gilroy Regular"/>
              </a:defRPr>
            </a:pPr>
            <a:r>
              <a:rPr lang="de-DE" sz="1200" dirty="0">
                <a:solidFill>
                  <a:srgbClr val="F6FFA0"/>
                </a:solidFill>
                <a:latin typeface="+mn-lt"/>
                <a:ea typeface="Calibri"/>
                <a:cs typeface="Calibri"/>
                <a:sym typeface="Calibri"/>
              </a:rPr>
              <a:t>Die gleiche Menge wurde von den Teilnehmern der Studie eingenommen, die die Wirksamkeit des Inhaltsstoffs bewies</a:t>
            </a:r>
            <a:r>
              <a:rPr lang="de-DE" sz="1200" b="1" baseline="30000" dirty="0">
                <a:solidFill>
                  <a:srgbClr val="F6FFA0"/>
                </a:solidFill>
                <a:latin typeface="+mn-lt"/>
                <a:ea typeface="Calibri"/>
                <a:cs typeface="Calibri"/>
                <a:sym typeface="Calibri"/>
              </a:rPr>
              <a:t>[3]</a:t>
            </a:r>
            <a:r>
              <a:rPr lang="de-DE" sz="1200" b="1" dirty="0">
                <a:solidFill>
                  <a:srgbClr val="F6FFA0"/>
                </a:solidFill>
                <a:latin typeface="+mn-lt"/>
                <a:ea typeface="Calibri"/>
                <a:cs typeface="Calibri"/>
                <a:sym typeface="Calibri"/>
              </a:rPr>
              <a:t>   </a:t>
            </a:r>
            <a:endParaRPr lang="de-DE" sz="1200" dirty="0">
              <a:solidFill>
                <a:srgbClr val="F6FFA0"/>
              </a:solidFill>
              <a:latin typeface="+mn-lt"/>
              <a:ea typeface="Calibri"/>
              <a:cs typeface="Calibri"/>
              <a:sym typeface="Calibri"/>
            </a:endParaRPr>
          </a:p>
          <a:p>
            <a:pPr>
              <a:defRPr>
                <a:solidFill>
                  <a:srgbClr val="F6FFA0"/>
                </a:solidFill>
                <a:latin typeface="+mn-lt"/>
                <a:ea typeface="+mn-ea"/>
                <a:cs typeface="+mn-cs"/>
                <a:sym typeface="Gilroy Regular"/>
              </a:defRPr>
            </a:pPr>
            <a:r>
              <a:rPr lang="en-US" dirty="0"/>
              <a:t>  </a:t>
            </a:r>
            <a:endParaRPr lang="en-US" sz="1200" dirty="0">
              <a:latin typeface="Times Roman"/>
              <a:ea typeface="Times Roman"/>
              <a:cs typeface="Times Roman"/>
              <a:sym typeface="Times Roman"/>
            </a:endParaRPr>
          </a:p>
          <a:p>
            <a:pPr>
              <a:defRPr baseline="31999">
                <a:solidFill>
                  <a:srgbClr val="F6FFA0"/>
                </a:solidFill>
                <a:latin typeface="+mn-lt"/>
                <a:ea typeface="+mn-ea"/>
                <a:cs typeface="+mn-cs"/>
                <a:sym typeface="Gilroy Regular"/>
              </a:defRPr>
            </a:pPr>
            <a:r>
              <a:rPr lang="en-US" dirty="0"/>
              <a:t>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383" name="6_memo_prime.jpg" descr="6_memo_prime.jpg"/>
          <p:cNvPicPr>
            <a:picLocks noChangeAspect="1"/>
          </p:cNvPicPr>
          <p:nvPr/>
        </p:nvPicPr>
        <p:blipFill>
          <a:blip r:embed="rId3"/>
          <a:srcRect l="3233" r="3233" b="6464"/>
          <a:stretch>
            <a:fillRect/>
          </a:stretch>
        </p:blipFill>
        <p:spPr>
          <a:xfrm>
            <a:off x="-1" y="-2"/>
            <a:ext cx="9144001" cy="5143504"/>
          </a:xfrm>
          <a:prstGeom prst="rect">
            <a:avLst/>
          </a:prstGeom>
          <a:ln w="12700">
            <a:miter lim="400000"/>
          </a:ln>
        </p:spPr>
      </p:pic>
      <p:pic>
        <p:nvPicPr>
          <p:cNvPr id="384" name="DSC04319_Dx0.jpg" descr="DSC04319_Dx0.jpg"/>
          <p:cNvPicPr>
            <a:picLocks noChangeAspect="1"/>
          </p:cNvPicPr>
          <p:nvPr/>
        </p:nvPicPr>
        <p:blipFill>
          <a:blip r:embed="rId4"/>
          <a:srcRect l="19509" t="11809" r="3731" b="11429"/>
          <a:stretch>
            <a:fillRect/>
          </a:stretch>
        </p:blipFill>
        <p:spPr>
          <a:xfrm>
            <a:off x="0" y="-3"/>
            <a:ext cx="9144000" cy="5143505"/>
          </a:xfrm>
          <a:prstGeom prst="rect">
            <a:avLst/>
          </a:prstGeom>
          <a:ln w="12700">
            <a:miter lim="400000"/>
          </a:ln>
        </p:spPr>
      </p:pic>
      <p:pic>
        <p:nvPicPr>
          <p:cNvPr id="385" name="25.png" descr="25.png"/>
          <p:cNvPicPr>
            <a:picLocks noChangeAspect="1"/>
          </p:cNvPicPr>
          <p:nvPr/>
        </p:nvPicPr>
        <p:blipFill>
          <a:blip r:embed="rId5"/>
          <a:srcRect l="6" r="6"/>
          <a:stretch>
            <a:fillRect/>
          </a:stretch>
        </p:blipFill>
        <p:spPr>
          <a:xfrm>
            <a:off x="-2" y="-3"/>
            <a:ext cx="7378767" cy="5143505"/>
          </a:xfrm>
          <a:prstGeom prst="rect">
            <a:avLst/>
          </a:prstGeom>
          <a:ln w="12700">
            <a:miter lim="400000"/>
          </a:ln>
        </p:spPr>
      </p:pic>
      <p:sp>
        <p:nvSpPr>
          <p:cNvPr id="386" name="Ginerra подойдет тем:"/>
          <p:cNvSpPr txBox="1"/>
          <p:nvPr/>
        </p:nvSpPr>
        <p:spPr>
          <a:xfrm>
            <a:off x="406400" y="1491962"/>
            <a:ext cx="5725952" cy="15373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nSpc>
                <a:spcPct val="90000"/>
              </a:lnSpc>
              <a:defRPr sz="2700" b="1">
                <a:solidFill>
                  <a:srgbClr val="FFFCAB"/>
                </a:solidFill>
                <a:latin typeface="Gilroy-Bold"/>
                <a:ea typeface="Gilroy-Bold"/>
                <a:cs typeface="Gilroy-Bold"/>
                <a:sym typeface="Gilroy-Bold"/>
              </a:defRPr>
            </a:pPr>
            <a:r>
              <a:rPr dirty="0"/>
              <a:t>1 </a:t>
            </a:r>
            <a:r>
              <a:rPr lang="de-DE" dirty="0"/>
              <a:t>Kapsel </a:t>
            </a:r>
            <a:r>
              <a:rPr dirty="0" err="1"/>
              <a:t>Ginerra</a:t>
            </a:r>
            <a:r>
              <a:rPr dirty="0"/>
              <a:t> </a:t>
            </a:r>
            <a:r>
              <a:rPr lang="de-DE" dirty="0"/>
              <a:t>2-mal täglich</a:t>
            </a:r>
          </a:p>
          <a:p>
            <a:pPr>
              <a:lnSpc>
                <a:spcPct val="90000"/>
              </a:lnSpc>
              <a:defRPr sz="2700" b="1">
                <a:solidFill>
                  <a:srgbClr val="FFFCAB"/>
                </a:solidFill>
                <a:latin typeface="Gilroy-Bold"/>
                <a:ea typeface="Gilroy-Bold"/>
                <a:cs typeface="Gilroy-Bold"/>
                <a:sym typeface="Gilroy-Bold"/>
              </a:defRPr>
            </a:pPr>
            <a:r>
              <a:rPr lang="de-DE" sz="2800" b="1" dirty="0">
                <a:solidFill>
                  <a:schemeClr val="bg1"/>
                </a:solidFill>
                <a:latin typeface="Calibri"/>
                <a:ea typeface="Calibri"/>
                <a:cs typeface="Calibri"/>
                <a:sym typeface="Calibri"/>
              </a:rPr>
              <a:t>während oder nach den Mahlzeiten zum Schutz der Magen- und Darmschleimhäute</a:t>
            </a:r>
            <a:endParaRPr dirty="0">
              <a:solidFill>
                <a:schemeClr val="bg1"/>
              </a:solidFill>
            </a:endParaRPr>
          </a:p>
        </p:txBody>
      </p:sp>
      <p:sp>
        <p:nvSpPr>
          <p:cNvPr id="387"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pic>
        <p:nvPicPr>
          <p:cNvPr id="388" name="_Ð¡Ð»Ð¾Ð¹_2 (1).png" descr="_Ð¡Ð»Ð¾Ð¹_2 (1).png"/>
          <p:cNvPicPr>
            <a:picLocks noChangeAspect="1"/>
          </p:cNvPicPr>
          <p:nvPr/>
        </p:nvPicPr>
        <p:blipFill>
          <a:blip r:embed="rId6"/>
          <a:stretch>
            <a:fillRect/>
          </a:stretch>
        </p:blipFill>
        <p:spPr>
          <a:xfrm>
            <a:off x="8039100" y="4809204"/>
            <a:ext cx="762000" cy="133723"/>
          </a:xfrm>
          <a:prstGeom prst="rect">
            <a:avLst/>
          </a:prstGeom>
          <a:ln w="12700">
            <a:miter lim="400000"/>
          </a:ln>
        </p:spPr>
      </p:pic>
      <p:grpSp>
        <p:nvGrpSpPr>
          <p:cNvPr id="391" name="Сгруппировать"/>
          <p:cNvGrpSpPr/>
          <p:nvPr/>
        </p:nvGrpSpPr>
        <p:grpSpPr>
          <a:xfrm>
            <a:off x="406399" y="3574001"/>
            <a:ext cx="4009263" cy="439630"/>
            <a:chOff x="-4511" y="507052"/>
            <a:chExt cx="4009261" cy="439629"/>
          </a:xfrm>
        </p:grpSpPr>
        <p:sp>
          <p:nvSpPr>
            <p:cNvPr id="389"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110895" y="545152"/>
              <a:ext cx="37874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800">
                  <a:solidFill>
                    <a:srgbClr val="F6FFA0"/>
                  </a:solidFill>
                  <a:latin typeface="+mn-lt"/>
                  <a:ea typeface="+mn-ea"/>
                  <a:cs typeface="+mn-cs"/>
                  <a:sym typeface="Gilroy Regular"/>
                </a:defRPr>
              </a:lvl1pPr>
            </a:lstStyle>
            <a:p>
              <a:r>
                <a:rPr lang="de-DE" b="0" i="0" dirty="0">
                  <a:effectLst/>
                </a:rPr>
                <a:t>Nahrungsergänzungsmittel dienen nur der Ergänzung der allgemeinen Ernährung und sind kein Ersatz für eine ausgewogene und abwechslungsreiche Ernährungsweise. Nahrungsergänzungsmittel sind keine Arzneimittel.</a:t>
              </a:r>
              <a:endParaRPr dirty="0"/>
            </a:p>
          </p:txBody>
        </p:sp>
        <p:sp>
          <p:nvSpPr>
            <p:cNvPr id="390" name="Прямоугольник"/>
            <p:cNvSpPr/>
            <p:nvPr/>
          </p:nvSpPr>
          <p:spPr>
            <a:xfrm>
              <a:off x="-4511" y="507052"/>
              <a:ext cx="4009261" cy="439629"/>
            </a:xfrm>
            <a:prstGeom prst="rect">
              <a:avLst/>
            </a:prstGeom>
            <a:noFill/>
            <a:ln w="9525" cap="flat">
              <a:solidFill>
                <a:srgbClr val="F6FFA0">
                  <a:alpha val="91556"/>
                </a:srgbClr>
              </a:solidFill>
              <a:prstDash val="solid"/>
              <a:miter lim="400000"/>
            </a:ln>
            <a:effectLst/>
          </p:spPr>
          <p:txBody>
            <a:bodyPr wrap="square" lIns="0" tIns="0" rIns="0" bIns="0" numCol="1" anchor="t">
              <a:noAutofit/>
            </a:bodyPr>
            <a:lstStyle/>
            <a:p>
              <a:pPr>
                <a:defRPr>
                  <a:solidFill>
                    <a:srgbClr val="FFFFFF"/>
                  </a:solidFill>
                  <a:latin typeface="+mn-lt"/>
                  <a:ea typeface="+mn-ea"/>
                  <a:cs typeface="+mn-cs"/>
                  <a:sym typeface="Gilroy Regular"/>
                </a:defRPr>
              </a:pPr>
              <a:endParaRP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395" name="37_safrino.jpg" descr="37_safrino.jpg"/>
          <p:cNvPicPr>
            <a:picLocks noChangeAspect="1"/>
          </p:cNvPicPr>
          <p:nvPr/>
        </p:nvPicPr>
        <p:blipFill>
          <a:blip r:embed="rId3"/>
          <a:srcRect l="15718" t="14110" r="1455" b="3067"/>
          <a:stretch>
            <a:fillRect/>
          </a:stretch>
        </p:blipFill>
        <p:spPr>
          <a:xfrm>
            <a:off x="0" y="-1"/>
            <a:ext cx="9144000" cy="5143502"/>
          </a:xfrm>
          <a:prstGeom prst="rect">
            <a:avLst/>
          </a:prstGeom>
          <a:ln w="12700">
            <a:miter lim="400000"/>
          </a:ln>
        </p:spPr>
      </p:pic>
      <p:sp>
        <p:nvSpPr>
          <p:cNvPr id="396" name="Ginerra подойдет тем:"/>
          <p:cNvSpPr txBox="1"/>
          <p:nvPr/>
        </p:nvSpPr>
        <p:spPr>
          <a:xfrm>
            <a:off x="406400" y="406399"/>
            <a:ext cx="4279900"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FFFCAB"/>
                </a:solidFill>
                <a:latin typeface="Gilroy-Bold"/>
                <a:ea typeface="Gilroy-Bold"/>
                <a:cs typeface="Gilroy-Bold"/>
                <a:sym typeface="Gilroy-Bold"/>
              </a:defRPr>
            </a:pPr>
            <a:r>
              <a:rPr dirty="0" err="1"/>
              <a:t>Ginerra</a:t>
            </a:r>
            <a:r>
              <a:rPr dirty="0"/>
              <a:t> </a:t>
            </a:r>
            <a:r>
              <a:rPr lang="de-DE" dirty="0">
                <a:solidFill>
                  <a:srgbClr val="FFFFFF"/>
                </a:solidFill>
              </a:rPr>
              <a:t>hilft</a:t>
            </a:r>
            <a:r>
              <a:rPr dirty="0">
                <a:solidFill>
                  <a:srgbClr val="FFFFFF"/>
                </a:solidFill>
              </a:rPr>
              <a:t>: </a:t>
            </a:r>
          </a:p>
        </p:txBody>
      </p:sp>
      <p:sp>
        <p:nvSpPr>
          <p:cNvPr id="397"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sp>
        <p:nvSpPr>
          <p:cNvPr id="398" name="кого после еды беспокоит  дискомфорт в ЖКТ"/>
          <p:cNvSpPr txBox="1"/>
          <p:nvPr/>
        </p:nvSpPr>
        <p:spPr>
          <a:xfrm>
            <a:off x="996949" y="1408430"/>
            <a:ext cx="3930651" cy="4775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a:solidFill>
                  <a:srgbClr val="FFFFFF"/>
                </a:solidFill>
                <a:latin typeface="+mn-lt"/>
                <a:ea typeface="+mn-ea"/>
                <a:cs typeface="+mn-cs"/>
                <a:sym typeface="Gilroy Regular"/>
              </a:defRPr>
            </a:lvl1pPr>
          </a:lstStyle>
          <a:p>
            <a:pPr marL="139700" lvl="0">
              <a:lnSpc>
                <a:spcPct val="115000"/>
              </a:lnSpc>
              <a:buClr>
                <a:schemeClr val="dk1"/>
              </a:buClr>
              <a:buSzPts val="1400"/>
            </a:pPr>
            <a:r>
              <a:rPr lang="de-DE" dirty="0">
                <a:solidFill>
                  <a:schemeClr val="bg1"/>
                </a:solidFill>
                <a:ea typeface="Calibri"/>
                <a:cs typeface="Calibri"/>
                <a:sym typeface="Calibri"/>
              </a:rPr>
              <a:t>Die Magen- und Darmschleimhäute wiederherzustellen und zu schützen</a:t>
            </a:r>
          </a:p>
        </p:txBody>
      </p:sp>
      <p:pic>
        <p:nvPicPr>
          <p:cNvPr id="399" name="15 (1).png" descr="15 (1).png"/>
          <p:cNvPicPr>
            <a:picLocks noChangeAspect="1"/>
          </p:cNvPicPr>
          <p:nvPr/>
        </p:nvPicPr>
        <p:blipFill>
          <a:blip r:embed="rId4"/>
          <a:srcRect l="62" r="59"/>
          <a:stretch>
            <a:fillRect/>
          </a:stretch>
        </p:blipFill>
        <p:spPr>
          <a:xfrm>
            <a:off x="406397" y="1244600"/>
            <a:ext cx="508005" cy="508000"/>
          </a:xfrm>
          <a:prstGeom prst="rect">
            <a:avLst/>
          </a:prstGeom>
          <a:ln w="12700">
            <a:miter lim="400000"/>
          </a:ln>
        </p:spPr>
      </p:pic>
      <p:sp>
        <p:nvSpPr>
          <p:cNvPr id="400" name="кто хочет избежать последствий сезонных обострений хронических заболеваний ЖКТ"/>
          <p:cNvSpPr txBox="1"/>
          <p:nvPr/>
        </p:nvSpPr>
        <p:spPr>
          <a:xfrm>
            <a:off x="1003299" y="2106927"/>
            <a:ext cx="3340102" cy="4809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a:solidFill>
                  <a:srgbClr val="FFFFFF"/>
                </a:solidFill>
                <a:latin typeface="+mn-lt"/>
                <a:ea typeface="+mn-ea"/>
                <a:cs typeface="+mn-cs"/>
                <a:sym typeface="Gilroy Regular"/>
              </a:defRPr>
            </a:lvl1pPr>
          </a:lstStyle>
          <a:p>
            <a:pPr marL="139700" lvl="0">
              <a:lnSpc>
                <a:spcPct val="115000"/>
              </a:lnSpc>
              <a:buClr>
                <a:schemeClr val="dk1"/>
              </a:buClr>
              <a:buSzPts val="1400"/>
            </a:pPr>
            <a:r>
              <a:rPr lang="de-DE" dirty="0">
                <a:solidFill>
                  <a:schemeClr val="bg1"/>
                </a:solidFill>
                <a:ea typeface="Calibri"/>
                <a:cs typeface="Calibri"/>
                <a:sym typeface="Calibri"/>
              </a:rPr>
              <a:t>Unangenehme Symptome nach einer Mahlzeit zu lindern</a:t>
            </a:r>
          </a:p>
        </p:txBody>
      </p:sp>
      <p:pic>
        <p:nvPicPr>
          <p:cNvPr id="401" name="17 (1).png" descr="17 (1).png"/>
          <p:cNvPicPr>
            <a:picLocks noChangeAspect="1"/>
          </p:cNvPicPr>
          <p:nvPr/>
        </p:nvPicPr>
        <p:blipFill>
          <a:blip r:embed="rId5"/>
          <a:stretch>
            <a:fillRect/>
          </a:stretch>
        </p:blipFill>
        <p:spPr>
          <a:xfrm>
            <a:off x="406399" y="1943098"/>
            <a:ext cx="508002" cy="508006"/>
          </a:xfrm>
          <a:prstGeom prst="rect">
            <a:avLst/>
          </a:prstGeom>
          <a:ln w="12700">
            <a:miter lim="400000"/>
          </a:ln>
        </p:spPr>
      </p:pic>
      <p:sp>
        <p:nvSpPr>
          <p:cNvPr id="402" name="у кого нарушен режим питания  из-за стресса"/>
          <p:cNvSpPr txBox="1"/>
          <p:nvPr/>
        </p:nvSpPr>
        <p:spPr>
          <a:xfrm>
            <a:off x="990596" y="2697477"/>
            <a:ext cx="3302007" cy="4809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139700" lvl="0">
              <a:lnSpc>
                <a:spcPct val="115000"/>
              </a:lnSpc>
              <a:buClr>
                <a:schemeClr val="dk1"/>
              </a:buClr>
              <a:buSzPts val="1400"/>
            </a:pPr>
            <a:r>
              <a:rPr lang="de-DE" dirty="0">
                <a:solidFill>
                  <a:schemeClr val="bg1"/>
                </a:solidFill>
                <a:latin typeface="+mn-lt"/>
                <a:ea typeface="Calibri"/>
                <a:cs typeface="Calibri"/>
                <a:sym typeface="Calibri"/>
              </a:rPr>
              <a:t>Die Verdauung und die Aufnahme von Nährstoffen zu verbessern</a:t>
            </a:r>
          </a:p>
        </p:txBody>
      </p:sp>
      <p:pic>
        <p:nvPicPr>
          <p:cNvPr id="403" name="14 (1).png" descr="14 (1).png"/>
          <p:cNvPicPr>
            <a:picLocks noChangeAspect="1"/>
          </p:cNvPicPr>
          <p:nvPr/>
        </p:nvPicPr>
        <p:blipFill>
          <a:blip r:embed="rId6"/>
          <a:stretch>
            <a:fillRect/>
          </a:stretch>
        </p:blipFill>
        <p:spPr>
          <a:xfrm>
            <a:off x="406396" y="2641600"/>
            <a:ext cx="508005" cy="508000"/>
          </a:xfrm>
          <a:prstGeom prst="rect">
            <a:avLst/>
          </a:prstGeom>
          <a:ln w="12700">
            <a:miter lim="400000"/>
          </a:ln>
        </p:spPr>
      </p:pic>
      <p:sp>
        <p:nvSpPr>
          <p:cNvPr id="404" name="кто имеет вредные привычки"/>
          <p:cNvSpPr txBox="1"/>
          <p:nvPr/>
        </p:nvSpPr>
        <p:spPr>
          <a:xfrm>
            <a:off x="990600" y="3503929"/>
            <a:ext cx="3302000" cy="2332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a:solidFill>
                  <a:srgbClr val="FFFFFF"/>
                </a:solidFill>
                <a:latin typeface="+mn-lt"/>
                <a:ea typeface="+mn-ea"/>
                <a:cs typeface="+mn-cs"/>
                <a:sym typeface="Gilroy Regular"/>
              </a:defRPr>
            </a:lvl1pPr>
          </a:lstStyle>
          <a:p>
            <a:pPr marL="139700" lvl="0">
              <a:lnSpc>
                <a:spcPct val="115000"/>
              </a:lnSpc>
              <a:buClr>
                <a:schemeClr val="dk1"/>
              </a:buClr>
              <a:buSzPts val="1400"/>
            </a:pPr>
            <a:r>
              <a:rPr lang="de-DE" dirty="0">
                <a:solidFill>
                  <a:schemeClr val="bg1"/>
                </a:solidFill>
                <a:ea typeface="Calibri"/>
                <a:cs typeface="Calibri"/>
                <a:sym typeface="Calibri"/>
              </a:rPr>
              <a:t>Das Immunsystem zu stärken</a:t>
            </a:r>
          </a:p>
        </p:txBody>
      </p:sp>
      <p:pic>
        <p:nvPicPr>
          <p:cNvPr id="405" name="16.png" descr="16.png"/>
          <p:cNvPicPr>
            <a:picLocks noChangeAspect="1"/>
          </p:cNvPicPr>
          <p:nvPr/>
        </p:nvPicPr>
        <p:blipFill>
          <a:blip r:embed="rId7"/>
          <a:srcRect l="62" r="59"/>
          <a:stretch>
            <a:fillRect/>
          </a:stretch>
        </p:blipFill>
        <p:spPr>
          <a:xfrm>
            <a:off x="406399" y="3340100"/>
            <a:ext cx="508005" cy="508000"/>
          </a:xfrm>
          <a:prstGeom prst="rect">
            <a:avLst/>
          </a:prstGeom>
          <a:ln w="12700">
            <a:miter lim="400000"/>
          </a:ln>
        </p:spPr>
      </p:pic>
      <p:pic>
        <p:nvPicPr>
          <p:cNvPr id="406" name="_Ð¡Ð»Ð¾Ð¹_2 (1).png" descr="_Ð¡Ð»Ð¾Ð¹_2 (1).png"/>
          <p:cNvPicPr>
            <a:picLocks noChangeAspect="1"/>
          </p:cNvPicPr>
          <p:nvPr/>
        </p:nvPicPr>
        <p:blipFill>
          <a:blip r:embed="rId8"/>
          <a:stretch>
            <a:fillRect/>
          </a:stretch>
        </p:blipFill>
        <p:spPr>
          <a:xfrm>
            <a:off x="8039100" y="4809204"/>
            <a:ext cx="762000" cy="133723"/>
          </a:xfrm>
          <a:prstGeom prst="rect">
            <a:avLst/>
          </a:prstGeom>
          <a:ln w="12700">
            <a:miter lim="400000"/>
          </a:ln>
        </p:spPr>
      </p:pic>
      <p:grpSp>
        <p:nvGrpSpPr>
          <p:cNvPr id="409" name="Сгруппировать"/>
          <p:cNvGrpSpPr/>
          <p:nvPr/>
        </p:nvGrpSpPr>
        <p:grpSpPr>
          <a:xfrm>
            <a:off x="410909" y="4082948"/>
            <a:ext cx="4009263" cy="439630"/>
            <a:chOff x="-1" y="0"/>
            <a:chExt cx="4009261" cy="439629"/>
          </a:xfrm>
        </p:grpSpPr>
        <p:sp>
          <p:nvSpPr>
            <p:cNvPr id="407"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110897" y="30581"/>
              <a:ext cx="37874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800">
                  <a:solidFill>
                    <a:srgbClr val="F6FFA0"/>
                  </a:solidFill>
                  <a:latin typeface="+mn-lt"/>
                  <a:ea typeface="+mn-ea"/>
                  <a:cs typeface="+mn-cs"/>
                  <a:sym typeface="Gilroy Regular"/>
                </a:defRPr>
              </a:lvl1pPr>
            </a:lstStyle>
            <a:p>
              <a:r>
                <a:rPr lang="de-DE" b="0" i="0" dirty="0">
                  <a:effectLst/>
                </a:rPr>
                <a:t>Nahrungsergänzungsmittel dienen nur der Ergänzung der allgemeinen Ernährung und sind kein Ersatz für eine ausgewogene und abwechslungsreiche Ernährungsweise. Nahrungsergänzungsmittel sind keine Arzneimittel.</a:t>
              </a:r>
              <a:endParaRPr dirty="0"/>
            </a:p>
          </p:txBody>
        </p:sp>
        <p:sp>
          <p:nvSpPr>
            <p:cNvPr id="408" name="Прямоугольник"/>
            <p:cNvSpPr/>
            <p:nvPr/>
          </p:nvSpPr>
          <p:spPr>
            <a:xfrm>
              <a:off x="-1" y="0"/>
              <a:ext cx="4009261" cy="439629"/>
            </a:xfrm>
            <a:prstGeom prst="rect">
              <a:avLst/>
            </a:prstGeom>
            <a:noFill/>
            <a:ln w="9525" cap="flat">
              <a:solidFill>
                <a:srgbClr val="F6FFA0">
                  <a:alpha val="91556"/>
                </a:srgbClr>
              </a:solidFill>
              <a:prstDash val="solid"/>
              <a:miter lim="400000"/>
            </a:ln>
            <a:effectLst/>
          </p:spPr>
          <p:txBody>
            <a:bodyPr wrap="square" lIns="0" tIns="0" rIns="0" bIns="0" numCol="1" anchor="t">
              <a:noAutofit/>
            </a:bodyPr>
            <a:lstStyle/>
            <a:p>
              <a:pPr>
                <a:defRPr>
                  <a:solidFill>
                    <a:srgbClr val="FFFFFF"/>
                  </a:solidFill>
                  <a:latin typeface="+mn-lt"/>
                  <a:ea typeface="+mn-ea"/>
                  <a:cs typeface="+mn-cs"/>
                  <a:sym typeface="Gilroy Regular"/>
                </a:defRPr>
              </a:pPr>
              <a:endParaRPr/>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413" name="5 (2).png" descr="5 (2).png"/>
          <p:cNvPicPr>
            <a:picLocks noChangeAspect="1"/>
          </p:cNvPicPr>
          <p:nvPr/>
        </p:nvPicPr>
        <p:blipFill>
          <a:blip r:embed="rId3"/>
          <a:srcRect l="6" r="4"/>
          <a:stretch>
            <a:fillRect/>
          </a:stretch>
        </p:blipFill>
        <p:spPr>
          <a:xfrm>
            <a:off x="1056" y="0"/>
            <a:ext cx="9141888" cy="5143500"/>
          </a:xfrm>
          <a:prstGeom prst="rect">
            <a:avLst/>
          </a:prstGeom>
          <a:ln w="12700">
            <a:miter lim="400000"/>
          </a:ln>
        </p:spPr>
      </p:pic>
      <p:sp>
        <p:nvSpPr>
          <p:cNvPr id="414" name="Ginerra поможет:"/>
          <p:cNvSpPr txBox="1"/>
          <p:nvPr/>
        </p:nvSpPr>
        <p:spPr>
          <a:xfrm>
            <a:off x="406400" y="406399"/>
            <a:ext cx="8331200" cy="6647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FFFCAB"/>
                </a:solidFill>
                <a:latin typeface="Gilroy-Bold"/>
                <a:ea typeface="Gilroy-Bold"/>
                <a:cs typeface="Gilroy-Bold"/>
                <a:sym typeface="Gilroy-Bold"/>
              </a:defRPr>
            </a:pPr>
            <a:r>
              <a:rPr sz="2400" dirty="0"/>
              <a:t>Gi</a:t>
            </a:r>
            <a:r>
              <a:rPr lang="de-DE" sz="2400" dirty="0"/>
              <a:t>n</a:t>
            </a:r>
            <a:r>
              <a:rPr sz="2400" dirty="0" err="1"/>
              <a:t>erra</a:t>
            </a:r>
            <a:r>
              <a:rPr sz="2400" dirty="0"/>
              <a:t> </a:t>
            </a:r>
            <a:r>
              <a:rPr lang="de-DE" sz="2400" b="1" dirty="0">
                <a:solidFill>
                  <a:schemeClr val="bg1"/>
                </a:solidFill>
                <a:latin typeface="Calibri"/>
                <a:ea typeface="Calibri"/>
                <a:cs typeface="Calibri"/>
                <a:sym typeface="Calibri"/>
              </a:rPr>
              <a:t>ist für Erwachsene gedacht, die nach einer Mahlzeit unter mindestens einem der genannten Symptome leiden:</a:t>
            </a:r>
            <a:endParaRPr sz="2400" dirty="0">
              <a:solidFill>
                <a:schemeClr val="bg1"/>
              </a:solidFill>
            </a:endParaRPr>
          </a:p>
        </p:txBody>
      </p:sp>
      <p:sp>
        <p:nvSpPr>
          <p:cNvPr id="415"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grpSp>
        <p:nvGrpSpPr>
          <p:cNvPr id="418" name="Сгруппировать"/>
          <p:cNvGrpSpPr/>
          <p:nvPr/>
        </p:nvGrpSpPr>
        <p:grpSpPr>
          <a:xfrm>
            <a:off x="406394" y="1625600"/>
            <a:ext cx="1489839" cy="508000"/>
            <a:chOff x="-1" y="0"/>
            <a:chExt cx="1489838" cy="508000"/>
          </a:xfrm>
        </p:grpSpPr>
        <p:sp>
          <p:nvSpPr>
            <p:cNvPr id="416" name="изжога"/>
            <p:cNvSpPr txBox="1"/>
            <p:nvPr/>
          </p:nvSpPr>
          <p:spPr>
            <a:xfrm>
              <a:off x="590553" y="96519"/>
              <a:ext cx="899284"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a:solidFill>
                    <a:srgbClr val="FFFFFF"/>
                  </a:solidFill>
                  <a:latin typeface="+mn-lt"/>
                  <a:ea typeface="+mn-ea"/>
                  <a:cs typeface="+mn-cs"/>
                  <a:sym typeface="Gilroy Regular"/>
                </a:defRPr>
              </a:pPr>
              <a:r>
                <a:rPr lang="de-DE" dirty="0"/>
                <a:t>Blähungen</a:t>
              </a:r>
              <a:endParaRPr dirty="0"/>
            </a:p>
          </p:txBody>
        </p:sp>
        <p:pic>
          <p:nvPicPr>
            <p:cNvPr id="417" name="нарушение стула (2).png" descr="нарушение стула (2).png"/>
            <p:cNvPicPr>
              <a:picLocks noChangeAspect="1"/>
            </p:cNvPicPr>
            <p:nvPr/>
          </p:nvPicPr>
          <p:blipFill>
            <a:blip r:embed="rId4"/>
            <a:stretch>
              <a:fillRect/>
            </a:stretch>
          </p:blipFill>
          <p:spPr>
            <a:xfrm>
              <a:off x="-1" y="0"/>
              <a:ext cx="508009" cy="508000"/>
            </a:xfrm>
            <a:prstGeom prst="rect">
              <a:avLst/>
            </a:prstGeom>
            <a:ln w="12700" cap="flat">
              <a:noFill/>
              <a:miter lim="400000"/>
            </a:ln>
            <a:effectLst/>
          </p:spPr>
        </p:pic>
      </p:grpSp>
      <p:sp>
        <p:nvSpPr>
          <p:cNvPr id="419" name="вздутие"/>
          <p:cNvSpPr txBox="1"/>
          <p:nvPr/>
        </p:nvSpPr>
        <p:spPr>
          <a:xfrm>
            <a:off x="996949" y="2501901"/>
            <a:ext cx="761427" cy="215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a:solidFill>
                  <a:srgbClr val="FFFFFF"/>
                </a:solidFill>
                <a:latin typeface="+mn-lt"/>
                <a:ea typeface="+mn-ea"/>
                <a:cs typeface="+mn-cs"/>
                <a:sym typeface="Gilroy Regular"/>
              </a:defRPr>
            </a:pPr>
            <a:r>
              <a:rPr lang="de-DE" dirty="0"/>
              <a:t>Flatulenz</a:t>
            </a:r>
            <a:endParaRPr dirty="0"/>
          </a:p>
        </p:txBody>
      </p:sp>
      <p:pic>
        <p:nvPicPr>
          <p:cNvPr id="420" name="нарушение стула (1).png" descr="нарушение стула (1).png"/>
          <p:cNvPicPr>
            <a:picLocks noChangeAspect="1"/>
          </p:cNvPicPr>
          <p:nvPr/>
        </p:nvPicPr>
        <p:blipFill>
          <a:blip r:embed="rId5"/>
          <a:stretch>
            <a:fillRect/>
          </a:stretch>
        </p:blipFill>
        <p:spPr>
          <a:xfrm>
            <a:off x="406396" y="2400300"/>
            <a:ext cx="508007" cy="508002"/>
          </a:xfrm>
          <a:prstGeom prst="rect">
            <a:avLst/>
          </a:prstGeom>
          <a:ln w="12700">
            <a:miter lim="400000"/>
          </a:ln>
        </p:spPr>
      </p:pic>
      <p:grpSp>
        <p:nvGrpSpPr>
          <p:cNvPr id="423" name="Сгруппировать"/>
          <p:cNvGrpSpPr/>
          <p:nvPr/>
        </p:nvGrpSpPr>
        <p:grpSpPr>
          <a:xfrm>
            <a:off x="406395" y="3174998"/>
            <a:ext cx="1438542" cy="508008"/>
            <a:chOff x="0" y="-1"/>
            <a:chExt cx="1438541" cy="508007"/>
          </a:xfrm>
        </p:grpSpPr>
        <p:sp>
          <p:nvSpPr>
            <p:cNvPr id="421" name="рефлюкс"/>
            <p:cNvSpPr txBox="1"/>
            <p:nvPr/>
          </p:nvSpPr>
          <p:spPr>
            <a:xfrm>
              <a:off x="590553" y="163829"/>
              <a:ext cx="847988"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Aufstoßen</a:t>
              </a:r>
              <a:endParaRPr dirty="0"/>
            </a:p>
          </p:txBody>
        </p:sp>
        <p:pic>
          <p:nvPicPr>
            <p:cNvPr id="422" name="нарушение стула (3).png" descr="нарушение стула (3).png"/>
            <p:cNvPicPr>
              <a:picLocks noChangeAspect="1"/>
            </p:cNvPicPr>
            <p:nvPr/>
          </p:nvPicPr>
          <p:blipFill>
            <a:blip r:embed="rId6"/>
            <a:stretch>
              <a:fillRect/>
            </a:stretch>
          </p:blipFill>
          <p:spPr>
            <a:xfrm>
              <a:off x="0" y="-1"/>
              <a:ext cx="508008" cy="508007"/>
            </a:xfrm>
            <a:prstGeom prst="rect">
              <a:avLst/>
            </a:prstGeom>
            <a:ln w="12700" cap="flat">
              <a:noFill/>
              <a:miter lim="400000"/>
            </a:ln>
            <a:effectLst/>
          </p:spPr>
        </p:pic>
      </p:grpSp>
      <p:grpSp>
        <p:nvGrpSpPr>
          <p:cNvPr id="426" name="Сгруппировать"/>
          <p:cNvGrpSpPr/>
          <p:nvPr/>
        </p:nvGrpSpPr>
        <p:grpSpPr>
          <a:xfrm>
            <a:off x="2730498" y="1625600"/>
            <a:ext cx="1581210" cy="508000"/>
            <a:chOff x="-1" y="0"/>
            <a:chExt cx="1581210" cy="508000"/>
          </a:xfrm>
        </p:grpSpPr>
        <p:sp>
          <p:nvSpPr>
            <p:cNvPr id="424" name="изжога"/>
            <p:cNvSpPr txBox="1"/>
            <p:nvPr/>
          </p:nvSpPr>
          <p:spPr>
            <a:xfrm>
              <a:off x="590553" y="55879"/>
              <a:ext cx="990656" cy="4308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a:solidFill>
                    <a:srgbClr val="FFFFFF"/>
                  </a:solidFill>
                  <a:latin typeface="+mn-lt"/>
                  <a:ea typeface="+mn-ea"/>
                  <a:cs typeface="+mn-cs"/>
                  <a:sym typeface="Gilroy Regular"/>
                </a:defRPr>
              </a:pPr>
              <a:r>
                <a:rPr lang="de-DE" dirty="0"/>
                <a:t>Völlegefühl </a:t>
              </a:r>
            </a:p>
            <a:p>
              <a:pPr>
                <a:defRPr>
                  <a:solidFill>
                    <a:srgbClr val="FFFFFF"/>
                  </a:solidFill>
                  <a:latin typeface="+mn-lt"/>
                  <a:ea typeface="+mn-ea"/>
                  <a:cs typeface="+mn-cs"/>
                  <a:sym typeface="Gilroy Regular"/>
                </a:defRPr>
              </a:pPr>
              <a:r>
                <a:rPr lang="de-DE" dirty="0"/>
                <a:t>im Bauch</a:t>
              </a:r>
              <a:endParaRPr dirty="0"/>
            </a:p>
          </p:txBody>
        </p:sp>
        <p:pic>
          <p:nvPicPr>
            <p:cNvPr id="425" name="нарушение стула (4).png" descr="нарушение стула (4).png"/>
            <p:cNvPicPr>
              <a:picLocks noChangeAspect="1"/>
            </p:cNvPicPr>
            <p:nvPr/>
          </p:nvPicPr>
          <p:blipFill>
            <a:blip r:embed="rId7"/>
            <a:stretch>
              <a:fillRect/>
            </a:stretch>
          </p:blipFill>
          <p:spPr>
            <a:xfrm>
              <a:off x="-1" y="0"/>
              <a:ext cx="508009" cy="508000"/>
            </a:xfrm>
            <a:prstGeom prst="rect">
              <a:avLst/>
            </a:prstGeom>
            <a:ln w="12700" cap="flat">
              <a:noFill/>
              <a:miter lim="400000"/>
            </a:ln>
            <a:effectLst/>
          </p:spPr>
        </p:pic>
      </p:grpSp>
      <p:grpSp>
        <p:nvGrpSpPr>
          <p:cNvPr id="429" name="Сгруппировать"/>
          <p:cNvGrpSpPr/>
          <p:nvPr/>
        </p:nvGrpSpPr>
        <p:grpSpPr>
          <a:xfrm>
            <a:off x="2730498" y="2400298"/>
            <a:ext cx="1281449" cy="508005"/>
            <a:chOff x="-1" y="-1"/>
            <a:chExt cx="1281448" cy="508004"/>
          </a:xfrm>
        </p:grpSpPr>
        <p:sp>
          <p:nvSpPr>
            <p:cNvPr id="427" name="вздутие"/>
            <p:cNvSpPr txBox="1"/>
            <p:nvPr/>
          </p:nvSpPr>
          <p:spPr>
            <a:xfrm>
              <a:off x="590553" y="146050"/>
              <a:ext cx="690894"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Übelkeit</a:t>
              </a:r>
              <a:endParaRPr dirty="0"/>
            </a:p>
          </p:txBody>
        </p:sp>
        <p:pic>
          <p:nvPicPr>
            <p:cNvPr id="428" name="тошнота.png" descr="тошнота.png"/>
            <p:cNvPicPr>
              <a:picLocks noChangeAspect="1"/>
            </p:cNvPicPr>
            <p:nvPr/>
          </p:nvPicPr>
          <p:blipFill>
            <a:blip r:embed="rId8"/>
            <a:stretch>
              <a:fillRect/>
            </a:stretch>
          </p:blipFill>
          <p:spPr>
            <a:xfrm>
              <a:off x="-1" y="-1"/>
              <a:ext cx="508009" cy="508004"/>
            </a:xfrm>
            <a:prstGeom prst="rect">
              <a:avLst/>
            </a:prstGeom>
            <a:ln w="12700" cap="flat">
              <a:noFill/>
              <a:miter lim="400000"/>
            </a:ln>
            <a:effectLst/>
          </p:spPr>
        </p:pic>
      </p:grpSp>
      <p:grpSp>
        <p:nvGrpSpPr>
          <p:cNvPr id="432" name="Сгруппировать"/>
          <p:cNvGrpSpPr/>
          <p:nvPr/>
        </p:nvGrpSpPr>
        <p:grpSpPr>
          <a:xfrm>
            <a:off x="2730499" y="3169918"/>
            <a:ext cx="1775461" cy="646331"/>
            <a:chOff x="0" y="-5081"/>
            <a:chExt cx="1775461" cy="646330"/>
          </a:xfrm>
        </p:grpSpPr>
        <p:sp>
          <p:nvSpPr>
            <p:cNvPr id="430" name="рефлюкс"/>
            <p:cNvSpPr txBox="1"/>
            <p:nvPr/>
          </p:nvSpPr>
          <p:spPr>
            <a:xfrm>
              <a:off x="590553" y="-5081"/>
              <a:ext cx="1184908" cy="646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FFFFF"/>
                  </a:solidFill>
                  <a:latin typeface="+mn-lt"/>
                  <a:ea typeface="+mn-ea"/>
                  <a:cs typeface="+mn-cs"/>
                  <a:sym typeface="Gilroy Regular"/>
                </a:defRPr>
              </a:pPr>
              <a:r>
                <a:rPr lang="de-DE" dirty="0"/>
                <a:t>Säuerlicher Geschmack im Mund</a:t>
              </a:r>
              <a:endParaRPr dirty="0"/>
            </a:p>
          </p:txBody>
        </p:sp>
        <p:pic>
          <p:nvPicPr>
            <p:cNvPr id="431" name="тошнота (1).png" descr="тошнота (1).png"/>
            <p:cNvPicPr>
              <a:picLocks noChangeAspect="1"/>
            </p:cNvPicPr>
            <p:nvPr/>
          </p:nvPicPr>
          <p:blipFill>
            <a:blip r:embed="rId9"/>
            <a:stretch>
              <a:fillRect/>
            </a:stretch>
          </p:blipFill>
          <p:spPr>
            <a:xfrm>
              <a:off x="0" y="-1"/>
              <a:ext cx="508006" cy="508007"/>
            </a:xfrm>
            <a:prstGeom prst="rect">
              <a:avLst/>
            </a:prstGeom>
            <a:ln w="12700" cap="flat">
              <a:noFill/>
              <a:miter lim="400000"/>
            </a:ln>
            <a:effectLst/>
          </p:spPr>
        </p:pic>
      </p:grpSp>
      <p:grpSp>
        <p:nvGrpSpPr>
          <p:cNvPr id="435" name="Сгруппировать"/>
          <p:cNvGrpSpPr/>
          <p:nvPr/>
        </p:nvGrpSpPr>
        <p:grpSpPr>
          <a:xfrm>
            <a:off x="5130798" y="1625600"/>
            <a:ext cx="3124203" cy="508000"/>
            <a:chOff x="0" y="0"/>
            <a:chExt cx="3124201" cy="508000"/>
          </a:xfrm>
        </p:grpSpPr>
        <p:sp>
          <p:nvSpPr>
            <p:cNvPr id="433" name="изжога"/>
            <p:cNvSpPr txBox="1"/>
            <p:nvPr/>
          </p:nvSpPr>
          <p:spPr>
            <a:xfrm>
              <a:off x="590553" y="55879"/>
              <a:ext cx="2533648" cy="4308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FFFFF"/>
                  </a:solidFill>
                  <a:latin typeface="+mn-lt"/>
                  <a:ea typeface="+mn-ea"/>
                  <a:cs typeface="+mn-cs"/>
                  <a:sym typeface="Gilroy Regular"/>
                </a:defRPr>
              </a:pPr>
              <a:r>
                <a:rPr lang="de-DE" dirty="0"/>
                <a:t>Veränderungen in der Häufigkeit des Stuhlgangs</a:t>
              </a:r>
              <a:endParaRPr dirty="0"/>
            </a:p>
          </p:txBody>
        </p:sp>
        <p:pic>
          <p:nvPicPr>
            <p:cNvPr id="434" name="тошнота (2).png" descr="тошнота (2).png"/>
            <p:cNvPicPr>
              <a:picLocks noChangeAspect="1"/>
            </p:cNvPicPr>
            <p:nvPr/>
          </p:nvPicPr>
          <p:blipFill>
            <a:blip r:embed="rId10"/>
            <a:stretch>
              <a:fillRect/>
            </a:stretch>
          </p:blipFill>
          <p:spPr>
            <a:xfrm>
              <a:off x="0" y="0"/>
              <a:ext cx="508008" cy="508000"/>
            </a:xfrm>
            <a:prstGeom prst="rect">
              <a:avLst/>
            </a:prstGeom>
            <a:ln w="12700" cap="flat">
              <a:noFill/>
              <a:miter lim="400000"/>
            </a:ln>
            <a:effectLst/>
          </p:spPr>
        </p:pic>
      </p:grpSp>
      <p:sp>
        <p:nvSpPr>
          <p:cNvPr id="436" name="изжога"/>
          <p:cNvSpPr txBox="1"/>
          <p:nvPr/>
        </p:nvSpPr>
        <p:spPr>
          <a:xfrm>
            <a:off x="5130800" y="2456181"/>
            <a:ext cx="3606800" cy="21236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6FFA0"/>
                </a:solidFill>
                <a:latin typeface="Gilroy Bold"/>
                <a:ea typeface="Gilroy Bold"/>
                <a:cs typeface="Gilroy Bold"/>
                <a:sym typeface="Gilroy Bold"/>
              </a:defRPr>
            </a:pPr>
            <a:r>
              <a:rPr lang="de-DE" dirty="0"/>
              <a:t>Außerdem wird das Produkt denjenigen empfohlen, die</a:t>
            </a:r>
            <a:r>
              <a:rPr dirty="0"/>
              <a:t>:</a:t>
            </a:r>
            <a:endParaRPr lang="de-DE" dirty="0"/>
          </a:p>
          <a:p>
            <a:pPr>
              <a:defRPr>
                <a:solidFill>
                  <a:srgbClr val="F6FFA0"/>
                </a:solidFill>
                <a:latin typeface="Gilroy Bold"/>
                <a:ea typeface="Gilroy Bold"/>
                <a:cs typeface="Gilroy Bold"/>
                <a:sym typeface="Gilroy Bold"/>
              </a:defRPr>
            </a:pPr>
            <a:endParaRPr dirty="0"/>
          </a:p>
          <a:p>
            <a:pPr marL="140367" indent="-140367">
              <a:buSzPct val="100000"/>
              <a:buChar char="•"/>
              <a:defRPr>
                <a:solidFill>
                  <a:srgbClr val="FFFFFF"/>
                </a:solidFill>
                <a:latin typeface="+mn-lt"/>
                <a:ea typeface="+mn-ea"/>
                <a:cs typeface="+mn-cs"/>
                <a:sym typeface="Gilroy Regular"/>
              </a:defRPr>
            </a:pPr>
            <a:r>
              <a:rPr lang="de-DE" sz="1200" dirty="0"/>
              <a:t>Sich vor verschlimmerten, saisonalen, chronischen, gastrointestinalen Erkrankungen schützen wollen</a:t>
            </a:r>
          </a:p>
          <a:p>
            <a:pPr marL="140367" indent="-140367">
              <a:buSzPct val="100000"/>
              <a:buChar char="•"/>
              <a:defRPr>
                <a:solidFill>
                  <a:srgbClr val="FFFFFF"/>
                </a:solidFill>
                <a:latin typeface="+mn-lt"/>
                <a:ea typeface="+mn-ea"/>
                <a:cs typeface="+mn-cs"/>
                <a:sym typeface="Gilroy Regular"/>
              </a:defRPr>
            </a:pPr>
            <a:r>
              <a:rPr lang="en-US" sz="1200" dirty="0" err="1"/>
              <a:t>Ungesunde</a:t>
            </a:r>
            <a:r>
              <a:rPr lang="en-US" sz="1200" dirty="0"/>
              <a:t>, </a:t>
            </a:r>
            <a:r>
              <a:rPr lang="en-US" sz="1200" dirty="0" err="1"/>
              <a:t>stressbedingte</a:t>
            </a:r>
            <a:r>
              <a:rPr lang="en-US" sz="1200" dirty="0"/>
              <a:t> </a:t>
            </a:r>
            <a:r>
              <a:rPr lang="en-US" sz="1200" dirty="0" err="1"/>
              <a:t>Essgewohnheiten</a:t>
            </a:r>
            <a:r>
              <a:rPr lang="en-US" sz="1200" dirty="0"/>
              <a:t> </a:t>
            </a:r>
            <a:r>
              <a:rPr lang="en-US" sz="1200" dirty="0" err="1"/>
              <a:t>haben</a:t>
            </a:r>
            <a:endParaRPr lang="en-US" sz="1200" dirty="0"/>
          </a:p>
          <a:p>
            <a:pPr marL="140367" indent="-140367">
              <a:buSzPct val="100000"/>
              <a:buChar char="•"/>
              <a:defRPr>
                <a:solidFill>
                  <a:srgbClr val="FFFFFF"/>
                </a:solidFill>
                <a:latin typeface="+mn-lt"/>
                <a:ea typeface="+mn-ea"/>
                <a:cs typeface="+mn-cs"/>
                <a:sym typeface="Gilroy Regular"/>
              </a:defRPr>
            </a:pPr>
            <a:r>
              <a:rPr lang="de-DE" sz="1200" dirty="0"/>
              <a:t>Nicht genügend Ballaststoffe in ihrer Ernährung haben und denen es an Abwechslung und Ausgewogenheit in ihrer Ernährung mangelt</a:t>
            </a:r>
            <a:endParaRPr sz="1200" dirty="0"/>
          </a:p>
        </p:txBody>
      </p:sp>
      <p:sp>
        <p:nvSpPr>
          <p:cNvPr id="437"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519267" y="3999590"/>
            <a:ext cx="3787468"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800">
                <a:solidFill>
                  <a:srgbClr val="F6FFA0"/>
                </a:solidFill>
                <a:latin typeface="+mn-lt"/>
                <a:ea typeface="+mn-ea"/>
                <a:cs typeface="+mn-cs"/>
                <a:sym typeface="Gilroy Regular"/>
              </a:defRPr>
            </a:lvl1pPr>
          </a:lstStyle>
          <a:p>
            <a:r>
              <a:rPr lang="de-DE" b="0" i="0" dirty="0">
                <a:effectLst/>
              </a:rPr>
              <a:t>Nahrungsergänzungsmittel dienen nur der Ergänzung der allgemeinen Ernährung und sind kein Ersatz für eine ausgewogene und abwechslungsreiche Ernährungsweise. Nahrungsergänzungsmittel sind keine Arzneimittel.</a:t>
            </a:r>
            <a:endParaRPr dirty="0"/>
          </a:p>
        </p:txBody>
      </p:sp>
      <p:sp>
        <p:nvSpPr>
          <p:cNvPr id="438" name="Прямоугольник"/>
          <p:cNvSpPr/>
          <p:nvPr/>
        </p:nvSpPr>
        <p:spPr>
          <a:xfrm>
            <a:off x="408370" y="3967738"/>
            <a:ext cx="4009261" cy="439629"/>
          </a:xfrm>
          <a:prstGeom prst="rect">
            <a:avLst/>
          </a:prstGeom>
          <a:ln>
            <a:solidFill>
              <a:srgbClr val="F6FFA0"/>
            </a:solidFill>
            <a:miter lim="400000"/>
          </a:ln>
        </p:spPr>
        <p:txBody>
          <a:bodyPr lIns="0" tIns="0" rIns="0" bIns="0"/>
          <a:lstStyle/>
          <a:p>
            <a:pPr>
              <a:defRPr>
                <a:solidFill>
                  <a:srgbClr val="FFFFFF"/>
                </a:solidFill>
                <a:latin typeface="+mn-lt"/>
                <a:ea typeface="+mn-ea"/>
                <a:cs typeface="+mn-cs"/>
                <a:sym typeface="Gilroy Regular"/>
              </a:defRPr>
            </a:pPr>
            <a:endParaRPr/>
          </a:p>
        </p:txBody>
      </p:sp>
      <p:pic>
        <p:nvPicPr>
          <p:cNvPr id="439" name="_Ð¡Ð»Ð¾Ð¹_2 (1).png" descr="_Ð¡Ð»Ð¾Ð¹_2 (1).png"/>
          <p:cNvPicPr>
            <a:picLocks noChangeAspect="1"/>
          </p:cNvPicPr>
          <p:nvPr/>
        </p:nvPicPr>
        <p:blipFill>
          <a:blip r:embed="rId11"/>
          <a:stretch>
            <a:fillRect/>
          </a:stretch>
        </p:blipFill>
        <p:spPr>
          <a:xfrm>
            <a:off x="8039100" y="4809204"/>
            <a:ext cx="762000" cy="133723"/>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443" name="1_memo_prime.jpg" descr="1_memo_prime.jpg"/>
          <p:cNvPicPr>
            <a:picLocks noChangeAspect="1"/>
          </p:cNvPicPr>
          <p:nvPr/>
        </p:nvPicPr>
        <p:blipFill>
          <a:blip r:embed="rId3"/>
          <a:srcRect t="1219" r="2439" b="1218"/>
          <a:stretch>
            <a:fillRect/>
          </a:stretch>
        </p:blipFill>
        <p:spPr>
          <a:xfrm>
            <a:off x="-1" y="-3"/>
            <a:ext cx="9144001" cy="5143506"/>
          </a:xfrm>
          <a:prstGeom prst="rect">
            <a:avLst/>
          </a:prstGeom>
          <a:ln w="12700">
            <a:miter lim="400000"/>
          </a:ln>
        </p:spPr>
      </p:pic>
      <p:sp>
        <p:nvSpPr>
          <p:cNvPr id="444" name="Ginerra"/>
          <p:cNvSpPr txBox="1"/>
          <p:nvPr/>
        </p:nvSpPr>
        <p:spPr>
          <a:xfrm>
            <a:off x="406400" y="406399"/>
            <a:ext cx="4279900" cy="3374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90000"/>
              </a:lnSpc>
              <a:defRPr sz="2700" b="1">
                <a:solidFill>
                  <a:srgbClr val="FFFCAB"/>
                </a:solidFill>
                <a:latin typeface="Gilroy-Bold"/>
                <a:ea typeface="Gilroy-Bold"/>
                <a:cs typeface="Gilroy-Bold"/>
                <a:sym typeface="Gilroy-Bold"/>
              </a:defRPr>
            </a:lvl1pPr>
          </a:lstStyle>
          <a:p>
            <a:r>
              <a:t>Ginerra </a:t>
            </a:r>
          </a:p>
        </p:txBody>
      </p:sp>
      <p:sp>
        <p:nvSpPr>
          <p:cNvPr id="445"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sp>
        <p:nvSpPr>
          <p:cNvPr id="446" name="Комплексная забота о здоровье ЖКТ,  а не временное устранение симптомов"/>
          <p:cNvSpPr txBox="1"/>
          <p:nvPr/>
        </p:nvSpPr>
        <p:spPr>
          <a:xfrm>
            <a:off x="996951" y="1179364"/>
            <a:ext cx="368935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Gilroy Regular"/>
              </a:defRPr>
            </a:pPr>
            <a:r>
              <a:rPr lang="de-DE" dirty="0"/>
              <a:t>Umfassende Unterstützung der Magen-Darm-Gesundheit, die den Verdauungsprozess erleichtert</a:t>
            </a:r>
            <a:endParaRPr dirty="0"/>
          </a:p>
        </p:txBody>
      </p:sp>
      <p:pic>
        <p:nvPicPr>
          <p:cNvPr id="447" name="Комплексная забота.png" descr="Комплексная забота.png"/>
          <p:cNvPicPr>
            <a:picLocks noChangeAspect="1"/>
          </p:cNvPicPr>
          <p:nvPr/>
        </p:nvPicPr>
        <p:blipFill>
          <a:blip r:embed="rId4"/>
          <a:stretch>
            <a:fillRect/>
          </a:stretch>
        </p:blipFill>
        <p:spPr>
          <a:xfrm>
            <a:off x="406400" y="1202270"/>
            <a:ext cx="508000" cy="508000"/>
          </a:xfrm>
          <a:prstGeom prst="rect">
            <a:avLst/>
          </a:prstGeom>
          <a:ln w="12700">
            <a:miter lim="400000"/>
          </a:ln>
        </p:spPr>
      </p:pic>
      <p:sp>
        <p:nvSpPr>
          <p:cNvPr id="448" name="Бережная защита и восстановление  слизистых оболочек желудка  и кишечника"/>
          <p:cNvSpPr txBox="1"/>
          <p:nvPr/>
        </p:nvSpPr>
        <p:spPr>
          <a:xfrm>
            <a:off x="1003299" y="1980738"/>
            <a:ext cx="3568700" cy="4775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lvl="0">
              <a:lnSpc>
                <a:spcPct val="115000"/>
              </a:lnSpc>
            </a:pPr>
            <a:r>
              <a:rPr lang="de-DE" b="1" dirty="0">
                <a:solidFill>
                  <a:schemeClr val="bg1"/>
                </a:solidFill>
                <a:latin typeface="+mn-lt"/>
                <a:ea typeface="Calibri"/>
                <a:cs typeface="Calibri"/>
                <a:sym typeface="Calibri"/>
              </a:rPr>
              <a:t>Schonender Schutz und Wiederherstellung der Magen- und Darmschleimhäute</a:t>
            </a:r>
          </a:p>
        </p:txBody>
      </p:sp>
      <p:pic>
        <p:nvPicPr>
          <p:cNvPr id="449" name="Бережная защита.png" descr="Бережная защита.png"/>
          <p:cNvPicPr>
            <a:picLocks noChangeAspect="1"/>
          </p:cNvPicPr>
          <p:nvPr/>
        </p:nvPicPr>
        <p:blipFill>
          <a:blip r:embed="rId5"/>
          <a:stretch>
            <a:fillRect/>
          </a:stretch>
        </p:blipFill>
        <p:spPr>
          <a:xfrm>
            <a:off x="406400" y="1940610"/>
            <a:ext cx="508000" cy="508006"/>
          </a:xfrm>
          <a:prstGeom prst="rect">
            <a:avLst/>
          </a:prstGeom>
          <a:ln w="12700">
            <a:miter lim="400000"/>
          </a:ln>
        </p:spPr>
      </p:pic>
      <p:sp>
        <p:nvSpPr>
          <p:cNvPr id="450" name="Состав на основе растительных  компонентов, в том числе патентованного ингредиента Mucosave®"/>
          <p:cNvSpPr txBox="1"/>
          <p:nvPr/>
        </p:nvSpPr>
        <p:spPr>
          <a:xfrm>
            <a:off x="1041400" y="2635212"/>
            <a:ext cx="3164840" cy="97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a:solidFill>
                  <a:srgbClr val="FFFFFF"/>
                </a:solidFill>
                <a:latin typeface="+mn-lt"/>
                <a:ea typeface="+mn-ea"/>
                <a:cs typeface="+mn-cs"/>
                <a:sym typeface="Gilroy Regular"/>
              </a:defRPr>
            </a:lvl1pPr>
          </a:lstStyle>
          <a:p>
            <a:pPr lvl="0">
              <a:lnSpc>
                <a:spcPct val="115000"/>
              </a:lnSpc>
              <a:buClr>
                <a:schemeClr val="dk1"/>
              </a:buClr>
              <a:buSzPts val="1100"/>
            </a:pPr>
            <a:r>
              <a:rPr lang="de-DE" b="1" dirty="0">
                <a:solidFill>
                  <a:schemeClr val="bg1"/>
                </a:solidFill>
                <a:ea typeface="Calibri"/>
                <a:cs typeface="Calibri"/>
                <a:sym typeface="Calibri"/>
              </a:rPr>
              <a:t>Zusammensetzung auf Basis pflanzlicher Inhaltsstoffe, einschließlich des patentierten Wirkstoffs </a:t>
            </a:r>
            <a:r>
              <a:rPr lang="de-DE" b="1" dirty="0" err="1">
                <a:solidFill>
                  <a:schemeClr val="bg1"/>
                </a:solidFill>
                <a:ea typeface="Calibri"/>
                <a:cs typeface="Calibri"/>
                <a:sym typeface="Calibri"/>
              </a:rPr>
              <a:t>Mucosave</a:t>
            </a:r>
            <a:r>
              <a:rPr lang="de-DE" b="1" dirty="0">
                <a:solidFill>
                  <a:schemeClr val="bg1"/>
                </a:solidFill>
                <a:ea typeface="Calibri"/>
                <a:cs typeface="Calibri"/>
                <a:sym typeface="Calibri"/>
              </a:rPr>
              <a:t>® FG</a:t>
            </a:r>
          </a:p>
        </p:txBody>
      </p:sp>
      <p:pic>
        <p:nvPicPr>
          <p:cNvPr id="451" name="Mucosave.png" descr="Mucosave.png"/>
          <p:cNvPicPr>
            <a:picLocks noChangeAspect="1"/>
          </p:cNvPicPr>
          <p:nvPr/>
        </p:nvPicPr>
        <p:blipFill>
          <a:blip r:embed="rId6"/>
          <a:stretch>
            <a:fillRect/>
          </a:stretch>
        </p:blipFill>
        <p:spPr>
          <a:xfrm>
            <a:off x="444500" y="2698390"/>
            <a:ext cx="508000" cy="508006"/>
          </a:xfrm>
          <a:prstGeom prst="rect">
            <a:avLst/>
          </a:prstGeom>
          <a:ln w="12700">
            <a:miter lim="400000"/>
          </a:ln>
        </p:spPr>
      </p:pic>
      <p:pic>
        <p:nvPicPr>
          <p:cNvPr id="452" name="_Ð¡Ð»Ð¾Ð¹_2 (1).png" descr="_Ð¡Ð»Ð¾Ð¹_2 (1).png"/>
          <p:cNvPicPr>
            <a:picLocks noChangeAspect="1"/>
          </p:cNvPicPr>
          <p:nvPr/>
        </p:nvPicPr>
        <p:blipFill>
          <a:blip r:embed="rId7"/>
          <a:stretch>
            <a:fillRect/>
          </a:stretch>
        </p:blipFill>
        <p:spPr>
          <a:xfrm>
            <a:off x="8039100" y="4809204"/>
            <a:ext cx="762000" cy="133723"/>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116" name="2.png" descr="2.pn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117" name="shutterstock_1056265910.jpg" descr="shutterstock_1056265910.jpg"/>
          <p:cNvPicPr>
            <a:picLocks noChangeAspect="1"/>
          </p:cNvPicPr>
          <p:nvPr/>
        </p:nvPicPr>
        <p:blipFill>
          <a:blip r:embed="rId4"/>
          <a:srcRect l="12567" t="161" r="52" b="161"/>
          <a:stretch>
            <a:fillRect/>
          </a:stretch>
        </p:blipFill>
        <p:spPr>
          <a:xfrm rot="16200000">
            <a:off x="4616448" y="615948"/>
            <a:ext cx="5143504" cy="3911604"/>
          </a:xfrm>
          <a:prstGeom prst="rect">
            <a:avLst/>
          </a:prstGeom>
          <a:ln w="12700">
            <a:miter lim="400000"/>
          </a:ln>
        </p:spPr>
      </p:pic>
      <p:sp>
        <p:nvSpPr>
          <p:cNvPr id="118" name="Под надежной защитой"/>
          <p:cNvSpPr txBox="1"/>
          <p:nvPr/>
        </p:nvSpPr>
        <p:spPr>
          <a:xfrm>
            <a:off x="406400" y="410655"/>
            <a:ext cx="4279900"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90000"/>
              </a:lnSpc>
              <a:defRPr sz="2700" b="1">
                <a:solidFill>
                  <a:srgbClr val="585858"/>
                </a:solidFill>
                <a:latin typeface="Gilroy-Bold"/>
                <a:ea typeface="Gilroy-Bold"/>
                <a:cs typeface="Gilroy-Bold"/>
                <a:sym typeface="Gilroy-Bold"/>
              </a:defRPr>
            </a:lvl1pPr>
          </a:lstStyle>
          <a:p>
            <a:r>
              <a:rPr lang="de-DE" dirty="0"/>
              <a:t>Gut geschützt</a:t>
            </a:r>
            <a:endParaRPr dirty="0"/>
          </a:p>
        </p:txBody>
      </p:sp>
      <p:sp>
        <p:nvSpPr>
          <p:cNvPr id="119"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406400" y="1244600"/>
            <a:ext cx="4381500" cy="23698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585858"/>
                </a:solidFill>
                <a:latin typeface="+mn-lt"/>
                <a:ea typeface="+mn-ea"/>
                <a:cs typeface="+mn-cs"/>
                <a:sym typeface="Gilroy Regular"/>
              </a:defRPr>
            </a:pPr>
            <a:r>
              <a:rPr lang="de-DE" dirty="0"/>
              <a:t>Der Körper ist eine natürliche Festung gegen den Einfluss von Fremdstoffen. Das Immunsystem verhindert zum Beispiel, dass Viren und Bakterien in den Körper eindringen, und unsere Haut schützt uns vor UV-Strahlen, Temperaturschwankungen und physischen Schäden.</a:t>
            </a:r>
          </a:p>
          <a:p>
            <a:pPr>
              <a:defRPr>
                <a:solidFill>
                  <a:srgbClr val="585858"/>
                </a:solidFill>
                <a:latin typeface="+mn-lt"/>
                <a:ea typeface="+mn-ea"/>
                <a:cs typeface="+mn-cs"/>
                <a:sym typeface="Gilroy Regular"/>
              </a:defRPr>
            </a:pPr>
            <a:endParaRPr dirty="0"/>
          </a:p>
          <a:p>
            <a:pPr>
              <a:defRPr>
                <a:solidFill>
                  <a:srgbClr val="575858"/>
                </a:solidFill>
                <a:latin typeface="+mn-lt"/>
                <a:ea typeface="+mn-ea"/>
                <a:cs typeface="+mn-cs"/>
                <a:sym typeface="Gilroy Regular"/>
              </a:defRPr>
            </a:pPr>
            <a:r>
              <a:rPr lang="de-DE" dirty="0"/>
              <a:t>Auch im Magen-Darm-Trakt gibt es eine Schutzbarriere. Eine nur 1,5 mm dicke Schleimhaut, die eine entscheidende Rolle bei den Funktionen des Verdauungstrakts spielt.</a:t>
            </a:r>
            <a:endParaRPr dirty="0"/>
          </a:p>
        </p:txBody>
      </p:sp>
      <p:sp>
        <p:nvSpPr>
          <p:cNvPr id="120"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pic>
        <p:nvPicPr>
          <p:cNvPr id="121" name="_Ð¡Ð»Ð¾Ð¹_2 (1).png" descr="_Ð¡Ð»Ð¾Ð¹_2 (1).png"/>
          <p:cNvPicPr>
            <a:picLocks noChangeAspect="1"/>
          </p:cNvPicPr>
          <p:nvPr/>
        </p:nvPicPr>
        <p:blipFill>
          <a:blip r:embed="rId5"/>
          <a:stretch>
            <a:fillRect/>
          </a:stretch>
        </p:blipFill>
        <p:spPr>
          <a:xfrm>
            <a:off x="8039100" y="4809204"/>
            <a:ext cx="762000" cy="133723"/>
          </a:xfrm>
          <a:prstGeom prst="rect">
            <a:avLst/>
          </a:prstGeom>
          <a:ln w="12700">
            <a:miter lim="400000"/>
          </a:ln>
        </p:spPr>
      </p:pic>
      <p:grpSp>
        <p:nvGrpSpPr>
          <p:cNvPr id="124" name="Сгруппировать"/>
          <p:cNvGrpSpPr/>
          <p:nvPr/>
        </p:nvGrpSpPr>
        <p:grpSpPr>
          <a:xfrm>
            <a:off x="416145" y="3799090"/>
            <a:ext cx="4009265" cy="439633"/>
            <a:chOff x="-4" y="175865"/>
            <a:chExt cx="4009263" cy="439631"/>
          </a:xfrm>
        </p:grpSpPr>
        <p:sp>
          <p:nvSpPr>
            <p:cNvPr id="122"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110894" y="215347"/>
              <a:ext cx="3787469"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800">
                  <a:solidFill>
                    <a:srgbClr val="575858"/>
                  </a:solidFill>
                  <a:latin typeface="+mn-lt"/>
                  <a:ea typeface="+mn-ea"/>
                  <a:cs typeface="+mn-cs"/>
                  <a:sym typeface="Gilroy Regular"/>
                </a:defRPr>
              </a:lvl1pPr>
            </a:lstStyle>
            <a:p>
              <a:r>
                <a:rPr lang="de-DE" b="0" i="0" dirty="0">
                  <a:solidFill>
                    <a:srgbClr val="585858"/>
                  </a:solidFill>
                  <a:effectLst/>
                </a:rPr>
                <a:t>Nahrungsergänzungsmittel dienen nur der Ergänzung der allgemeinen Ernährung und sind kein Ersatz für eine ausgewogene und abwechslungsreiche Ernährungsweise. Nahrungsergänzungsmittel sind keine Arzneimittel.</a:t>
              </a:r>
              <a:endParaRPr dirty="0">
                <a:solidFill>
                  <a:srgbClr val="585858"/>
                </a:solidFill>
              </a:endParaRPr>
            </a:p>
          </p:txBody>
        </p:sp>
        <p:sp>
          <p:nvSpPr>
            <p:cNvPr id="123" name="Прямоугольник"/>
            <p:cNvSpPr/>
            <p:nvPr/>
          </p:nvSpPr>
          <p:spPr>
            <a:xfrm>
              <a:off x="-4" y="175865"/>
              <a:ext cx="4009263" cy="439631"/>
            </a:xfrm>
            <a:prstGeom prst="rect">
              <a:avLst/>
            </a:prstGeom>
            <a:noFill/>
            <a:ln w="9525" cap="flat">
              <a:solidFill>
                <a:srgbClr val="585858">
                  <a:alpha val="80000"/>
                </a:srgbClr>
              </a:solidFill>
              <a:prstDash val="solid"/>
              <a:miter lim="400000"/>
            </a:ln>
            <a:effectLst/>
          </p:spPr>
          <p:txBody>
            <a:bodyPr wrap="square" lIns="0" tIns="0" rIns="0" bIns="0" numCol="1" anchor="t">
              <a:noAutofit/>
            </a:bodyPr>
            <a:lstStyle/>
            <a:p>
              <a:pPr>
                <a:defRPr>
                  <a:latin typeface="+mn-lt"/>
                  <a:ea typeface="+mn-ea"/>
                  <a:cs typeface="+mn-cs"/>
                  <a:sym typeface="Gilroy Regular"/>
                </a:defRPr>
              </a:pPr>
              <a:endParaRPr/>
            </a:p>
          </p:txBody>
        </p:sp>
      </p:gr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469" name="DSC04212_Dx0 (1).jpg" descr="DSC04212_Dx0 (1).jpg"/>
          <p:cNvPicPr>
            <a:picLocks noChangeAspect="1"/>
          </p:cNvPicPr>
          <p:nvPr/>
        </p:nvPicPr>
        <p:blipFill>
          <a:blip r:embed="rId2"/>
          <a:srcRect t="3912" r="4033" b="121"/>
          <a:stretch>
            <a:fillRect/>
          </a:stretch>
        </p:blipFill>
        <p:spPr>
          <a:xfrm>
            <a:off x="-3" y="-5"/>
            <a:ext cx="9144005" cy="5143508"/>
          </a:xfrm>
          <a:prstGeom prst="rect">
            <a:avLst/>
          </a:prstGeom>
          <a:ln w="12700">
            <a:miter lim="400000"/>
          </a:ln>
        </p:spPr>
      </p:pic>
      <p:pic>
        <p:nvPicPr>
          <p:cNvPr id="470" name="CCI_logo_new_Монтажная область 1.png" descr="CCI_logo_new_Монтажная область 1.png"/>
          <p:cNvPicPr>
            <a:picLocks noChangeAspect="1"/>
          </p:cNvPicPr>
          <p:nvPr/>
        </p:nvPicPr>
        <p:blipFill>
          <a:blip r:embed="rId3"/>
          <a:stretch>
            <a:fillRect/>
          </a:stretch>
        </p:blipFill>
        <p:spPr>
          <a:xfrm>
            <a:off x="393700" y="451832"/>
            <a:ext cx="1053673" cy="264169"/>
          </a:xfrm>
          <a:prstGeom prst="rect">
            <a:avLst/>
          </a:prstGeom>
          <a:ln w="12700">
            <a:miter lim="400000"/>
          </a:ln>
        </p:spPr>
      </p:pic>
      <p:sp>
        <p:nvSpPr>
          <p:cNvPr id="471" name="Ginerra"/>
          <p:cNvSpPr txBox="1"/>
          <p:nvPr/>
        </p:nvSpPr>
        <p:spPr>
          <a:xfrm>
            <a:off x="393695" y="1155933"/>
            <a:ext cx="3354452" cy="893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7000" b="1">
                <a:solidFill>
                  <a:srgbClr val="FFFFFF"/>
                </a:solidFill>
                <a:latin typeface="Gilroy-Bold"/>
                <a:ea typeface="Gilroy-Bold"/>
                <a:cs typeface="Gilroy-Bold"/>
                <a:sym typeface="Gilroy-Bold"/>
              </a:defRPr>
            </a:lvl1pPr>
          </a:lstStyle>
          <a:p>
            <a:r>
              <a:t>Ginerra </a:t>
            </a:r>
          </a:p>
        </p:txBody>
      </p:sp>
      <p:sp>
        <p:nvSpPr>
          <p:cNvPr id="472" name="A natural shield against GI discomfort"/>
          <p:cNvSpPr txBox="1"/>
          <p:nvPr/>
        </p:nvSpPr>
        <p:spPr>
          <a:xfrm>
            <a:off x="411408" y="2166354"/>
            <a:ext cx="4332917" cy="315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900">
                <a:solidFill>
                  <a:srgbClr val="FFFFFF"/>
                </a:solidFill>
                <a:latin typeface="+mn-lt"/>
                <a:ea typeface="+mn-ea"/>
                <a:cs typeface="+mn-cs"/>
                <a:sym typeface="Gilroy Regular"/>
              </a:defRPr>
            </a:lvl1pPr>
          </a:lstStyle>
          <a:p>
            <a:pPr lvl="0">
              <a:lnSpc>
                <a:spcPct val="115000"/>
              </a:lnSpc>
              <a:buClr>
                <a:schemeClr val="dk1"/>
              </a:buClr>
              <a:buSzPts val="1100"/>
            </a:pPr>
            <a:r>
              <a:rPr lang="de-DE" dirty="0"/>
              <a:t>Schutz der Magen-Darm-Schleimhaut</a:t>
            </a:r>
            <a:endParaRPr lang="de-DE" dirty="0">
              <a:solidFill>
                <a:schemeClr val="dk1"/>
              </a:solidFill>
              <a:highlight>
                <a:srgbClr val="FFFFFF"/>
              </a:highlight>
              <a:latin typeface="Calibri"/>
              <a:ea typeface="Calibri"/>
              <a:cs typeface="Calibri"/>
              <a:sym typeface="Calibri"/>
            </a:endParaRPr>
          </a:p>
        </p:txBody>
      </p:sp>
      <p:sp>
        <p:nvSpPr>
          <p:cNvPr id="473"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531970" y="2640022"/>
            <a:ext cx="3787460"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800">
                <a:solidFill>
                  <a:srgbClr val="F3FFA7"/>
                </a:solidFill>
                <a:latin typeface="+mn-lt"/>
                <a:ea typeface="+mn-ea"/>
                <a:cs typeface="+mn-cs"/>
                <a:sym typeface="Gilroy Regular"/>
              </a:defRPr>
            </a:lvl1pPr>
          </a:lstStyle>
          <a:p>
            <a:r>
              <a:rPr lang="de-DE" b="0" i="0" dirty="0">
                <a:solidFill>
                  <a:srgbClr val="F6FFA0"/>
                </a:solidFill>
                <a:effectLst/>
              </a:rPr>
              <a:t>Nahrungsergänzungsmittel dienen nur der Ergänzung der allgemeinen Ernährung und sind kein Ersatz für eine ausgewogene und abwechslungsreiche Ernährungsweise. Nahrungsergänzungsmittel sind keine Arzneimittel.</a:t>
            </a:r>
            <a:endParaRPr dirty="0">
              <a:solidFill>
                <a:srgbClr val="F6FFA0"/>
              </a:solidFill>
            </a:endParaRPr>
          </a:p>
        </p:txBody>
      </p:sp>
      <p:sp>
        <p:nvSpPr>
          <p:cNvPr id="474" name="Прямоугольник"/>
          <p:cNvSpPr/>
          <p:nvPr/>
        </p:nvSpPr>
        <p:spPr>
          <a:xfrm>
            <a:off x="421071" y="2602489"/>
            <a:ext cx="4009258" cy="439626"/>
          </a:xfrm>
          <a:prstGeom prst="rect">
            <a:avLst/>
          </a:prstGeom>
          <a:ln>
            <a:solidFill>
              <a:srgbClr val="F3FFA7">
                <a:alpha val="79999"/>
              </a:srgbClr>
            </a:solidFill>
            <a:miter lim="400000"/>
          </a:ln>
        </p:spPr>
        <p:txBody>
          <a:bodyPr lIns="0" tIns="0" rIns="0" bIns="0"/>
          <a:lstStyle/>
          <a:p>
            <a:pPr>
              <a:defRPr>
                <a:solidFill>
                  <a:srgbClr val="F3FFA7"/>
                </a:solidFill>
                <a:latin typeface="+mn-lt"/>
                <a:ea typeface="+mn-ea"/>
                <a:cs typeface="+mn-cs"/>
                <a:sym typeface="Gilroy Regular"/>
              </a:defRPr>
            </a:pPr>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6" name="2.png" descr="2.pn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477" name="Исследования и литература"/>
          <p:cNvSpPr txBox="1"/>
          <p:nvPr/>
        </p:nvSpPr>
        <p:spPr>
          <a:xfrm>
            <a:off x="410687" y="406399"/>
            <a:ext cx="1381789"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2700" b="1">
                <a:solidFill>
                  <a:srgbClr val="585858"/>
                </a:solidFill>
                <a:latin typeface="Gilroy-Bold"/>
                <a:ea typeface="Gilroy-Bold"/>
                <a:cs typeface="Gilroy-Bold"/>
                <a:sym typeface="Gilroy-Bold"/>
              </a:defRPr>
            </a:lvl1pPr>
          </a:lstStyle>
          <a:p>
            <a:r>
              <a:rPr lang="de-DE" dirty="0"/>
              <a:t>Literatur</a:t>
            </a:r>
            <a:endParaRPr dirty="0"/>
          </a:p>
        </p:txBody>
      </p:sp>
      <p:grpSp>
        <p:nvGrpSpPr>
          <p:cNvPr id="480" name="Group"/>
          <p:cNvGrpSpPr/>
          <p:nvPr/>
        </p:nvGrpSpPr>
        <p:grpSpPr>
          <a:xfrm>
            <a:off x="406397" y="1257299"/>
            <a:ext cx="8401057" cy="431800"/>
            <a:chOff x="0" y="0"/>
            <a:chExt cx="8401057" cy="431799"/>
          </a:xfrm>
        </p:grpSpPr>
        <p:sp>
          <p:nvSpPr>
            <p:cNvPr id="478" name="Greenwood-Van Meerveld B, Johnson AC, Grundy D. Gastrointestinal Physiology and Function. Handb Exp Pharmacol. 2017;239:1-16. www.doi.org/10.1007/164_2016_118. PMID: 28176047."/>
            <p:cNvSpPr txBox="1"/>
            <p:nvPr/>
          </p:nvSpPr>
          <p:spPr>
            <a:xfrm>
              <a:off x="234947" y="0"/>
              <a:ext cx="8166111" cy="4318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000">
                  <a:solidFill>
                    <a:srgbClr val="585858"/>
                  </a:solidFill>
                  <a:latin typeface="+mn-lt"/>
                  <a:ea typeface="+mn-ea"/>
                  <a:cs typeface="+mn-cs"/>
                  <a:sym typeface="Gilroy Regular"/>
                </a:defRPr>
              </a:pPr>
              <a:r>
                <a:t>Almario CV, Ballal ML, Chey WD, Nordstrom C, Khanna D, Spiegel BMR. Burden of Gastrointestinal Symptoms in the United States: Results </a:t>
              </a:r>
              <a:br/>
              <a:r>
                <a:t>of a Nationally Representative Survey of Over 71,000 Americans. Am J Gastroenterol. 2018 Nov;113(11):1701-1710. </a:t>
              </a:r>
              <a:r>
                <a:rPr u="sng">
                  <a:solidFill>
                    <a:srgbClr val="0000FF"/>
                  </a:solidFill>
                  <a:uFill>
                    <a:solidFill>
                      <a:srgbClr val="0000FF"/>
                    </a:solidFill>
                  </a:uFill>
                  <a:hlinkClick r:id="rId4"/>
                </a:rPr>
                <a:t>https://doi.org/10.1038/s41395-018-0256-8</a:t>
              </a:r>
              <a:r>
                <a:t>. Epub 2018 Oct 15. PMID: 30323268; PMCID: PMC6453579. </a:t>
              </a:r>
            </a:p>
          </p:txBody>
        </p:sp>
        <p:sp>
          <p:nvSpPr>
            <p:cNvPr id="479" name="1."/>
            <p:cNvSpPr txBox="1"/>
            <p:nvPr/>
          </p:nvSpPr>
          <p:spPr>
            <a:xfrm>
              <a:off x="-1" y="-1"/>
              <a:ext cx="127001" cy="1473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585858"/>
                  </a:solidFill>
                  <a:latin typeface="+mn-lt"/>
                  <a:ea typeface="+mn-ea"/>
                  <a:cs typeface="+mn-cs"/>
                  <a:sym typeface="Gilroy Regular"/>
                </a:defRPr>
              </a:lvl1pPr>
            </a:lstStyle>
            <a:p>
              <a:r>
                <a:t>1.</a:t>
              </a:r>
            </a:p>
          </p:txBody>
        </p:sp>
      </p:grpSp>
      <p:grpSp>
        <p:nvGrpSpPr>
          <p:cNvPr id="483" name="Сгруппировать"/>
          <p:cNvGrpSpPr/>
          <p:nvPr/>
        </p:nvGrpSpPr>
        <p:grpSpPr>
          <a:xfrm>
            <a:off x="406397" y="1790699"/>
            <a:ext cx="7755381" cy="279400"/>
            <a:chOff x="0" y="0"/>
            <a:chExt cx="7755379" cy="279399"/>
          </a:xfrm>
        </p:grpSpPr>
        <p:sp>
          <p:nvSpPr>
            <p:cNvPr id="481" name="MUCOSAVETM FG - BIONAP (no date) MUCOSAVE FG. Available at: https://mucosave.bionap.com/ (Accessed: 03 May 2023)."/>
            <p:cNvSpPr txBox="1"/>
            <p:nvPr/>
          </p:nvSpPr>
          <p:spPr>
            <a:xfrm>
              <a:off x="228598" y="0"/>
              <a:ext cx="7526783" cy="2794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000">
                  <a:solidFill>
                    <a:srgbClr val="585858"/>
                  </a:solidFill>
                  <a:latin typeface="+mn-lt"/>
                  <a:ea typeface="+mn-ea"/>
                  <a:cs typeface="+mn-cs"/>
                  <a:sym typeface="Gilroy Regular"/>
                </a:defRPr>
              </a:pPr>
              <a:r>
                <a:t>Sandler RS, Stewart WF, Liberman JN, Ricci JA, Zorich NL. Abdominal pain, bloating, and diarrhea in the United States: prevalence </a:t>
              </a:r>
              <a:br/>
              <a:r>
                <a:t>and impact. Dig Dis Sci. 2000 Jun;45(6):1166-71. </a:t>
              </a:r>
              <a:r>
                <a:rPr u="sng">
                  <a:solidFill>
                    <a:srgbClr val="0000FF"/>
                  </a:solidFill>
                  <a:uFill>
                    <a:solidFill>
                      <a:srgbClr val="0000FF"/>
                    </a:solidFill>
                  </a:uFill>
                  <a:hlinkClick r:id="rId5"/>
                </a:rPr>
                <a:t>https://doi.org/10.1023/a:1005554103531</a:t>
              </a:r>
              <a:r>
                <a:t>. PMID: 10877233.</a:t>
              </a:r>
            </a:p>
          </p:txBody>
        </p:sp>
        <p:sp>
          <p:nvSpPr>
            <p:cNvPr id="482" name="2."/>
            <p:cNvSpPr txBox="1"/>
            <p:nvPr/>
          </p:nvSpPr>
          <p:spPr>
            <a:xfrm>
              <a:off x="0" y="-1"/>
              <a:ext cx="127763" cy="1473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585858"/>
                  </a:solidFill>
                  <a:latin typeface="+mn-lt"/>
                  <a:ea typeface="+mn-ea"/>
                  <a:cs typeface="+mn-cs"/>
                  <a:sym typeface="Gilroy Regular"/>
                </a:defRPr>
              </a:lvl1pPr>
            </a:lstStyle>
            <a:p>
              <a:r>
                <a:t>2.</a:t>
              </a:r>
            </a:p>
          </p:txBody>
        </p:sp>
      </p:grpSp>
      <p:grpSp>
        <p:nvGrpSpPr>
          <p:cNvPr id="486" name="Group"/>
          <p:cNvGrpSpPr/>
          <p:nvPr/>
        </p:nvGrpSpPr>
        <p:grpSpPr>
          <a:xfrm>
            <a:off x="406397" y="2171699"/>
            <a:ext cx="8407407" cy="431800"/>
            <a:chOff x="0" y="0"/>
            <a:chExt cx="8407407" cy="431799"/>
          </a:xfrm>
        </p:grpSpPr>
        <p:sp>
          <p:nvSpPr>
            <p:cNvPr id="484" name="Malfa GA, Di Giacomo C, Cardia L, Sorbara EE, Mannucci C, Calapai G. A standardized extract of Opuntia ficus-indica (L.) Mill and Olea europaea L. improves gastrointestinal discomfort: A double-blinded randomized-controlled study. Phytother Res. 2021 Jul"/>
            <p:cNvSpPr txBox="1"/>
            <p:nvPr/>
          </p:nvSpPr>
          <p:spPr>
            <a:xfrm>
              <a:off x="228597" y="0"/>
              <a:ext cx="8178811" cy="4318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000">
                  <a:solidFill>
                    <a:srgbClr val="585858"/>
                  </a:solidFill>
                  <a:latin typeface="+mn-lt"/>
                  <a:ea typeface="+mn-ea"/>
                  <a:cs typeface="+mn-cs"/>
                  <a:sym typeface="Gilroy Regular"/>
                </a:defRPr>
              </a:pPr>
              <a:r>
                <a:t>Malfa GA, Di Giacomo C, Cardia L, Sorbara EE, Mannucci C, Calapai G. A standardized extract of Opuntia ficus-indica (L.) Mill and Olea europaea L. improves gastrointestinal discomfort: A double-blinded randomized-controlled study. Phytother Res. 2021 Jul;35(7):3756-3768. </a:t>
              </a:r>
              <a:r>
                <a:rPr u="sng">
                  <a:solidFill>
                    <a:srgbClr val="0000FF"/>
                  </a:solidFill>
                  <a:uFill>
                    <a:solidFill>
                      <a:srgbClr val="0000FF"/>
                    </a:solidFill>
                  </a:uFill>
                  <a:hlinkClick r:id="rId6"/>
                </a:rPr>
                <a:t>https://doi.org/10.1002/ptr.7074</a:t>
              </a:r>
              <a:r>
                <a:t>. Epub 2021 Mar 16. PMID: 33724592.</a:t>
              </a:r>
            </a:p>
          </p:txBody>
        </p:sp>
        <p:sp>
          <p:nvSpPr>
            <p:cNvPr id="485" name="3."/>
            <p:cNvSpPr txBox="1"/>
            <p:nvPr/>
          </p:nvSpPr>
          <p:spPr>
            <a:xfrm>
              <a:off x="-1" y="-1"/>
              <a:ext cx="127001" cy="1473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585858"/>
                  </a:solidFill>
                  <a:latin typeface="+mn-lt"/>
                  <a:ea typeface="+mn-ea"/>
                  <a:cs typeface="+mn-cs"/>
                  <a:sym typeface="Gilroy Regular"/>
                </a:defRPr>
              </a:lvl1pPr>
            </a:lstStyle>
            <a:p>
              <a:r>
                <a:t>3.</a:t>
              </a:r>
            </a:p>
          </p:txBody>
        </p:sp>
      </p:grpSp>
      <p:grpSp>
        <p:nvGrpSpPr>
          <p:cNvPr id="489" name="Group"/>
          <p:cNvGrpSpPr/>
          <p:nvPr/>
        </p:nvGrpSpPr>
        <p:grpSpPr>
          <a:xfrm>
            <a:off x="406397" y="2705960"/>
            <a:ext cx="7653527" cy="450419"/>
            <a:chOff x="0" y="0"/>
            <a:chExt cx="7653526" cy="450417"/>
          </a:xfrm>
        </p:grpSpPr>
        <p:sp>
          <p:nvSpPr>
            <p:cNvPr id="487" name="Alecci U, Bonina F, Bonina A, Rizza L, Inferrera S, Mannucci C, Calapai G. Efficacy and Safety of a Natural Remedy for the Treatment  of Gastroesophageal Reflux: A Double-Blinded Randomized-Controlled Study. Evid Based Complement Alternat Med. 2016;2016:"/>
            <p:cNvSpPr txBox="1"/>
            <p:nvPr/>
          </p:nvSpPr>
          <p:spPr>
            <a:xfrm>
              <a:off x="228598" y="18618"/>
              <a:ext cx="7424929" cy="4318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000">
                  <a:solidFill>
                    <a:srgbClr val="585858"/>
                  </a:solidFill>
                  <a:latin typeface="+mn-lt"/>
                  <a:ea typeface="+mn-ea"/>
                  <a:cs typeface="+mn-cs"/>
                  <a:sym typeface="Gilroy Regular"/>
                </a:defRPr>
              </a:pPr>
              <a:r>
                <a:t>Malfa GA, Di Giacomo C, Cardia L, Sorbara EE, Mannucci C, Calapai G. A standardized extract of Opuntia ficus-indica (L.) Mill </a:t>
              </a:r>
              <a:br/>
              <a:r>
                <a:t>and Olea europaea L. improves gastrointestinal discomfort: A double-blinded randomized-controlled study. Phytother Res. 2021 </a:t>
              </a:r>
              <a:br/>
              <a:r>
                <a:t>Jul;35(7):3756-3768. </a:t>
              </a:r>
              <a:r>
                <a:rPr u="sng">
                  <a:solidFill>
                    <a:srgbClr val="0000FF"/>
                  </a:solidFill>
                  <a:uFill>
                    <a:solidFill>
                      <a:srgbClr val="0000FF"/>
                    </a:solidFill>
                  </a:uFill>
                  <a:hlinkClick r:id="rId6"/>
                </a:rPr>
                <a:t>https://doi.org/10.1002/ptr.7074</a:t>
              </a:r>
              <a:r>
                <a:t>. Epub 2021 Mar 16. PMID: 33724592.</a:t>
              </a:r>
            </a:p>
          </p:txBody>
        </p:sp>
        <p:sp>
          <p:nvSpPr>
            <p:cNvPr id="488" name="4."/>
            <p:cNvSpPr txBox="1"/>
            <p:nvPr/>
          </p:nvSpPr>
          <p:spPr>
            <a:xfrm>
              <a:off x="-1" y="0"/>
              <a:ext cx="136145" cy="1473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585858"/>
                  </a:solidFill>
                  <a:latin typeface="+mn-lt"/>
                  <a:ea typeface="+mn-ea"/>
                  <a:cs typeface="+mn-cs"/>
                  <a:sym typeface="Gilroy Regular"/>
                </a:defRPr>
              </a:lvl1pPr>
            </a:lstStyle>
            <a:p>
              <a:r>
                <a:t>4.</a:t>
              </a:r>
            </a:p>
          </p:txBody>
        </p:sp>
      </p:grpSp>
      <p:grpSp>
        <p:nvGrpSpPr>
          <p:cNvPr id="492" name="Group"/>
          <p:cNvGrpSpPr/>
          <p:nvPr/>
        </p:nvGrpSpPr>
        <p:grpSpPr>
          <a:xfrm>
            <a:off x="406397" y="3258461"/>
            <a:ext cx="8394707" cy="147321"/>
            <a:chOff x="0" y="0"/>
            <a:chExt cx="8394707" cy="147319"/>
          </a:xfrm>
        </p:grpSpPr>
        <p:sp>
          <p:nvSpPr>
            <p:cNvPr id="490" name="Kim MH, Kim H. The Roles of Glutamine in the Intestine and Its Implication in Intestinal Diseases. Int J Mol Sci. 2017 May 12;18(5):1051. www.doi.org/10.3390/ijms18051051. PMID: 28498331; PMCID: PMC5454963."/>
            <p:cNvSpPr/>
            <p:nvPr/>
          </p:nvSpPr>
          <p:spPr>
            <a:xfrm>
              <a:off x="228597" y="4286"/>
              <a:ext cx="816611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000">
                  <a:solidFill>
                    <a:srgbClr val="585858"/>
                  </a:solidFill>
                  <a:latin typeface="+mn-lt"/>
                  <a:ea typeface="+mn-ea"/>
                  <a:cs typeface="+mn-cs"/>
                  <a:sym typeface="Gilroy Regular"/>
                </a:defRPr>
              </a:pPr>
              <a:r>
                <a:t>MUCOSAVETM FG - BIONAP (no date) MUCOSAVE FG. Available at: </a:t>
              </a:r>
              <a:r>
                <a:rPr u="sng">
                  <a:solidFill>
                    <a:srgbClr val="0000FF"/>
                  </a:solidFill>
                  <a:uFill>
                    <a:solidFill>
                      <a:srgbClr val="0000FF"/>
                    </a:solidFill>
                  </a:uFill>
                  <a:hlinkClick r:id="rId7"/>
                </a:rPr>
                <a:t>https://mucosave.bionap.com/</a:t>
              </a:r>
              <a:r>
                <a:t> (Accessed: 03 May 2023). </a:t>
              </a:r>
            </a:p>
          </p:txBody>
        </p:sp>
        <p:sp>
          <p:nvSpPr>
            <p:cNvPr id="491" name="5."/>
            <p:cNvSpPr txBox="1"/>
            <p:nvPr/>
          </p:nvSpPr>
          <p:spPr>
            <a:xfrm>
              <a:off x="-1" y="-1"/>
              <a:ext cx="127001" cy="1473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585858"/>
                  </a:solidFill>
                  <a:latin typeface="+mn-lt"/>
                  <a:ea typeface="+mn-ea"/>
                  <a:cs typeface="+mn-cs"/>
                  <a:sym typeface="Gilroy Regular"/>
                </a:defRPr>
              </a:lvl1pPr>
            </a:lstStyle>
            <a:p>
              <a:r>
                <a:t>5.</a:t>
              </a:r>
            </a:p>
          </p:txBody>
        </p:sp>
      </p:grpSp>
      <p:sp>
        <p:nvSpPr>
          <p:cNvPr id="493"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pic>
        <p:nvPicPr>
          <p:cNvPr id="494" name="_Ð¡Ð»Ð¾Ð¹_2.png" descr="_Ð¡Ð»Ð¾Ð¹_2.png"/>
          <p:cNvPicPr>
            <a:picLocks noChangeAspect="1"/>
          </p:cNvPicPr>
          <p:nvPr/>
        </p:nvPicPr>
        <p:blipFill>
          <a:blip r:embed="rId8"/>
          <a:stretch>
            <a:fillRect/>
          </a:stretch>
        </p:blipFill>
        <p:spPr>
          <a:xfrm>
            <a:off x="8039100" y="4809204"/>
            <a:ext cx="762000" cy="133723"/>
          </a:xfrm>
          <a:prstGeom prst="rect">
            <a:avLst/>
          </a:prstGeom>
          <a:ln w="12700">
            <a:miter lim="400000"/>
          </a:ln>
        </p:spPr>
      </p:pic>
      <p:grpSp>
        <p:nvGrpSpPr>
          <p:cNvPr id="497" name="Group"/>
          <p:cNvGrpSpPr/>
          <p:nvPr/>
        </p:nvGrpSpPr>
        <p:grpSpPr>
          <a:xfrm>
            <a:off x="406397" y="3492498"/>
            <a:ext cx="8394707" cy="431801"/>
            <a:chOff x="0" y="0"/>
            <a:chExt cx="8394707" cy="431799"/>
          </a:xfrm>
        </p:grpSpPr>
        <p:sp>
          <p:nvSpPr>
            <p:cNvPr id="495" name="Wahab S, Annadurai S, Abullais SS, Das G, Ahmad W, Ahmad MF, Kandasamy G, Vasudevan R, Ali MS, Amir M. Glycyrrhiza glabra (Licorice):  A Comprehensive Review on Its Phytochemistry, Biological Activities, Clinical Evidence and Toxicology. Plants (Basel). "/>
            <p:cNvSpPr txBox="1"/>
            <p:nvPr/>
          </p:nvSpPr>
          <p:spPr>
            <a:xfrm>
              <a:off x="228597" y="0"/>
              <a:ext cx="8166111" cy="4318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000">
                  <a:solidFill>
                    <a:srgbClr val="585858"/>
                  </a:solidFill>
                  <a:latin typeface="+mn-lt"/>
                  <a:ea typeface="+mn-ea"/>
                  <a:cs typeface="+mn-cs"/>
                  <a:sym typeface="Gilroy Regular"/>
                </a:defRPr>
              </a:pPr>
              <a:r>
                <a:t>Alecci U, Bonina F, Bonina A, Rizza L, Inferrera S, Mannucci C, Calapai G. Efficacy and Safety of a Natural Remedy for the Treatment of Gastroesophageal Reflux: A Double-Blinded Randomized-Controlled Study. Evid Based Complement Alternat Med. 2016;2016:2581461. </a:t>
              </a:r>
              <a:r>
                <a:rPr u="sng">
                  <a:solidFill>
                    <a:srgbClr val="0000FF"/>
                  </a:solidFill>
                  <a:uFill>
                    <a:solidFill>
                      <a:srgbClr val="0000FF"/>
                    </a:solidFill>
                  </a:uFill>
                  <a:hlinkClick r:id="rId9"/>
                </a:rPr>
                <a:t>https://doi.org/10.1155/2016/2581461</a:t>
              </a:r>
              <a:r>
                <a:t>. Epub 2016 Oct 12. PMID: 27818697; PMCID: PMC5080480.</a:t>
              </a:r>
            </a:p>
          </p:txBody>
        </p:sp>
        <p:sp>
          <p:nvSpPr>
            <p:cNvPr id="496" name="6."/>
            <p:cNvSpPr txBox="1"/>
            <p:nvPr/>
          </p:nvSpPr>
          <p:spPr>
            <a:xfrm>
              <a:off x="-1" y="0"/>
              <a:ext cx="127001" cy="1473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585858"/>
                  </a:solidFill>
                  <a:latin typeface="+mn-lt"/>
                  <a:ea typeface="+mn-ea"/>
                  <a:cs typeface="+mn-cs"/>
                  <a:sym typeface="Gilroy Regular"/>
                </a:defRPr>
              </a:lvl1pPr>
            </a:lstStyle>
            <a:p>
              <a:r>
                <a:t>6.</a:t>
              </a:r>
            </a:p>
          </p:txBody>
        </p:sp>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128" name="2.png" descr="2.pn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129" name="shutterstock_2175614955 [преобразованный]-01 копия.png" descr="shutterstock_2175614955 [преобразованный]-01 копия.png"/>
          <p:cNvPicPr>
            <a:picLocks noChangeAspect="1"/>
          </p:cNvPicPr>
          <p:nvPr/>
        </p:nvPicPr>
        <p:blipFill>
          <a:blip r:embed="rId4"/>
          <a:srcRect t="1314"/>
          <a:stretch>
            <a:fillRect/>
          </a:stretch>
        </p:blipFill>
        <p:spPr>
          <a:xfrm>
            <a:off x="4174213" y="-976581"/>
            <a:ext cx="4770676" cy="6355380"/>
          </a:xfrm>
          <a:prstGeom prst="rect">
            <a:avLst/>
          </a:prstGeom>
          <a:ln w="12700">
            <a:miter lim="400000"/>
          </a:ln>
        </p:spPr>
      </p:pic>
      <p:sp>
        <p:nvSpPr>
          <p:cNvPr id="130" name="Что мы знаем  о слизистой ЖКТ"/>
          <p:cNvSpPr txBox="1"/>
          <p:nvPr/>
        </p:nvSpPr>
        <p:spPr>
          <a:xfrm>
            <a:off x="406400" y="406399"/>
            <a:ext cx="4533900"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585858"/>
                </a:solidFill>
                <a:latin typeface="Gilroy-Bold"/>
                <a:ea typeface="Gilroy-Bold"/>
                <a:cs typeface="Gilroy-Bold"/>
                <a:sym typeface="Gilroy-Bold"/>
              </a:defRPr>
            </a:pPr>
            <a:r>
              <a:rPr lang="de-DE" dirty="0"/>
              <a:t>Was wir über die Magen-Darm-Schleimhaut wissen</a:t>
            </a:r>
            <a:endParaRPr dirty="0"/>
          </a:p>
        </p:txBody>
      </p:sp>
      <p:sp>
        <p:nvSpPr>
          <p:cNvPr id="131" name="#1 Оберегает пищеварительный  тракт от повреждений:"/>
          <p:cNvSpPr txBox="1"/>
          <p:nvPr/>
        </p:nvSpPr>
        <p:spPr>
          <a:xfrm>
            <a:off x="406400" y="1625599"/>
            <a:ext cx="3501721"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sz="1800">
                <a:solidFill>
                  <a:srgbClr val="585858"/>
                </a:solidFill>
                <a:latin typeface="Gilroy Semibold"/>
                <a:ea typeface="Gilroy Semibold"/>
                <a:cs typeface="Gilroy Semibold"/>
                <a:sym typeface="Gilroy Semibold"/>
              </a:defRPr>
            </a:pPr>
            <a:r>
              <a:rPr lang="de-DE" dirty="0"/>
              <a:t>#Nr. 1 Schützt den Verdauungstrakt vor Schäden:</a:t>
            </a:r>
            <a:endParaRPr dirty="0"/>
          </a:p>
        </p:txBody>
      </p:sp>
      <p:sp>
        <p:nvSpPr>
          <p:cNvPr id="132"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sp>
        <p:nvSpPr>
          <p:cNvPr id="133" name="химических — продуктов  с высокой кислотностью"/>
          <p:cNvSpPr txBox="1"/>
          <p:nvPr/>
        </p:nvSpPr>
        <p:spPr>
          <a:xfrm>
            <a:off x="996948" y="2551427"/>
            <a:ext cx="2106653"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a:solidFill>
                  <a:srgbClr val="585858"/>
                </a:solidFill>
                <a:latin typeface="+mn-lt"/>
                <a:ea typeface="+mn-ea"/>
                <a:cs typeface="+mn-cs"/>
                <a:sym typeface="Gilroy Regular"/>
              </a:defRPr>
            </a:lvl1pPr>
          </a:lstStyle>
          <a:p>
            <a:r>
              <a:rPr lang="de-DE" dirty="0"/>
              <a:t>Chemischen - Lebensmittel mit hohem Säuregehalt</a:t>
            </a:r>
            <a:endParaRPr dirty="0"/>
          </a:p>
        </p:txBody>
      </p:sp>
      <p:pic>
        <p:nvPicPr>
          <p:cNvPr id="134" name="Бережная защита.png" descr="Бережная защита.png"/>
          <p:cNvPicPr>
            <a:picLocks noChangeAspect="1"/>
          </p:cNvPicPr>
          <p:nvPr/>
        </p:nvPicPr>
        <p:blipFill>
          <a:blip r:embed="rId5"/>
          <a:stretch>
            <a:fillRect/>
          </a:stretch>
        </p:blipFill>
        <p:spPr>
          <a:xfrm>
            <a:off x="406400" y="2387600"/>
            <a:ext cx="508000" cy="508000"/>
          </a:xfrm>
          <a:prstGeom prst="rect">
            <a:avLst/>
          </a:prstGeom>
          <a:ln w="12700">
            <a:miter lim="400000"/>
          </a:ln>
        </p:spPr>
      </p:pic>
      <p:sp>
        <p:nvSpPr>
          <p:cNvPr id="135" name="механических — грубой, сухой,  плохо пережеванной еды"/>
          <p:cNvSpPr txBox="1"/>
          <p:nvPr/>
        </p:nvSpPr>
        <p:spPr>
          <a:xfrm>
            <a:off x="996949" y="3202888"/>
            <a:ext cx="261493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585858"/>
                </a:solidFill>
                <a:latin typeface="+mn-lt"/>
                <a:ea typeface="+mn-ea"/>
                <a:cs typeface="+mn-cs"/>
                <a:sym typeface="Gilroy Regular"/>
              </a:defRPr>
            </a:pPr>
            <a:r>
              <a:rPr lang="de-DE" dirty="0"/>
              <a:t>Mechanischen - grobe, trockene, schlecht gekaute Nahrung</a:t>
            </a:r>
            <a:endParaRPr dirty="0"/>
          </a:p>
        </p:txBody>
      </p:sp>
      <p:pic>
        <p:nvPicPr>
          <p:cNvPr id="136" name="Mucosave.png" descr="Mucosave.png"/>
          <p:cNvPicPr>
            <a:picLocks noChangeAspect="1"/>
          </p:cNvPicPr>
          <p:nvPr/>
        </p:nvPicPr>
        <p:blipFill>
          <a:blip r:embed="rId6"/>
          <a:stretch>
            <a:fillRect/>
          </a:stretch>
        </p:blipFill>
        <p:spPr>
          <a:xfrm>
            <a:off x="406400" y="3149600"/>
            <a:ext cx="508000" cy="508000"/>
          </a:xfrm>
          <a:prstGeom prst="rect">
            <a:avLst/>
          </a:prstGeom>
          <a:ln w="12700">
            <a:miter lim="400000"/>
          </a:ln>
        </p:spPr>
      </p:pic>
      <p:sp>
        <p:nvSpPr>
          <p:cNvPr id="137" name="термических — слишком  горячей пищи"/>
          <p:cNvSpPr txBox="1"/>
          <p:nvPr/>
        </p:nvSpPr>
        <p:spPr>
          <a:xfrm>
            <a:off x="996949" y="4075429"/>
            <a:ext cx="2475037" cy="215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a:solidFill>
                  <a:srgbClr val="585858"/>
                </a:solidFill>
                <a:latin typeface="+mn-lt"/>
                <a:ea typeface="+mn-ea"/>
                <a:cs typeface="+mn-cs"/>
                <a:sym typeface="Gilroy Regular"/>
              </a:defRPr>
            </a:lvl1pPr>
          </a:lstStyle>
          <a:p>
            <a:r>
              <a:rPr lang="de-DE" dirty="0"/>
              <a:t>Thermischen - zu heißes Essen</a:t>
            </a:r>
            <a:endParaRPr dirty="0"/>
          </a:p>
        </p:txBody>
      </p:sp>
      <p:pic>
        <p:nvPicPr>
          <p:cNvPr id="138" name="Комплексная забота.png" descr="Комплексная забота.png"/>
          <p:cNvPicPr>
            <a:picLocks noChangeAspect="1"/>
          </p:cNvPicPr>
          <p:nvPr/>
        </p:nvPicPr>
        <p:blipFill>
          <a:blip r:embed="rId7"/>
          <a:stretch>
            <a:fillRect/>
          </a:stretch>
        </p:blipFill>
        <p:spPr>
          <a:xfrm>
            <a:off x="406400" y="3911600"/>
            <a:ext cx="508000" cy="508000"/>
          </a:xfrm>
          <a:prstGeom prst="rect">
            <a:avLst/>
          </a:prstGeom>
          <a:ln w="12700">
            <a:miter lim="400000"/>
          </a:ln>
        </p:spPr>
      </p:pic>
      <p:pic>
        <p:nvPicPr>
          <p:cNvPr id="139" name="_Ð¡Ð»Ð¾Ð¹_2.png" descr="_Ð¡Ð»Ð¾Ð¹_2.png"/>
          <p:cNvPicPr>
            <a:picLocks noChangeAspect="1"/>
          </p:cNvPicPr>
          <p:nvPr/>
        </p:nvPicPr>
        <p:blipFill>
          <a:blip r:embed="rId8"/>
          <a:stretch>
            <a:fillRect/>
          </a:stretch>
        </p:blipFill>
        <p:spPr>
          <a:xfrm>
            <a:off x="8039100" y="4809204"/>
            <a:ext cx="762000" cy="133723"/>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143" name="2.png" descr="2.pn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144" name="#2 Препятствует патогенным  бактериям:"/>
          <p:cNvSpPr txBox="1"/>
          <p:nvPr/>
        </p:nvSpPr>
        <p:spPr>
          <a:xfrm>
            <a:off x="406400" y="1625599"/>
            <a:ext cx="4533900" cy="1107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800">
                <a:solidFill>
                  <a:srgbClr val="585858"/>
                </a:solidFill>
                <a:latin typeface="Gilroy Semibold"/>
                <a:ea typeface="Gilroy Semibold"/>
                <a:cs typeface="Gilroy Semibold"/>
                <a:sym typeface="Gilroy Semibold"/>
              </a:defRPr>
            </a:lvl1pPr>
          </a:lstStyle>
          <a:p>
            <a:r>
              <a:rPr lang="de-DE" dirty="0"/>
              <a:t>#2 Bekämpft krankheitserregende Bakterien:</a:t>
            </a:r>
          </a:p>
          <a:p>
            <a:endParaRPr lang="de-DE" dirty="0"/>
          </a:p>
          <a:p>
            <a:endParaRPr dirty="0"/>
          </a:p>
        </p:txBody>
      </p:sp>
      <p:sp>
        <p:nvSpPr>
          <p:cNvPr id="145"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grpSp>
        <p:nvGrpSpPr>
          <p:cNvPr id="152" name="Сгруппировать"/>
          <p:cNvGrpSpPr/>
          <p:nvPr/>
        </p:nvGrpSpPr>
        <p:grpSpPr>
          <a:xfrm>
            <a:off x="401247" y="2613990"/>
            <a:ext cx="4241806" cy="1265726"/>
            <a:chOff x="-1" y="-2"/>
            <a:chExt cx="4241805" cy="1265724"/>
          </a:xfrm>
        </p:grpSpPr>
        <p:grpSp>
          <p:nvGrpSpPr>
            <p:cNvPr id="148" name="Сгруппировать"/>
            <p:cNvGrpSpPr/>
            <p:nvPr/>
          </p:nvGrpSpPr>
          <p:grpSpPr>
            <a:xfrm>
              <a:off x="-1" y="-2"/>
              <a:ext cx="4241805" cy="646330"/>
              <a:chOff x="0" y="-1"/>
              <a:chExt cx="4241804" cy="646328"/>
            </a:xfrm>
          </p:grpSpPr>
          <p:sp>
            <p:nvSpPr>
              <p:cNvPr id="146" name="помогает отличать их от полезных  бактерий и посылает сигналы иммунной  системе для своевременного ответа"/>
              <p:cNvSpPr txBox="1"/>
              <p:nvPr/>
            </p:nvSpPr>
            <p:spPr>
              <a:xfrm>
                <a:off x="590550" y="-1"/>
                <a:ext cx="3651254" cy="64632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585858"/>
                    </a:solidFill>
                    <a:latin typeface="+mn-lt"/>
                    <a:ea typeface="+mn-ea"/>
                    <a:cs typeface="+mn-cs"/>
                    <a:sym typeface="Gilroy Regular"/>
                  </a:defRPr>
                </a:pPr>
                <a:r>
                  <a:rPr lang="de-DE" dirty="0"/>
                  <a:t>Hilft, schädliche Bakterien von gesunden zu unterscheiden und sendet Signale an das Immunsystem für eine rechtzeitige Reaktion</a:t>
                </a:r>
                <a:endParaRPr dirty="0"/>
              </a:p>
            </p:txBody>
          </p:sp>
          <p:pic>
            <p:nvPicPr>
              <p:cNvPr id="147" name="2.png" descr="2.png"/>
              <p:cNvPicPr>
                <a:picLocks noChangeAspect="1"/>
              </p:cNvPicPr>
              <p:nvPr/>
            </p:nvPicPr>
            <p:blipFill>
              <a:blip r:embed="rId4"/>
              <a:stretch>
                <a:fillRect/>
              </a:stretch>
            </p:blipFill>
            <p:spPr>
              <a:xfrm>
                <a:off x="0" y="48310"/>
                <a:ext cx="508003" cy="508008"/>
              </a:xfrm>
              <a:prstGeom prst="rect">
                <a:avLst/>
              </a:prstGeom>
              <a:ln w="12700" cap="flat">
                <a:noFill/>
                <a:miter lim="400000"/>
              </a:ln>
              <a:effectLst/>
            </p:spPr>
          </p:pic>
        </p:grpSp>
        <p:grpSp>
          <p:nvGrpSpPr>
            <p:cNvPr id="151" name="Сгруппировать"/>
            <p:cNvGrpSpPr/>
            <p:nvPr/>
          </p:nvGrpSpPr>
          <p:grpSpPr>
            <a:xfrm>
              <a:off x="-1" y="757714"/>
              <a:ext cx="4097871" cy="508008"/>
              <a:chOff x="-1" y="0"/>
              <a:chExt cx="4097868" cy="508007"/>
            </a:xfrm>
          </p:grpSpPr>
          <p:sp>
            <p:nvSpPr>
              <p:cNvPr id="149" name="не позволяет им расти и проникать  вглубь организма"/>
              <p:cNvSpPr txBox="1"/>
              <p:nvPr/>
            </p:nvSpPr>
            <p:spPr>
              <a:xfrm>
                <a:off x="590551" y="53288"/>
                <a:ext cx="3507316" cy="4308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585858"/>
                    </a:solidFill>
                    <a:latin typeface="+mn-lt"/>
                    <a:ea typeface="+mn-ea"/>
                    <a:cs typeface="+mn-cs"/>
                    <a:sym typeface="Gilroy Regular"/>
                  </a:defRPr>
                </a:pPr>
                <a:r>
                  <a:rPr lang="de-DE" dirty="0"/>
                  <a:t>Schützt vor einer Vielzahl von pathogenen Bakterien</a:t>
                </a:r>
                <a:endParaRPr dirty="0"/>
              </a:p>
            </p:txBody>
          </p:sp>
          <p:pic>
            <p:nvPicPr>
              <p:cNvPr id="150" name="1 (1).png" descr="1 (1).png"/>
              <p:cNvPicPr>
                <a:picLocks noChangeAspect="1"/>
              </p:cNvPicPr>
              <p:nvPr/>
            </p:nvPicPr>
            <p:blipFill>
              <a:blip r:embed="rId5"/>
              <a:stretch>
                <a:fillRect/>
              </a:stretch>
            </p:blipFill>
            <p:spPr>
              <a:xfrm>
                <a:off x="-1" y="0"/>
                <a:ext cx="508004" cy="508007"/>
              </a:xfrm>
              <a:prstGeom prst="rect">
                <a:avLst/>
              </a:prstGeom>
              <a:ln w="12700" cap="flat">
                <a:noFill/>
                <a:miter lim="400000"/>
              </a:ln>
              <a:effectLst/>
            </p:spPr>
          </p:pic>
        </p:grpSp>
      </p:grpSp>
      <p:pic>
        <p:nvPicPr>
          <p:cNvPr id="153" name="shutterstock_1512336500 копия.png" descr="shutterstock_1512336500 копия.png"/>
          <p:cNvPicPr>
            <a:picLocks noChangeAspect="1"/>
          </p:cNvPicPr>
          <p:nvPr/>
        </p:nvPicPr>
        <p:blipFill>
          <a:blip r:embed="rId6"/>
          <a:stretch>
            <a:fillRect/>
          </a:stretch>
        </p:blipFill>
        <p:spPr>
          <a:xfrm>
            <a:off x="4945453" y="-1391474"/>
            <a:ext cx="3266295" cy="6796148"/>
          </a:xfrm>
          <a:prstGeom prst="rect">
            <a:avLst/>
          </a:prstGeom>
          <a:ln w="12700">
            <a:miter lim="400000"/>
          </a:ln>
        </p:spPr>
      </p:pic>
      <p:pic>
        <p:nvPicPr>
          <p:cNvPr id="154" name="_Ð¡Ð»Ð¾Ð¹_2.png" descr="_Ð¡Ð»Ð¾Ð¹_2.png"/>
          <p:cNvPicPr>
            <a:picLocks noChangeAspect="1"/>
          </p:cNvPicPr>
          <p:nvPr/>
        </p:nvPicPr>
        <p:blipFill>
          <a:blip r:embed="rId7"/>
          <a:stretch>
            <a:fillRect/>
          </a:stretch>
        </p:blipFill>
        <p:spPr>
          <a:xfrm>
            <a:off x="8039100" y="4809204"/>
            <a:ext cx="762000" cy="133723"/>
          </a:xfrm>
          <a:prstGeom prst="rect">
            <a:avLst/>
          </a:prstGeom>
          <a:ln w="12700">
            <a:miter lim="400000"/>
          </a:ln>
        </p:spPr>
      </p:pic>
      <p:sp>
        <p:nvSpPr>
          <p:cNvPr id="155" name="Что мы знаем  о слизистой ЖКТ"/>
          <p:cNvSpPr txBox="1"/>
          <p:nvPr/>
        </p:nvSpPr>
        <p:spPr>
          <a:xfrm>
            <a:off x="406400" y="406399"/>
            <a:ext cx="4533900"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585858"/>
                </a:solidFill>
                <a:latin typeface="Gilroy-Bold"/>
                <a:ea typeface="Gilroy-Bold"/>
                <a:cs typeface="Gilroy-Bold"/>
                <a:sym typeface="Gilroy-Bold"/>
              </a:defRPr>
            </a:pPr>
            <a:r>
              <a:rPr lang="de-DE" dirty="0"/>
              <a:t>Was wir über die Magen-Darm-Schleimhaut wissen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159" name="2.png" descr="2.png"/>
          <p:cNvPicPr>
            <a:picLocks noChangeAspect="1"/>
          </p:cNvPicPr>
          <p:nvPr/>
        </p:nvPicPr>
        <p:blipFill>
          <a:blip r:embed="rId3"/>
          <a:stretch>
            <a:fillRect/>
          </a:stretch>
        </p:blipFill>
        <p:spPr>
          <a:xfrm>
            <a:off x="0" y="7718"/>
            <a:ext cx="9144000" cy="5143500"/>
          </a:xfrm>
          <a:prstGeom prst="rect">
            <a:avLst/>
          </a:prstGeom>
          <a:ln w="12700">
            <a:miter lim="400000"/>
          </a:ln>
        </p:spPr>
      </p:pic>
      <p:sp>
        <p:nvSpPr>
          <p:cNvPr id="160" name="#3 Участвует в процессе  пищеварения:"/>
          <p:cNvSpPr txBox="1"/>
          <p:nvPr/>
        </p:nvSpPr>
        <p:spPr>
          <a:xfrm>
            <a:off x="406400" y="1625599"/>
            <a:ext cx="4533900"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800">
                <a:solidFill>
                  <a:srgbClr val="585858"/>
                </a:solidFill>
                <a:latin typeface="Gilroy Semibold"/>
                <a:ea typeface="Gilroy Semibold"/>
                <a:cs typeface="Gilroy Semibold"/>
                <a:sym typeface="Gilroy Semibold"/>
              </a:defRPr>
            </a:lvl1pPr>
          </a:lstStyle>
          <a:p>
            <a:r>
              <a:rPr lang="de-DE" dirty="0"/>
              <a:t>#3 Beteiligt sich am Verdauungsprozess</a:t>
            </a:r>
            <a:r>
              <a:rPr dirty="0"/>
              <a:t>: </a:t>
            </a:r>
          </a:p>
        </p:txBody>
      </p:sp>
      <p:sp>
        <p:nvSpPr>
          <p:cNvPr id="161"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pic>
        <p:nvPicPr>
          <p:cNvPr id="163" name="6.png" descr="6.png"/>
          <p:cNvPicPr>
            <a:picLocks noChangeAspect="1"/>
          </p:cNvPicPr>
          <p:nvPr/>
        </p:nvPicPr>
        <p:blipFill>
          <a:blip r:embed="rId4"/>
          <a:stretch>
            <a:fillRect/>
          </a:stretch>
        </p:blipFill>
        <p:spPr>
          <a:xfrm>
            <a:off x="406396" y="2120897"/>
            <a:ext cx="508004" cy="508008"/>
          </a:xfrm>
          <a:prstGeom prst="rect">
            <a:avLst/>
          </a:prstGeom>
          <a:ln w="12700">
            <a:miter lim="400000"/>
          </a:ln>
        </p:spPr>
      </p:pic>
      <p:sp>
        <p:nvSpPr>
          <p:cNvPr id="164" name="играет центральную роль в усвоении  питательных веществ, пропуская  их через себя внутрь организма."/>
          <p:cNvSpPr txBox="1"/>
          <p:nvPr/>
        </p:nvSpPr>
        <p:spPr>
          <a:xfrm>
            <a:off x="1020097" y="2241007"/>
            <a:ext cx="3647019" cy="19389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585858"/>
                </a:solidFill>
                <a:latin typeface="+mn-lt"/>
                <a:ea typeface="+mn-ea"/>
                <a:cs typeface="+mn-cs"/>
                <a:sym typeface="Gilroy Regular"/>
              </a:defRPr>
            </a:pPr>
            <a:r>
              <a:rPr lang="de-DE" dirty="0">
                <a:solidFill>
                  <a:srgbClr val="585858"/>
                </a:solidFill>
                <a:sym typeface="Gilroy Regular"/>
              </a:rPr>
              <a:t>Sondert Verdauungssäfte im Magen </a:t>
            </a:r>
          </a:p>
          <a:p>
            <a:pPr>
              <a:defRPr>
                <a:solidFill>
                  <a:srgbClr val="585858"/>
                </a:solidFill>
                <a:latin typeface="+mn-lt"/>
                <a:ea typeface="+mn-ea"/>
                <a:cs typeface="+mn-cs"/>
                <a:sym typeface="Gilroy Regular"/>
              </a:defRPr>
            </a:pPr>
            <a:r>
              <a:rPr lang="de-DE" dirty="0"/>
              <a:t>und im Darm ab, um die Nahrung aufzuweichen und zu zerkleinern. Zudem spielt sie eine wichtige Rolle bei der Aufnahme von Nährstoffen, indem sie deren Transport aus der Nahrung direkt in den Blutkreislauf erleichtert. Von dort werden die Nährstoffe im gesamten Körper verteilt und halten ihn gesund und funktionsfähig.</a:t>
            </a:r>
            <a:endParaRPr dirty="0"/>
          </a:p>
        </p:txBody>
      </p:sp>
      <p:pic>
        <p:nvPicPr>
          <p:cNvPr id="165" name="7.png" descr="7.png"/>
          <p:cNvPicPr>
            <a:picLocks noChangeAspect="1"/>
          </p:cNvPicPr>
          <p:nvPr/>
        </p:nvPicPr>
        <p:blipFill>
          <a:blip r:embed="rId5"/>
          <a:stretch>
            <a:fillRect/>
          </a:stretch>
        </p:blipFill>
        <p:spPr>
          <a:xfrm>
            <a:off x="406397" y="3210503"/>
            <a:ext cx="508004" cy="508010"/>
          </a:xfrm>
          <a:prstGeom prst="rect">
            <a:avLst/>
          </a:prstGeom>
          <a:ln w="12700">
            <a:miter lim="400000"/>
          </a:ln>
        </p:spPr>
      </p:pic>
      <p:pic>
        <p:nvPicPr>
          <p:cNvPr id="166" name="_Ð¡Ð»Ð¾Ð¹_2.png" descr="_Ð¡Ð»Ð¾Ð¹_2.png"/>
          <p:cNvPicPr>
            <a:picLocks noChangeAspect="1"/>
          </p:cNvPicPr>
          <p:nvPr/>
        </p:nvPicPr>
        <p:blipFill>
          <a:blip r:embed="rId6"/>
          <a:stretch>
            <a:fillRect/>
          </a:stretch>
        </p:blipFill>
        <p:spPr>
          <a:xfrm>
            <a:off x="8039100" y="4809204"/>
            <a:ext cx="762000" cy="133723"/>
          </a:xfrm>
          <a:prstGeom prst="rect">
            <a:avLst/>
          </a:prstGeom>
          <a:ln w="12700">
            <a:miter lim="400000"/>
          </a:ln>
        </p:spPr>
      </p:pic>
      <p:pic>
        <p:nvPicPr>
          <p:cNvPr id="167" name="shutterstock_1645714789 копия.png" descr="shutterstock_1645714789 копия.png"/>
          <p:cNvPicPr>
            <a:picLocks noChangeAspect="1"/>
          </p:cNvPicPr>
          <p:nvPr/>
        </p:nvPicPr>
        <p:blipFill>
          <a:blip r:embed="rId7"/>
          <a:stretch>
            <a:fillRect/>
          </a:stretch>
        </p:blipFill>
        <p:spPr>
          <a:xfrm>
            <a:off x="3457352" y="-817392"/>
            <a:ext cx="7200901" cy="7019584"/>
          </a:xfrm>
          <a:prstGeom prst="rect">
            <a:avLst/>
          </a:prstGeom>
          <a:ln w="12700">
            <a:miter lim="400000"/>
          </a:ln>
        </p:spPr>
      </p:pic>
      <p:sp>
        <p:nvSpPr>
          <p:cNvPr id="168" name="Что мы знаем  о слизистой ЖКТ"/>
          <p:cNvSpPr txBox="1"/>
          <p:nvPr/>
        </p:nvSpPr>
        <p:spPr>
          <a:xfrm>
            <a:off x="406400" y="406399"/>
            <a:ext cx="4533900"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585858"/>
                </a:solidFill>
                <a:latin typeface="Gilroy-Bold"/>
                <a:ea typeface="Gilroy-Bold"/>
                <a:cs typeface="Gilroy-Bold"/>
                <a:sym typeface="Gilroy-Bold"/>
              </a:defRPr>
            </a:pPr>
            <a:r>
              <a:rPr lang="de-DE" dirty="0"/>
              <a:t>Was wir über die Magen-Darm-Schleimhaut wissen</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172" name="5 (2).png" descr="5 (2).png"/>
          <p:cNvPicPr>
            <a:picLocks noChangeAspect="1"/>
          </p:cNvPicPr>
          <p:nvPr/>
        </p:nvPicPr>
        <p:blipFill>
          <a:blip r:embed="rId3"/>
          <a:srcRect l="6" r="4"/>
          <a:stretch>
            <a:fillRect/>
          </a:stretch>
        </p:blipFill>
        <p:spPr>
          <a:xfrm>
            <a:off x="1056" y="0"/>
            <a:ext cx="9141888" cy="5143500"/>
          </a:xfrm>
          <a:prstGeom prst="rect">
            <a:avLst/>
          </a:prstGeom>
          <a:ln w="12700">
            <a:miter lim="400000"/>
          </a:ln>
        </p:spPr>
      </p:pic>
      <p:sp>
        <p:nvSpPr>
          <p:cNvPr id="173" name="Здоровье слизистой оболочки напрямую  влияет на комфорт в ЖКТ. Если ее целостность нарушается, мы можем ощущать неприятные симптомы[1]:"/>
          <p:cNvSpPr txBox="1"/>
          <p:nvPr/>
        </p:nvSpPr>
        <p:spPr>
          <a:xfrm>
            <a:off x="406400" y="325651"/>
            <a:ext cx="8394700" cy="14957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b="1">
                <a:solidFill>
                  <a:srgbClr val="F6FFA0"/>
                </a:solidFill>
                <a:latin typeface="Gilroy-Bold"/>
                <a:ea typeface="Gilroy-Bold"/>
                <a:cs typeface="Gilroy-Bold"/>
                <a:sym typeface="Gilroy-Bold"/>
              </a:defRPr>
            </a:pPr>
            <a:r>
              <a:rPr lang="de-DE" dirty="0"/>
              <a:t>Die Gesundheit der Schleimhaut </a:t>
            </a:r>
            <a:r>
              <a:rPr lang="de-DE" dirty="0">
                <a:solidFill>
                  <a:srgbClr val="FFFFFF"/>
                </a:solidFill>
              </a:rPr>
              <a:t>wirkt sich direkt auf das Wohlbefinden im Magen-Darm-Trakt aus. Wenn ihre Funktionsfähigkeit beeinträchtigt ist, können unangenehme Symptome auftreten, wie:</a:t>
            </a:r>
            <a:endParaRPr dirty="0">
              <a:solidFill>
                <a:srgbClr val="FFFFFF"/>
              </a:solidFill>
            </a:endParaRPr>
          </a:p>
        </p:txBody>
      </p:sp>
      <p:sp>
        <p:nvSpPr>
          <p:cNvPr id="174"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pic>
        <p:nvPicPr>
          <p:cNvPr id="175" name="_Ð¡Ð»Ð¾Ð¹_2 (1).png" descr="_Ð¡Ð»Ð¾Ð¹_2 (1).png"/>
          <p:cNvPicPr>
            <a:picLocks noChangeAspect="1"/>
          </p:cNvPicPr>
          <p:nvPr/>
        </p:nvPicPr>
        <p:blipFill>
          <a:blip r:embed="rId4"/>
          <a:stretch>
            <a:fillRect/>
          </a:stretch>
        </p:blipFill>
        <p:spPr>
          <a:xfrm>
            <a:off x="8039100" y="4809204"/>
            <a:ext cx="762000" cy="133723"/>
          </a:xfrm>
          <a:prstGeom prst="rect">
            <a:avLst/>
          </a:prstGeom>
          <a:ln w="12700">
            <a:miter lim="400000"/>
          </a:ln>
        </p:spPr>
      </p:pic>
      <p:grpSp>
        <p:nvGrpSpPr>
          <p:cNvPr id="185" name="Group"/>
          <p:cNvGrpSpPr/>
          <p:nvPr/>
        </p:nvGrpSpPr>
        <p:grpSpPr>
          <a:xfrm>
            <a:off x="406391" y="2006597"/>
            <a:ext cx="1611670" cy="1930414"/>
            <a:chOff x="-2" y="-2"/>
            <a:chExt cx="1611668" cy="1930413"/>
          </a:xfrm>
        </p:grpSpPr>
        <p:grpSp>
          <p:nvGrpSpPr>
            <p:cNvPr id="178" name="Сгруппировать"/>
            <p:cNvGrpSpPr/>
            <p:nvPr/>
          </p:nvGrpSpPr>
          <p:grpSpPr>
            <a:xfrm>
              <a:off x="-2" y="-2"/>
              <a:ext cx="1611668" cy="508006"/>
              <a:chOff x="-1" y="-1"/>
              <a:chExt cx="1611667" cy="508004"/>
            </a:xfrm>
          </p:grpSpPr>
          <p:sp>
            <p:nvSpPr>
              <p:cNvPr id="176" name="изжога"/>
              <p:cNvSpPr txBox="1"/>
              <p:nvPr/>
            </p:nvSpPr>
            <p:spPr>
              <a:xfrm>
                <a:off x="590555" y="163829"/>
                <a:ext cx="1021111" cy="2154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Sodbrennen</a:t>
                </a:r>
                <a:endParaRPr dirty="0"/>
              </a:p>
            </p:txBody>
          </p:sp>
          <p:pic>
            <p:nvPicPr>
              <p:cNvPr id="177" name="изжога (2).png" descr="изжога (2).png"/>
              <p:cNvPicPr>
                <a:picLocks noChangeAspect="1"/>
              </p:cNvPicPr>
              <p:nvPr/>
            </p:nvPicPr>
            <p:blipFill>
              <a:blip r:embed="rId5"/>
              <a:stretch>
                <a:fillRect/>
              </a:stretch>
            </p:blipFill>
            <p:spPr>
              <a:xfrm>
                <a:off x="-1" y="-1"/>
                <a:ext cx="508011" cy="508004"/>
              </a:xfrm>
              <a:prstGeom prst="rect">
                <a:avLst/>
              </a:prstGeom>
              <a:ln w="12700" cap="flat">
                <a:noFill/>
                <a:miter lim="400000"/>
              </a:ln>
              <a:effectLst/>
            </p:spPr>
          </p:pic>
        </p:grpSp>
        <p:grpSp>
          <p:nvGrpSpPr>
            <p:cNvPr id="181" name="Сгруппировать"/>
            <p:cNvGrpSpPr/>
            <p:nvPr/>
          </p:nvGrpSpPr>
          <p:grpSpPr>
            <a:xfrm>
              <a:off x="0" y="711201"/>
              <a:ext cx="1489839" cy="508006"/>
              <a:chOff x="0" y="0"/>
              <a:chExt cx="1489838" cy="508004"/>
            </a:xfrm>
          </p:grpSpPr>
          <p:sp>
            <p:nvSpPr>
              <p:cNvPr id="179" name="вздутие"/>
              <p:cNvSpPr txBox="1"/>
              <p:nvPr/>
            </p:nvSpPr>
            <p:spPr>
              <a:xfrm>
                <a:off x="590555" y="163829"/>
                <a:ext cx="899283" cy="2154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Blähungen</a:t>
                </a:r>
                <a:endParaRPr dirty="0"/>
              </a:p>
            </p:txBody>
          </p:sp>
          <p:pic>
            <p:nvPicPr>
              <p:cNvPr id="180" name="вздутие (2).png" descr="вздутие (2).png"/>
              <p:cNvPicPr>
                <a:picLocks noChangeAspect="1"/>
              </p:cNvPicPr>
              <p:nvPr/>
            </p:nvPicPr>
            <p:blipFill>
              <a:blip r:embed="rId6"/>
              <a:stretch>
                <a:fillRect/>
              </a:stretch>
            </p:blipFill>
            <p:spPr>
              <a:xfrm>
                <a:off x="0" y="0"/>
                <a:ext cx="508010" cy="508004"/>
              </a:xfrm>
              <a:prstGeom prst="rect">
                <a:avLst/>
              </a:prstGeom>
              <a:ln w="12700" cap="flat">
                <a:noFill/>
                <a:miter lim="400000"/>
              </a:ln>
              <a:effectLst/>
            </p:spPr>
          </p:pic>
        </p:grpSp>
        <p:grpSp>
          <p:nvGrpSpPr>
            <p:cNvPr id="184" name="Сгруппировать"/>
            <p:cNvGrpSpPr/>
            <p:nvPr/>
          </p:nvGrpSpPr>
          <p:grpSpPr>
            <a:xfrm>
              <a:off x="0" y="1422401"/>
              <a:ext cx="1108325" cy="508010"/>
              <a:chOff x="0" y="0"/>
              <a:chExt cx="1108323" cy="508009"/>
            </a:xfrm>
          </p:grpSpPr>
          <p:sp>
            <p:nvSpPr>
              <p:cNvPr id="182" name="рефлюкс"/>
              <p:cNvSpPr txBox="1"/>
              <p:nvPr/>
            </p:nvSpPr>
            <p:spPr>
              <a:xfrm>
                <a:off x="590555" y="163830"/>
                <a:ext cx="517768"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R</a:t>
                </a:r>
                <a:r>
                  <a:rPr dirty="0" err="1"/>
                  <a:t>eflux</a:t>
                </a:r>
                <a:endParaRPr dirty="0"/>
              </a:p>
            </p:txBody>
          </p:sp>
          <p:pic>
            <p:nvPicPr>
              <p:cNvPr id="183" name="рефлюкс (1).png" descr="рефлюкс (1).png"/>
              <p:cNvPicPr>
                <a:picLocks noChangeAspect="1"/>
              </p:cNvPicPr>
              <p:nvPr/>
            </p:nvPicPr>
            <p:blipFill>
              <a:blip r:embed="rId7"/>
              <a:srcRect t="62" b="59"/>
              <a:stretch>
                <a:fillRect/>
              </a:stretch>
            </p:blipFill>
            <p:spPr>
              <a:xfrm>
                <a:off x="0" y="0"/>
                <a:ext cx="508009" cy="508009"/>
              </a:xfrm>
              <a:prstGeom prst="rect">
                <a:avLst/>
              </a:prstGeom>
              <a:ln w="12700" cap="flat">
                <a:noFill/>
                <a:miter lim="400000"/>
              </a:ln>
              <a:effectLst/>
            </p:spPr>
          </p:pic>
        </p:grpSp>
      </p:grpSp>
      <p:sp>
        <p:nvSpPr>
          <p:cNvPr id="186" name="Повреждения слизистой оболочки также могут привести к развитию функциональных заболеваний — в том числе синдрома раздраженного кишечника (СРК)"/>
          <p:cNvSpPr txBox="1"/>
          <p:nvPr/>
        </p:nvSpPr>
        <p:spPr>
          <a:xfrm>
            <a:off x="6819900" y="2108200"/>
            <a:ext cx="1981200"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6FFA0"/>
                </a:solidFill>
                <a:latin typeface="Gilroy Semibold"/>
                <a:ea typeface="Gilroy Semibold"/>
                <a:cs typeface="Gilroy Semibold"/>
                <a:sym typeface="Gilroy Semibold"/>
              </a:defRPr>
            </a:pPr>
            <a:r>
              <a:rPr lang="de-DE" dirty="0"/>
              <a:t>Eine Schädigung der Schleimhäute kann auch zur Entwicklung von Funktionsstörungen führen </a:t>
            </a:r>
            <a:r>
              <a:rPr lang="de-DE" dirty="0">
                <a:solidFill>
                  <a:schemeClr val="bg1"/>
                </a:solidFill>
              </a:rPr>
              <a:t>- einschließlich des Reizdarmsyndroms (IBS).</a:t>
            </a:r>
            <a:endParaRPr dirty="0">
              <a:solidFill>
                <a:schemeClr val="bg1"/>
              </a:solidFill>
            </a:endParaRPr>
          </a:p>
        </p:txBody>
      </p:sp>
      <p:grpSp>
        <p:nvGrpSpPr>
          <p:cNvPr id="196" name="Group"/>
          <p:cNvGrpSpPr/>
          <p:nvPr/>
        </p:nvGrpSpPr>
        <p:grpSpPr>
          <a:xfrm>
            <a:off x="2578929" y="2006599"/>
            <a:ext cx="1438543" cy="1930404"/>
            <a:chOff x="-1" y="-1"/>
            <a:chExt cx="1438541" cy="1930404"/>
          </a:xfrm>
        </p:grpSpPr>
        <p:grpSp>
          <p:nvGrpSpPr>
            <p:cNvPr id="189" name="Group"/>
            <p:cNvGrpSpPr/>
            <p:nvPr/>
          </p:nvGrpSpPr>
          <p:grpSpPr>
            <a:xfrm>
              <a:off x="1605" y="-1"/>
              <a:ext cx="1281447" cy="508001"/>
              <a:chOff x="0" y="0"/>
              <a:chExt cx="1281446" cy="508000"/>
            </a:xfrm>
          </p:grpSpPr>
          <p:sp>
            <p:nvSpPr>
              <p:cNvPr id="187" name="чувство тяжести"/>
              <p:cNvSpPr txBox="1"/>
              <p:nvPr/>
            </p:nvSpPr>
            <p:spPr>
              <a:xfrm>
                <a:off x="590553" y="163829"/>
                <a:ext cx="690893"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Übelkeit</a:t>
                </a:r>
                <a:endParaRPr dirty="0"/>
              </a:p>
            </p:txBody>
          </p:sp>
          <p:pic>
            <p:nvPicPr>
              <p:cNvPr id="188" name="чувство тяжести (2).png" descr="чувство тяжести (2).png"/>
              <p:cNvPicPr>
                <a:picLocks noChangeAspect="1"/>
              </p:cNvPicPr>
              <p:nvPr/>
            </p:nvPicPr>
            <p:blipFill>
              <a:blip r:embed="rId8"/>
              <a:stretch>
                <a:fillRect/>
              </a:stretch>
            </p:blipFill>
            <p:spPr>
              <a:xfrm>
                <a:off x="0" y="0"/>
                <a:ext cx="508008" cy="508000"/>
              </a:xfrm>
              <a:prstGeom prst="rect">
                <a:avLst/>
              </a:prstGeom>
              <a:ln w="12700" cap="flat">
                <a:noFill/>
                <a:miter lim="400000"/>
              </a:ln>
              <a:effectLst/>
            </p:spPr>
          </p:pic>
        </p:grpSp>
        <p:grpSp>
          <p:nvGrpSpPr>
            <p:cNvPr id="192" name="Сгруппировать"/>
            <p:cNvGrpSpPr/>
            <p:nvPr/>
          </p:nvGrpSpPr>
          <p:grpSpPr>
            <a:xfrm>
              <a:off x="-1" y="711199"/>
              <a:ext cx="1351979" cy="508006"/>
              <a:chOff x="0" y="-1"/>
              <a:chExt cx="1351977" cy="508004"/>
            </a:xfrm>
          </p:grpSpPr>
          <p:sp>
            <p:nvSpPr>
              <p:cNvPr id="190" name="метеоризм"/>
              <p:cNvSpPr txBox="1"/>
              <p:nvPr/>
            </p:nvSpPr>
            <p:spPr>
              <a:xfrm>
                <a:off x="590552" y="163829"/>
                <a:ext cx="761425" cy="2154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Flatulenz</a:t>
                </a:r>
                <a:endParaRPr dirty="0"/>
              </a:p>
            </p:txBody>
          </p:sp>
          <p:pic>
            <p:nvPicPr>
              <p:cNvPr id="191" name="метеоризм (2).png" descr="метеоризм (2).png"/>
              <p:cNvPicPr>
                <a:picLocks noChangeAspect="1"/>
              </p:cNvPicPr>
              <p:nvPr/>
            </p:nvPicPr>
            <p:blipFill>
              <a:blip r:embed="rId9"/>
              <a:stretch>
                <a:fillRect/>
              </a:stretch>
            </p:blipFill>
            <p:spPr>
              <a:xfrm>
                <a:off x="0" y="-1"/>
                <a:ext cx="508008" cy="508004"/>
              </a:xfrm>
              <a:prstGeom prst="rect">
                <a:avLst/>
              </a:prstGeom>
              <a:ln w="12700" cap="flat">
                <a:noFill/>
                <a:miter lim="400000"/>
              </a:ln>
              <a:effectLst/>
            </p:spPr>
          </p:pic>
        </p:grpSp>
        <p:grpSp>
          <p:nvGrpSpPr>
            <p:cNvPr id="195" name="Сгруппировать"/>
            <p:cNvGrpSpPr/>
            <p:nvPr/>
          </p:nvGrpSpPr>
          <p:grpSpPr>
            <a:xfrm>
              <a:off x="0" y="1422400"/>
              <a:ext cx="1438540" cy="508003"/>
              <a:chOff x="0" y="0"/>
              <a:chExt cx="1438539" cy="508002"/>
            </a:xfrm>
          </p:grpSpPr>
          <p:sp>
            <p:nvSpPr>
              <p:cNvPr id="193" name="отрыжка"/>
              <p:cNvSpPr txBox="1"/>
              <p:nvPr/>
            </p:nvSpPr>
            <p:spPr>
              <a:xfrm>
                <a:off x="590552" y="163829"/>
                <a:ext cx="847987"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Aufstoßen</a:t>
                </a:r>
                <a:endParaRPr dirty="0"/>
              </a:p>
            </p:txBody>
          </p:sp>
          <p:pic>
            <p:nvPicPr>
              <p:cNvPr id="194" name="отрыжка (2).png" descr="отрыжка (2).png"/>
              <p:cNvPicPr>
                <a:picLocks noChangeAspect="1"/>
              </p:cNvPicPr>
              <p:nvPr/>
            </p:nvPicPr>
            <p:blipFill>
              <a:blip r:embed="rId10"/>
              <a:stretch>
                <a:fillRect/>
              </a:stretch>
            </p:blipFill>
            <p:spPr>
              <a:xfrm>
                <a:off x="0" y="0"/>
                <a:ext cx="508007" cy="508002"/>
              </a:xfrm>
              <a:prstGeom prst="rect">
                <a:avLst/>
              </a:prstGeom>
              <a:ln w="12700" cap="flat">
                <a:noFill/>
                <a:miter lim="400000"/>
              </a:ln>
              <a:effectLst/>
            </p:spPr>
          </p:pic>
        </p:grpSp>
      </p:grpSp>
      <p:grpSp>
        <p:nvGrpSpPr>
          <p:cNvPr id="206" name="Group"/>
          <p:cNvGrpSpPr/>
          <p:nvPr/>
        </p:nvGrpSpPr>
        <p:grpSpPr>
          <a:xfrm>
            <a:off x="4457465" y="2006597"/>
            <a:ext cx="1958576" cy="1930414"/>
            <a:chOff x="-1" y="-2"/>
            <a:chExt cx="1958575" cy="1930413"/>
          </a:xfrm>
        </p:grpSpPr>
        <p:grpSp>
          <p:nvGrpSpPr>
            <p:cNvPr id="199" name="Сгруппировать"/>
            <p:cNvGrpSpPr/>
            <p:nvPr/>
          </p:nvGrpSpPr>
          <p:grpSpPr>
            <a:xfrm>
              <a:off x="-1" y="-2"/>
              <a:ext cx="1621336" cy="594717"/>
              <a:chOff x="0" y="-1"/>
              <a:chExt cx="1621335" cy="594715"/>
            </a:xfrm>
          </p:grpSpPr>
          <p:sp>
            <p:nvSpPr>
              <p:cNvPr id="197" name="кислый привкус  во рту"/>
              <p:cNvSpPr txBox="1"/>
              <p:nvPr/>
            </p:nvSpPr>
            <p:spPr>
              <a:xfrm>
                <a:off x="590551" y="163829"/>
                <a:ext cx="1030784" cy="4308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solidFill>
                      <a:srgbClr val="FFFFFF"/>
                    </a:solidFill>
                    <a:latin typeface="+mn-lt"/>
                    <a:ea typeface="+mn-ea"/>
                    <a:cs typeface="+mn-cs"/>
                    <a:sym typeface="Gilroy Regular"/>
                  </a:defRPr>
                </a:lvl1pPr>
              </a:lstStyle>
              <a:p>
                <a:r>
                  <a:rPr lang="de-DE" dirty="0"/>
                  <a:t>Völlegefühl im Bauch</a:t>
                </a:r>
                <a:endParaRPr dirty="0"/>
              </a:p>
            </p:txBody>
          </p:sp>
          <p:pic>
            <p:nvPicPr>
              <p:cNvPr id="198" name="кислый привкус во рту (2).png" descr="кислый привкус во рту (2).png"/>
              <p:cNvPicPr>
                <a:picLocks noChangeAspect="1"/>
              </p:cNvPicPr>
              <p:nvPr/>
            </p:nvPicPr>
            <p:blipFill>
              <a:blip r:embed="rId11"/>
              <a:stretch>
                <a:fillRect/>
              </a:stretch>
            </p:blipFill>
            <p:spPr>
              <a:xfrm>
                <a:off x="0" y="-1"/>
                <a:ext cx="508005" cy="508004"/>
              </a:xfrm>
              <a:prstGeom prst="rect">
                <a:avLst/>
              </a:prstGeom>
              <a:ln w="12700" cap="flat">
                <a:noFill/>
                <a:miter lim="400000"/>
              </a:ln>
              <a:effectLst/>
            </p:spPr>
          </p:pic>
        </p:grpSp>
        <p:grpSp>
          <p:nvGrpSpPr>
            <p:cNvPr id="202" name="Сгруппировать"/>
            <p:cNvGrpSpPr/>
            <p:nvPr/>
          </p:nvGrpSpPr>
          <p:grpSpPr>
            <a:xfrm>
              <a:off x="-1" y="711201"/>
              <a:ext cx="1775695" cy="666879"/>
              <a:chOff x="-1" y="0"/>
              <a:chExt cx="1775695" cy="666876"/>
            </a:xfrm>
          </p:grpSpPr>
          <p:sp>
            <p:nvSpPr>
              <p:cNvPr id="200" name="нарушение стула"/>
              <p:cNvSpPr txBox="1"/>
              <p:nvPr/>
            </p:nvSpPr>
            <p:spPr>
              <a:xfrm>
                <a:off x="590551" y="20548"/>
                <a:ext cx="1185143" cy="64632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FFFFF"/>
                    </a:solidFill>
                    <a:latin typeface="+mn-lt"/>
                    <a:ea typeface="+mn-ea"/>
                    <a:cs typeface="+mn-cs"/>
                    <a:sym typeface="Gilroy Regular"/>
                  </a:defRPr>
                </a:pPr>
                <a:r>
                  <a:rPr lang="de-DE" dirty="0"/>
                  <a:t>Säuerlicher Geschmack im Mund</a:t>
                </a:r>
                <a:endParaRPr dirty="0"/>
              </a:p>
            </p:txBody>
          </p:sp>
          <p:pic>
            <p:nvPicPr>
              <p:cNvPr id="201" name="нарушение стула (2).png" descr="нарушение стула (2).png"/>
              <p:cNvPicPr>
                <a:picLocks noChangeAspect="1"/>
              </p:cNvPicPr>
              <p:nvPr/>
            </p:nvPicPr>
            <p:blipFill>
              <a:blip r:embed="rId12"/>
              <a:stretch>
                <a:fillRect/>
              </a:stretch>
            </p:blipFill>
            <p:spPr>
              <a:xfrm>
                <a:off x="-1" y="0"/>
                <a:ext cx="508006" cy="508004"/>
              </a:xfrm>
              <a:prstGeom prst="rect">
                <a:avLst/>
              </a:prstGeom>
              <a:ln w="12700" cap="flat">
                <a:noFill/>
                <a:miter lim="400000"/>
              </a:ln>
              <a:effectLst/>
            </p:spPr>
          </p:pic>
        </p:grpSp>
        <p:grpSp>
          <p:nvGrpSpPr>
            <p:cNvPr id="205" name="Group"/>
            <p:cNvGrpSpPr/>
            <p:nvPr/>
          </p:nvGrpSpPr>
          <p:grpSpPr>
            <a:xfrm>
              <a:off x="230" y="1422401"/>
              <a:ext cx="1958344" cy="508010"/>
              <a:chOff x="-1" y="0"/>
              <a:chExt cx="1958344" cy="508009"/>
            </a:xfrm>
          </p:grpSpPr>
          <p:sp>
            <p:nvSpPr>
              <p:cNvPr id="203" name="рефлюкс"/>
              <p:cNvSpPr txBox="1"/>
              <p:nvPr/>
            </p:nvSpPr>
            <p:spPr>
              <a:xfrm>
                <a:off x="590554" y="38101"/>
                <a:ext cx="1367789"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FFFFF"/>
                    </a:solidFill>
                    <a:latin typeface="+mn-lt"/>
                    <a:ea typeface="+mn-ea"/>
                    <a:cs typeface="+mn-cs"/>
                    <a:sym typeface="Gilroy Regular"/>
                  </a:defRPr>
                </a:pPr>
                <a:r>
                  <a:rPr lang="de-DE" dirty="0"/>
                  <a:t>Häufiger Stuhlgang</a:t>
                </a:r>
                <a:endParaRPr dirty="0"/>
              </a:p>
            </p:txBody>
          </p:sp>
          <p:pic>
            <p:nvPicPr>
              <p:cNvPr id="204" name="нарушение стула.png" descr="нарушение стула.png"/>
              <p:cNvPicPr>
                <a:picLocks noChangeAspect="1"/>
              </p:cNvPicPr>
              <p:nvPr/>
            </p:nvPicPr>
            <p:blipFill>
              <a:blip r:embed="rId13"/>
              <a:srcRect t="62" b="59"/>
              <a:stretch>
                <a:fillRect/>
              </a:stretch>
            </p:blipFill>
            <p:spPr>
              <a:xfrm>
                <a:off x="-1" y="0"/>
                <a:ext cx="508008" cy="508009"/>
              </a:xfrm>
              <a:prstGeom prst="rect">
                <a:avLst/>
              </a:prstGeom>
              <a:ln w="12700" cap="flat">
                <a:noFill/>
                <a:miter lim="400000"/>
              </a:ln>
              <a:effectLst/>
            </p:spPr>
          </p:pic>
        </p:gr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210" name="5 (2).png" descr="5 (2).png"/>
          <p:cNvPicPr>
            <a:picLocks noChangeAspect="1"/>
          </p:cNvPicPr>
          <p:nvPr/>
        </p:nvPicPr>
        <p:blipFill>
          <a:blip r:embed="rId3"/>
          <a:srcRect l="6" r="4"/>
          <a:stretch>
            <a:fillRect/>
          </a:stretch>
        </p:blipFill>
        <p:spPr>
          <a:xfrm>
            <a:off x="1056" y="11574"/>
            <a:ext cx="9141888" cy="5143500"/>
          </a:xfrm>
          <a:prstGeom prst="rect">
            <a:avLst/>
          </a:prstGeom>
          <a:ln w="12700">
            <a:miter lim="400000"/>
          </a:ln>
        </p:spPr>
      </p:pic>
      <p:sp>
        <p:nvSpPr>
          <p:cNvPr id="211" name="Низкий уровень защиты: причины нарушения состояния слизистой ЖКТ"/>
          <p:cNvSpPr txBox="1"/>
          <p:nvPr/>
        </p:nvSpPr>
        <p:spPr>
          <a:xfrm>
            <a:off x="374649" y="355599"/>
            <a:ext cx="6223001" cy="11218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nSpc>
                <a:spcPct val="90000"/>
              </a:lnSpc>
              <a:defRPr sz="2700" b="1">
                <a:solidFill>
                  <a:srgbClr val="F6FFA0"/>
                </a:solidFill>
                <a:latin typeface="Gilroy-Bold"/>
                <a:ea typeface="Gilroy-Bold"/>
                <a:cs typeface="Gilroy-Bold"/>
                <a:sym typeface="Gilroy-Bold"/>
              </a:defRPr>
            </a:pPr>
            <a:r>
              <a:rPr lang="de-DE" dirty="0"/>
              <a:t>Geringes Schutzniveau:</a:t>
            </a:r>
            <a:br>
              <a:rPr dirty="0"/>
            </a:br>
            <a:r>
              <a:rPr lang="de-DE" dirty="0">
                <a:solidFill>
                  <a:srgbClr val="FFFFFF"/>
                </a:solidFill>
              </a:rPr>
              <a:t>Mögliche Ursachen für eine Störung der Magen- Darm- Schleimhaut</a:t>
            </a:r>
            <a:endParaRPr dirty="0">
              <a:solidFill>
                <a:srgbClr val="FFFFFF"/>
              </a:solidFill>
            </a:endParaRPr>
          </a:p>
        </p:txBody>
      </p:sp>
      <p:sp>
        <p:nvSpPr>
          <p:cNvPr id="212"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pic>
        <p:nvPicPr>
          <p:cNvPr id="213" name="_Ð¡Ð»Ð¾Ð¹_2 (1).png" descr="_Ð¡Ð»Ð¾Ð¹_2 (1).png"/>
          <p:cNvPicPr>
            <a:picLocks noChangeAspect="1"/>
          </p:cNvPicPr>
          <p:nvPr/>
        </p:nvPicPr>
        <p:blipFill>
          <a:blip r:embed="rId4"/>
          <a:stretch>
            <a:fillRect/>
          </a:stretch>
        </p:blipFill>
        <p:spPr>
          <a:xfrm>
            <a:off x="8043239" y="4802756"/>
            <a:ext cx="762004" cy="133723"/>
          </a:xfrm>
          <a:prstGeom prst="rect">
            <a:avLst/>
          </a:prstGeom>
          <a:ln w="12700">
            <a:miter lim="400000"/>
          </a:ln>
        </p:spPr>
      </p:pic>
      <p:grpSp>
        <p:nvGrpSpPr>
          <p:cNvPr id="233" name="Сгруппировать"/>
          <p:cNvGrpSpPr/>
          <p:nvPr/>
        </p:nvGrpSpPr>
        <p:grpSpPr>
          <a:xfrm>
            <a:off x="467852" y="1625596"/>
            <a:ext cx="8112269" cy="2109782"/>
            <a:chOff x="-2" y="0"/>
            <a:chExt cx="8112267" cy="2109781"/>
          </a:xfrm>
        </p:grpSpPr>
        <p:grpSp>
          <p:nvGrpSpPr>
            <p:cNvPr id="216" name="Group"/>
            <p:cNvGrpSpPr/>
            <p:nvPr/>
          </p:nvGrpSpPr>
          <p:grpSpPr>
            <a:xfrm>
              <a:off x="-2" y="1"/>
              <a:ext cx="3250459" cy="699619"/>
              <a:chOff x="-1" y="0"/>
              <a:chExt cx="3250458" cy="699618"/>
            </a:xfrm>
          </p:grpSpPr>
          <p:sp>
            <p:nvSpPr>
              <p:cNvPr id="214" name="несбалансированное питание  с избытком острой и жирной пищи"/>
              <p:cNvSpPr txBox="1"/>
              <p:nvPr/>
            </p:nvSpPr>
            <p:spPr>
              <a:xfrm>
                <a:off x="590551" y="53288"/>
                <a:ext cx="2659906" cy="646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FFFFF"/>
                    </a:solidFill>
                    <a:latin typeface="+mn-lt"/>
                    <a:ea typeface="+mn-ea"/>
                    <a:cs typeface="+mn-cs"/>
                    <a:sym typeface="Gilroy Regular"/>
                  </a:defRPr>
                </a:pPr>
                <a:r>
                  <a:rPr lang="de-DE" dirty="0"/>
                  <a:t>Unausgewogene Ernährung mit einem Übermaß an scharfen und fettigen Speisen</a:t>
                </a:r>
                <a:endParaRPr dirty="0"/>
              </a:p>
            </p:txBody>
          </p:sp>
          <p:pic>
            <p:nvPicPr>
              <p:cNvPr id="215" name="8.png" descr="8.png"/>
              <p:cNvPicPr>
                <a:picLocks noChangeAspect="1"/>
              </p:cNvPicPr>
              <p:nvPr/>
            </p:nvPicPr>
            <p:blipFill>
              <a:blip r:embed="rId5"/>
              <a:stretch>
                <a:fillRect/>
              </a:stretch>
            </p:blipFill>
            <p:spPr>
              <a:xfrm>
                <a:off x="-1" y="0"/>
                <a:ext cx="508006" cy="508006"/>
              </a:xfrm>
              <a:prstGeom prst="rect">
                <a:avLst/>
              </a:prstGeom>
              <a:ln w="12700" cap="flat">
                <a:noFill/>
                <a:miter lim="400000"/>
              </a:ln>
              <a:effectLst/>
            </p:spPr>
          </p:pic>
        </p:grpSp>
        <p:grpSp>
          <p:nvGrpSpPr>
            <p:cNvPr id="219" name="Group"/>
            <p:cNvGrpSpPr/>
            <p:nvPr/>
          </p:nvGrpSpPr>
          <p:grpSpPr>
            <a:xfrm>
              <a:off x="0" y="762003"/>
              <a:ext cx="3250458" cy="585776"/>
              <a:chOff x="-1" y="0"/>
              <a:chExt cx="3250457" cy="585774"/>
            </a:xfrm>
          </p:grpSpPr>
          <p:sp>
            <p:nvSpPr>
              <p:cNvPr id="217" name="стресс, особенно хронический"/>
              <p:cNvSpPr txBox="1"/>
              <p:nvPr/>
            </p:nvSpPr>
            <p:spPr>
              <a:xfrm>
                <a:off x="590550" y="154889"/>
                <a:ext cx="2659906" cy="4308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solidFill>
                      <a:srgbClr val="FFFFFF"/>
                    </a:solidFill>
                    <a:latin typeface="+mn-lt"/>
                    <a:ea typeface="+mn-ea"/>
                    <a:cs typeface="+mn-cs"/>
                    <a:sym typeface="Gilroy Regular"/>
                  </a:defRPr>
                </a:lvl1pPr>
              </a:lstStyle>
              <a:p>
                <a:r>
                  <a:rPr lang="de-DE" dirty="0"/>
                  <a:t>Stress, insbesondere chronischer Stress</a:t>
                </a:r>
                <a:endParaRPr dirty="0"/>
              </a:p>
            </p:txBody>
          </p:sp>
          <p:pic>
            <p:nvPicPr>
              <p:cNvPr id="218" name="12.png" descr="12.png"/>
              <p:cNvPicPr>
                <a:picLocks noChangeAspect="1"/>
              </p:cNvPicPr>
              <p:nvPr/>
            </p:nvPicPr>
            <p:blipFill>
              <a:blip r:embed="rId6"/>
              <a:stretch>
                <a:fillRect/>
              </a:stretch>
            </p:blipFill>
            <p:spPr>
              <a:xfrm>
                <a:off x="-1" y="0"/>
                <a:ext cx="508006" cy="508006"/>
              </a:xfrm>
              <a:prstGeom prst="rect">
                <a:avLst/>
              </a:prstGeom>
              <a:ln w="12700" cap="flat">
                <a:noFill/>
                <a:miter lim="400000"/>
              </a:ln>
              <a:effectLst/>
            </p:spPr>
          </p:pic>
        </p:grpSp>
        <p:grpSp>
          <p:nvGrpSpPr>
            <p:cNvPr id="222" name="Group"/>
            <p:cNvGrpSpPr/>
            <p:nvPr/>
          </p:nvGrpSpPr>
          <p:grpSpPr>
            <a:xfrm>
              <a:off x="4286" y="1524005"/>
              <a:ext cx="3403898" cy="585776"/>
              <a:chOff x="-1" y="0"/>
              <a:chExt cx="3403898" cy="585775"/>
            </a:xfrm>
          </p:grpSpPr>
          <p:sp>
            <p:nvSpPr>
              <p:cNvPr id="220" name="алкоголь и курение"/>
              <p:cNvSpPr txBox="1"/>
              <p:nvPr/>
            </p:nvSpPr>
            <p:spPr>
              <a:xfrm>
                <a:off x="590549" y="154889"/>
                <a:ext cx="2813348"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solidFill>
                      <a:srgbClr val="FFFFFF"/>
                    </a:solidFill>
                    <a:latin typeface="+mn-lt"/>
                    <a:ea typeface="+mn-ea"/>
                    <a:cs typeface="+mn-cs"/>
                    <a:sym typeface="Gilroy Regular"/>
                  </a:defRPr>
                </a:lvl1pPr>
              </a:lstStyle>
              <a:p>
                <a:r>
                  <a:rPr lang="de-DE" dirty="0"/>
                  <a:t>Rauchen und konsumieren von alkoholischen Getränken</a:t>
                </a:r>
                <a:endParaRPr dirty="0"/>
              </a:p>
            </p:txBody>
          </p:sp>
          <p:pic>
            <p:nvPicPr>
              <p:cNvPr id="221" name="11.png" descr="11.png"/>
              <p:cNvPicPr>
                <a:picLocks noChangeAspect="1"/>
              </p:cNvPicPr>
              <p:nvPr/>
            </p:nvPicPr>
            <p:blipFill>
              <a:blip r:embed="rId7"/>
              <a:stretch>
                <a:fillRect/>
              </a:stretch>
            </p:blipFill>
            <p:spPr>
              <a:xfrm>
                <a:off x="-1" y="0"/>
                <a:ext cx="508006" cy="508006"/>
              </a:xfrm>
              <a:prstGeom prst="rect">
                <a:avLst/>
              </a:prstGeom>
              <a:ln w="12700" cap="flat">
                <a:noFill/>
                <a:miter lim="400000"/>
              </a:ln>
              <a:effectLst/>
            </p:spPr>
          </p:pic>
        </p:grpSp>
        <p:grpSp>
          <p:nvGrpSpPr>
            <p:cNvPr id="232" name="Сгруппировать"/>
            <p:cNvGrpSpPr/>
            <p:nvPr/>
          </p:nvGrpSpPr>
          <p:grpSpPr>
            <a:xfrm>
              <a:off x="4119085" y="0"/>
              <a:ext cx="3993180" cy="2032014"/>
              <a:chOff x="-2" y="0"/>
              <a:chExt cx="3993179" cy="2032013"/>
            </a:xfrm>
          </p:grpSpPr>
          <p:grpSp>
            <p:nvGrpSpPr>
              <p:cNvPr id="225" name="Group"/>
              <p:cNvGrpSpPr/>
              <p:nvPr/>
            </p:nvGrpSpPr>
            <p:grpSpPr>
              <a:xfrm>
                <a:off x="-2" y="0"/>
                <a:ext cx="3993179" cy="508008"/>
                <a:chOff x="-1" y="0"/>
                <a:chExt cx="3993177" cy="508007"/>
              </a:xfrm>
            </p:grpSpPr>
            <p:sp>
              <p:nvSpPr>
                <p:cNvPr id="223" name="прием некоторых лекарств  (НПВС, аспирин)"/>
                <p:cNvSpPr txBox="1"/>
                <p:nvPr/>
              </p:nvSpPr>
              <p:spPr>
                <a:xfrm>
                  <a:off x="590550" y="53288"/>
                  <a:ext cx="3402626" cy="4308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FFFFF"/>
                      </a:solidFill>
                      <a:latin typeface="+mn-lt"/>
                      <a:ea typeface="+mn-ea"/>
                      <a:cs typeface="+mn-cs"/>
                      <a:sym typeface="Gilroy Regular"/>
                    </a:defRPr>
                  </a:pPr>
                  <a:r>
                    <a:rPr lang="de-DE" dirty="0"/>
                    <a:t>Häufige Einnahme bestimmter Medikamente (z. B. NSAIDs, Aspirin)</a:t>
                  </a:r>
                  <a:endParaRPr dirty="0"/>
                </a:p>
              </p:txBody>
            </p:sp>
            <p:pic>
              <p:nvPicPr>
                <p:cNvPr id="224" name="10.png" descr="10.png"/>
                <p:cNvPicPr>
                  <a:picLocks noChangeAspect="1"/>
                </p:cNvPicPr>
                <p:nvPr/>
              </p:nvPicPr>
              <p:blipFill>
                <a:blip r:embed="rId8"/>
                <a:stretch>
                  <a:fillRect/>
                </a:stretch>
              </p:blipFill>
              <p:spPr>
                <a:xfrm>
                  <a:off x="-1" y="0"/>
                  <a:ext cx="508006" cy="508007"/>
                </a:xfrm>
                <a:prstGeom prst="rect">
                  <a:avLst/>
                </a:prstGeom>
                <a:ln w="12700" cap="flat">
                  <a:noFill/>
                  <a:miter lim="400000"/>
                </a:ln>
                <a:effectLst/>
              </p:spPr>
            </p:pic>
          </p:grpSp>
          <p:grpSp>
            <p:nvGrpSpPr>
              <p:cNvPr id="228" name="Group"/>
              <p:cNvGrpSpPr/>
              <p:nvPr/>
            </p:nvGrpSpPr>
            <p:grpSpPr>
              <a:xfrm>
                <a:off x="-2" y="713689"/>
                <a:ext cx="3795058" cy="861772"/>
                <a:chOff x="-1" y="-1"/>
                <a:chExt cx="3795056" cy="861769"/>
              </a:xfrm>
            </p:grpSpPr>
            <p:sp>
              <p:nvSpPr>
                <p:cNvPr id="226" name="хронические воспалительные  заболевания ЖКТ (гастрит, колит,  эзофагит, непереносимость глютена)"/>
                <p:cNvSpPr txBox="1"/>
                <p:nvPr/>
              </p:nvSpPr>
              <p:spPr>
                <a:xfrm>
                  <a:off x="590550" y="-1"/>
                  <a:ext cx="3204505" cy="8617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a:solidFill>
                        <a:srgbClr val="FFFFFF"/>
                      </a:solidFill>
                      <a:latin typeface="+mn-lt"/>
                      <a:ea typeface="+mn-ea"/>
                      <a:cs typeface="+mn-cs"/>
                      <a:sym typeface="Gilroy Regular"/>
                    </a:defRPr>
                  </a:pPr>
                  <a:r>
                    <a:rPr lang="de-DE" dirty="0"/>
                    <a:t>Unbehandelte chronisch-entzündliche Magen-Darm-Erkrankungen (z. B. Gastritis, Kolitis, Ösophagitis, Glutenunverträglichkeit)</a:t>
                  </a:r>
                  <a:endParaRPr dirty="0"/>
                </a:p>
              </p:txBody>
            </p:sp>
            <p:pic>
              <p:nvPicPr>
                <p:cNvPr id="227" name="9.png" descr="9.png"/>
                <p:cNvPicPr>
                  <a:picLocks noChangeAspect="1"/>
                </p:cNvPicPr>
                <p:nvPr/>
              </p:nvPicPr>
              <p:blipFill>
                <a:blip r:embed="rId9"/>
                <a:stretch>
                  <a:fillRect/>
                </a:stretch>
              </p:blipFill>
              <p:spPr>
                <a:xfrm>
                  <a:off x="-1" y="48310"/>
                  <a:ext cx="508006" cy="508009"/>
                </a:xfrm>
                <a:prstGeom prst="rect">
                  <a:avLst/>
                </a:prstGeom>
                <a:ln w="12700" cap="flat">
                  <a:noFill/>
                  <a:miter lim="400000"/>
                </a:ln>
                <a:effectLst/>
              </p:spPr>
            </p:pic>
          </p:grpSp>
          <p:grpSp>
            <p:nvGrpSpPr>
              <p:cNvPr id="231" name="Group"/>
              <p:cNvGrpSpPr/>
              <p:nvPr/>
            </p:nvGrpSpPr>
            <p:grpSpPr>
              <a:xfrm>
                <a:off x="-2" y="1524003"/>
                <a:ext cx="3395805" cy="508010"/>
                <a:chOff x="-1" y="-1"/>
                <a:chExt cx="3395802" cy="508009"/>
              </a:xfrm>
            </p:grpSpPr>
            <p:sp>
              <p:nvSpPr>
                <p:cNvPr id="229" name="дисбаланс микрофлоры"/>
                <p:cNvSpPr txBox="1"/>
                <p:nvPr/>
              </p:nvSpPr>
              <p:spPr>
                <a:xfrm>
                  <a:off x="590550" y="154889"/>
                  <a:ext cx="2805251" cy="2154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a:solidFill>
                        <a:srgbClr val="FFFFFF"/>
                      </a:solidFill>
                      <a:latin typeface="+mn-lt"/>
                      <a:ea typeface="+mn-ea"/>
                      <a:cs typeface="+mn-cs"/>
                      <a:sym typeface="Gilroy Regular"/>
                    </a:defRPr>
                  </a:lvl1pPr>
                </a:lstStyle>
                <a:p>
                  <a:r>
                    <a:rPr lang="de-DE" dirty="0"/>
                    <a:t>Ungleichgewicht in der Mikroflora</a:t>
                  </a:r>
                  <a:endParaRPr dirty="0"/>
                </a:p>
              </p:txBody>
            </p:sp>
            <p:pic>
              <p:nvPicPr>
                <p:cNvPr id="230" name="13.png" descr="13.png"/>
                <p:cNvPicPr>
                  <a:picLocks noChangeAspect="1"/>
                </p:cNvPicPr>
                <p:nvPr/>
              </p:nvPicPr>
              <p:blipFill>
                <a:blip r:embed="rId10"/>
                <a:stretch>
                  <a:fillRect/>
                </a:stretch>
              </p:blipFill>
              <p:spPr>
                <a:xfrm>
                  <a:off x="-1" y="-1"/>
                  <a:ext cx="508006" cy="508009"/>
                </a:xfrm>
                <a:prstGeom prst="rect">
                  <a:avLst/>
                </a:prstGeom>
                <a:ln w="12700" cap="flat">
                  <a:noFill/>
                  <a:miter lim="400000"/>
                </a:ln>
                <a:effectLst/>
              </p:spPr>
            </p:pic>
          </p:grpSp>
        </p:grpSp>
      </p:grpSp>
      <p:grpSp>
        <p:nvGrpSpPr>
          <p:cNvPr id="236" name="Сгруппировать"/>
          <p:cNvGrpSpPr/>
          <p:nvPr/>
        </p:nvGrpSpPr>
        <p:grpSpPr>
          <a:xfrm>
            <a:off x="410909" y="4006748"/>
            <a:ext cx="4009263" cy="439630"/>
            <a:chOff x="-1" y="0"/>
            <a:chExt cx="4009261" cy="439629"/>
          </a:xfrm>
        </p:grpSpPr>
        <p:sp>
          <p:nvSpPr>
            <p:cNvPr id="234"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110897" y="40341"/>
              <a:ext cx="37874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800">
                  <a:solidFill>
                    <a:srgbClr val="F6FFA0"/>
                  </a:solidFill>
                  <a:latin typeface="+mn-lt"/>
                  <a:ea typeface="+mn-ea"/>
                  <a:cs typeface="+mn-cs"/>
                  <a:sym typeface="Gilroy Regular"/>
                </a:defRPr>
              </a:lvl1pPr>
            </a:lstStyle>
            <a:p>
              <a:r>
                <a:rPr lang="de-DE" b="0" i="0" dirty="0">
                  <a:effectLst/>
                </a:rPr>
                <a:t>Nahrungsergänzungsmittel dienen nur der Ergänzung der allgemeinen Ernährung und sind kein Ersatz für eine ausgewogene und abwechslungsreiche Ernährungsweise. Nahrungsergänzungsmittel sind keine Arzneimittel.</a:t>
              </a:r>
              <a:endParaRPr dirty="0"/>
            </a:p>
          </p:txBody>
        </p:sp>
        <p:sp>
          <p:nvSpPr>
            <p:cNvPr id="235" name="Прямоугольник"/>
            <p:cNvSpPr/>
            <p:nvPr/>
          </p:nvSpPr>
          <p:spPr>
            <a:xfrm>
              <a:off x="-1" y="0"/>
              <a:ext cx="4009261" cy="439629"/>
            </a:xfrm>
            <a:prstGeom prst="rect">
              <a:avLst/>
            </a:prstGeom>
            <a:noFill/>
            <a:ln w="9525" cap="flat">
              <a:solidFill>
                <a:srgbClr val="F6FFA0">
                  <a:alpha val="91556"/>
                </a:srgbClr>
              </a:solidFill>
              <a:prstDash val="solid"/>
              <a:miter lim="400000"/>
            </a:ln>
            <a:effectLst/>
          </p:spPr>
          <p:txBody>
            <a:bodyPr wrap="square" lIns="0" tIns="0" rIns="0" bIns="0" numCol="1" anchor="t">
              <a:noAutofit/>
            </a:bodyPr>
            <a:lstStyle/>
            <a:p>
              <a:pPr>
                <a:defRPr>
                  <a:solidFill>
                    <a:srgbClr val="FFFFFF"/>
                  </a:solidFill>
                  <a:latin typeface="+mn-lt"/>
                  <a:ea typeface="+mn-ea"/>
                  <a:cs typeface="+mn-cs"/>
                  <a:sym typeface="Gilroy Regular"/>
                </a:defRPr>
              </a:pPr>
              <a:endParaRP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240" name="2.png" descr="2.pn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241" name="shutterstock_2235216629.jpg" descr="shutterstock_2235216629.jpg"/>
          <p:cNvPicPr>
            <a:picLocks noChangeAspect="1"/>
          </p:cNvPicPr>
          <p:nvPr/>
        </p:nvPicPr>
        <p:blipFill>
          <a:blip r:embed="rId4"/>
          <a:stretch>
            <a:fillRect/>
          </a:stretch>
        </p:blipFill>
        <p:spPr>
          <a:xfrm>
            <a:off x="1727200" y="0"/>
            <a:ext cx="9144000" cy="5143500"/>
          </a:xfrm>
          <a:prstGeom prst="rect">
            <a:avLst/>
          </a:prstGeom>
          <a:ln w="12700">
            <a:miter lim="400000"/>
          </a:ln>
        </p:spPr>
      </p:pic>
      <p:sp>
        <p:nvSpPr>
          <p:cNvPr id="242" name="Мы не можем полностью исключить влияние этих факторов. Но в наших силах бережно заботиться  о здоровье ЖКТ, чтобы улучшить самочувствие."/>
          <p:cNvSpPr txBox="1"/>
          <p:nvPr/>
        </p:nvSpPr>
        <p:spPr>
          <a:xfrm>
            <a:off x="406397" y="406395"/>
            <a:ext cx="4942843" cy="26176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nSpc>
                <a:spcPct val="90000"/>
              </a:lnSpc>
              <a:defRPr sz="2700">
                <a:solidFill>
                  <a:srgbClr val="585858"/>
                </a:solidFill>
                <a:latin typeface="+mn-lt"/>
                <a:ea typeface="+mn-ea"/>
                <a:cs typeface="+mn-cs"/>
                <a:sym typeface="Gilroy Regular"/>
              </a:defRPr>
            </a:pPr>
            <a:r>
              <a:rPr lang="de-DE" dirty="0"/>
              <a:t>Wir können den Einfluss dieser Faktoren nicht vollständig ausschließen. Aber wir können uns gut um unsere Magen-Darm-Gesundheit kümmern, um unser Wohlbefinden zu verbessern.</a:t>
            </a:r>
            <a:r>
              <a:rPr dirty="0"/>
              <a:t>  </a:t>
            </a:r>
          </a:p>
        </p:txBody>
      </p:sp>
      <p:sp>
        <p:nvSpPr>
          <p:cNvPr id="243"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585858"/>
                </a:solidFill>
                <a:latin typeface="Gilroy Semibold"/>
                <a:ea typeface="Gilroy Semibold"/>
                <a:cs typeface="Gilroy Semibold"/>
                <a:sym typeface="Gilroy Semibold"/>
              </a:defRPr>
            </a:lvl1pPr>
          </a:lstStyle>
          <a:p>
            <a:r>
              <a:t>Ginerra</a:t>
            </a:r>
          </a:p>
        </p:txBody>
      </p:sp>
      <p:pic>
        <p:nvPicPr>
          <p:cNvPr id="244" name="_Ð¡Ð»Ð¾Ð¹_2 (1).png" descr="_Ð¡Ð»Ð¾Ð¹_2 (1).png"/>
          <p:cNvPicPr>
            <a:picLocks noChangeAspect="1"/>
          </p:cNvPicPr>
          <p:nvPr/>
        </p:nvPicPr>
        <p:blipFill>
          <a:blip r:embed="rId5"/>
          <a:stretch>
            <a:fillRect/>
          </a:stretch>
        </p:blipFill>
        <p:spPr>
          <a:xfrm>
            <a:off x="8039100" y="4809204"/>
            <a:ext cx="762000" cy="133723"/>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5"/>
        </a:solidFill>
        <a:effectLst/>
      </p:bgPr>
    </p:bg>
    <p:spTree>
      <p:nvGrpSpPr>
        <p:cNvPr id="1" name=""/>
        <p:cNvGrpSpPr/>
        <p:nvPr/>
      </p:nvGrpSpPr>
      <p:grpSpPr>
        <a:xfrm>
          <a:off x="0" y="0"/>
          <a:ext cx="0" cy="0"/>
          <a:chOff x="0" y="0"/>
          <a:chExt cx="0" cy="0"/>
        </a:xfrm>
      </p:grpSpPr>
      <p:pic>
        <p:nvPicPr>
          <p:cNvPr id="248" name="DSC03483_Dx0.jpg" descr="DSC03483_Dx0.jpg"/>
          <p:cNvPicPr>
            <a:picLocks noChangeAspect="1"/>
          </p:cNvPicPr>
          <p:nvPr/>
        </p:nvPicPr>
        <p:blipFill>
          <a:blip r:embed="rId3"/>
          <a:srcRect t="5288" r="10576" b="5288"/>
          <a:stretch>
            <a:fillRect/>
          </a:stretch>
        </p:blipFill>
        <p:spPr>
          <a:xfrm>
            <a:off x="0" y="6262"/>
            <a:ext cx="9144000" cy="5143501"/>
          </a:xfrm>
          <a:prstGeom prst="rect">
            <a:avLst/>
          </a:prstGeom>
          <a:ln w="12700">
            <a:miter lim="400000"/>
          </a:ln>
        </p:spPr>
      </p:pic>
      <p:sp>
        <p:nvSpPr>
          <p:cNvPr id="249" name="Актуальный продукт  для поддержки здоровья ЖКТ"/>
          <p:cNvSpPr txBox="1"/>
          <p:nvPr/>
        </p:nvSpPr>
        <p:spPr>
          <a:xfrm>
            <a:off x="406400" y="406399"/>
            <a:ext cx="7112000"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2700" b="1">
                <a:solidFill>
                  <a:srgbClr val="FFFFFF"/>
                </a:solidFill>
                <a:latin typeface="Gilroy-Bold"/>
                <a:ea typeface="Gilroy-Bold"/>
                <a:cs typeface="Gilroy-Bold"/>
                <a:sym typeface="Gilroy-Bold"/>
              </a:defRPr>
            </a:lvl1pPr>
          </a:lstStyle>
          <a:p>
            <a:r>
              <a:rPr lang="de-DE" dirty="0"/>
              <a:t>Ein </a:t>
            </a:r>
            <a:r>
              <a:rPr lang="de-DE" dirty="0">
                <a:solidFill>
                  <a:srgbClr val="00B050"/>
                </a:solidFill>
              </a:rPr>
              <a:t>Must-Have-Produkt</a:t>
            </a:r>
            <a:r>
              <a:rPr lang="de-DE" dirty="0"/>
              <a:t> zur Unterstützung der Gesundheit des Magen-Darm-Trakts</a:t>
            </a:r>
            <a:endParaRPr dirty="0"/>
          </a:p>
        </p:txBody>
      </p:sp>
      <p:sp>
        <p:nvSpPr>
          <p:cNvPr id="250" name="Растительный комплекс на основе патентованного ингредиента Mucosave®, глутамина и экстракта корня солодки: успокаивает, восстанавливает  и защищает слизистую оболочку ЖКТ"/>
          <p:cNvSpPr txBox="1"/>
          <p:nvPr/>
        </p:nvSpPr>
        <p:spPr>
          <a:xfrm>
            <a:off x="406400" y="1544180"/>
            <a:ext cx="4724400"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Gilroy Regular"/>
              </a:defRPr>
            </a:pPr>
            <a:r>
              <a:rPr lang="de-DE" dirty="0"/>
              <a:t>Pflanzlicher Komplex auf der Basis des patentierten Wirkstoffs </a:t>
            </a:r>
            <a:r>
              <a:rPr lang="de-DE" dirty="0" err="1"/>
              <a:t>Mucosave</a:t>
            </a:r>
            <a:r>
              <a:rPr lang="de-DE" dirty="0"/>
              <a:t>® FG, L-Glutamin und Süßholzwurzelextrakt.</a:t>
            </a:r>
          </a:p>
          <a:p>
            <a:pPr>
              <a:defRPr>
                <a:solidFill>
                  <a:srgbClr val="FFFFFF"/>
                </a:solidFill>
                <a:latin typeface="+mn-lt"/>
                <a:ea typeface="+mn-ea"/>
                <a:cs typeface="+mn-cs"/>
                <a:sym typeface="Gilroy Regular"/>
              </a:defRPr>
            </a:pPr>
            <a:endParaRPr lang="de-DE" dirty="0"/>
          </a:p>
          <a:p>
            <a:pPr>
              <a:defRPr>
                <a:solidFill>
                  <a:srgbClr val="FFFFFF"/>
                </a:solidFill>
                <a:latin typeface="+mn-lt"/>
                <a:ea typeface="+mn-ea"/>
                <a:cs typeface="+mn-cs"/>
                <a:sym typeface="Gilroy Regular"/>
              </a:defRPr>
            </a:pPr>
            <a:r>
              <a:rPr lang="de-DE" dirty="0"/>
              <a:t>Beruhigt, regeneriert und schützt die Magen- und Darmschleimhäute.</a:t>
            </a:r>
            <a:endParaRPr sz="1800" dirty="0">
              <a:latin typeface="Calibri"/>
              <a:ea typeface="Calibri"/>
              <a:cs typeface="Calibri"/>
              <a:sym typeface="Calibri"/>
            </a:endParaRPr>
          </a:p>
        </p:txBody>
      </p:sp>
      <p:sp>
        <p:nvSpPr>
          <p:cNvPr id="251" name="Ginerra"/>
          <p:cNvSpPr txBox="1"/>
          <p:nvPr/>
        </p:nvSpPr>
        <p:spPr>
          <a:xfrm>
            <a:off x="406399" y="4795520"/>
            <a:ext cx="540462"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a:solidFill>
                  <a:srgbClr val="FFFFFF"/>
                </a:solidFill>
                <a:latin typeface="Gilroy Semibold"/>
                <a:ea typeface="Gilroy Semibold"/>
                <a:cs typeface="Gilroy Semibold"/>
                <a:sym typeface="Gilroy Semibold"/>
              </a:defRPr>
            </a:lvl1pPr>
          </a:lstStyle>
          <a:p>
            <a:r>
              <a:t>Ginerra</a:t>
            </a:r>
          </a:p>
        </p:txBody>
      </p:sp>
      <p:pic>
        <p:nvPicPr>
          <p:cNvPr id="252" name="_Ð¡Ð»Ð¾Ð¹_2 (1).png" descr="_Ð¡Ð»Ð¾Ð¹_2 (1).png"/>
          <p:cNvPicPr>
            <a:picLocks noChangeAspect="1"/>
          </p:cNvPicPr>
          <p:nvPr/>
        </p:nvPicPr>
        <p:blipFill>
          <a:blip r:embed="rId4"/>
          <a:stretch>
            <a:fillRect/>
          </a:stretch>
        </p:blipFill>
        <p:spPr>
          <a:xfrm>
            <a:off x="8039100" y="4809204"/>
            <a:ext cx="762000" cy="133723"/>
          </a:xfrm>
          <a:prstGeom prst="rect">
            <a:avLst/>
          </a:prstGeom>
          <a:ln w="12700">
            <a:miter lim="400000"/>
          </a:ln>
        </p:spPr>
      </p:pic>
      <p:sp>
        <p:nvSpPr>
          <p:cNvPr id="253" name="Наш организм — продуманная природой крепость от воздействия внешних факторов. Так, иммунитет препятствует проникновению вирусов и бактерий,…"/>
          <p:cNvSpPr txBox="1"/>
          <p:nvPr/>
        </p:nvSpPr>
        <p:spPr>
          <a:xfrm>
            <a:off x="466681" y="4000763"/>
            <a:ext cx="3787469"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800">
                <a:solidFill>
                  <a:srgbClr val="3A563F"/>
                </a:solidFill>
                <a:latin typeface="+mn-lt"/>
                <a:ea typeface="+mn-ea"/>
                <a:cs typeface="+mn-cs"/>
                <a:sym typeface="Gilroy Regular"/>
              </a:defRPr>
            </a:lvl1pPr>
          </a:lstStyle>
          <a:p>
            <a:r>
              <a:rPr lang="de-DE" b="0" i="0" dirty="0">
                <a:solidFill>
                  <a:srgbClr val="585858"/>
                </a:solidFill>
                <a:effectLst/>
              </a:rPr>
              <a:t>Nahrungsergänzungsmittel dienen nur der Ergänzung der allgemeinen Ernährung und sind kein Ersatz für eine ausgewogene und abwechslungsreiche Ernährungsweise. Nahrungsergänzungsmittel sind keine Arzneimittel.</a:t>
            </a:r>
            <a:endParaRPr dirty="0">
              <a:solidFill>
                <a:srgbClr val="585858"/>
              </a:solidFill>
            </a:endParaRPr>
          </a:p>
        </p:txBody>
      </p:sp>
      <p:sp>
        <p:nvSpPr>
          <p:cNvPr id="254" name="Прямоугольник"/>
          <p:cNvSpPr/>
          <p:nvPr/>
        </p:nvSpPr>
        <p:spPr>
          <a:xfrm>
            <a:off x="437265" y="4000763"/>
            <a:ext cx="4009263" cy="439631"/>
          </a:xfrm>
          <a:prstGeom prst="rect">
            <a:avLst/>
          </a:prstGeom>
          <a:ln>
            <a:solidFill>
              <a:srgbClr val="3A563F"/>
            </a:solidFill>
            <a:miter lim="400000"/>
          </a:ln>
        </p:spPr>
        <p:txBody>
          <a:bodyPr lIns="0" tIns="0" rIns="0" bIns="0"/>
          <a:lstStyle/>
          <a:p>
            <a:pPr>
              <a:defRPr>
                <a:latin typeface="+mn-lt"/>
                <a:ea typeface="+mn-ea"/>
                <a:cs typeface="+mn-cs"/>
                <a:sym typeface="Gilroy Regular"/>
              </a:defRPr>
            </a:pPr>
            <a:endParaRPr/>
          </a:p>
        </p:txBody>
      </p:sp>
    </p:spTree>
  </p:cSld>
  <p:clrMapOvr>
    <a:masterClrMapping/>
  </p:clrMapOvr>
  <p:transition spd="med"/>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Gilroy Regular"/>
        <a:ea typeface="Gilroy Regular"/>
        <a:cs typeface="Gilroy Regular"/>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Gilroy Regular"/>
        <a:ea typeface="Gilroy Regular"/>
        <a:cs typeface="Gilroy Regular"/>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1840</Words>
  <Application>Microsoft Office PowerPoint</Application>
  <PresentationFormat>Bildschirmpräsentation (16:9)</PresentationFormat>
  <Paragraphs>192</Paragraphs>
  <Slides>21</Slides>
  <Notes>19</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21</vt:i4>
      </vt:variant>
    </vt:vector>
  </HeadingPairs>
  <TitlesOfParts>
    <vt:vector size="32" baseType="lpstr">
      <vt:lpstr>Abadi</vt:lpstr>
      <vt:lpstr>Arial</vt:lpstr>
      <vt:lpstr>Calibri</vt:lpstr>
      <vt:lpstr>Gilroy Bold</vt:lpstr>
      <vt:lpstr>Gilroy Regular</vt:lpstr>
      <vt:lpstr>Gilroy Semibold</vt:lpstr>
      <vt:lpstr>Gilroy-Bold</vt:lpstr>
      <vt:lpstr>Helvetica</vt:lpstr>
      <vt:lpstr>Times New Roman</vt:lpstr>
      <vt:lpstr>Times Roman</vt:lpstr>
      <vt:lpstr>Simple Light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Viktoria Robl</dc:creator>
  <cp:lastModifiedBy>Viktoria Robl</cp:lastModifiedBy>
  <cp:revision>128</cp:revision>
  <dcterms:modified xsi:type="dcterms:W3CDTF">2023-07-03T14:50:22Z</dcterms:modified>
</cp:coreProperties>
</file>