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88"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defaultTex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pos="2880">
          <p15:clr>
            <a:srgbClr val="A4A3A4"/>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B9B9"/>
    <a:srgbClr val="31E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92"/>
    <p:restoredTop sz="94681"/>
  </p:normalViewPr>
  <p:slideViewPr>
    <p:cSldViewPr snapToGrid="0">
      <p:cViewPr varScale="1">
        <p:scale>
          <a:sx n="105" d="100"/>
          <a:sy n="105" d="100"/>
        </p:scale>
        <p:origin x="208" y="976"/>
      </p:cViewPr>
      <p:guideLst>
        <p:guide pos="2880"/>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3" name="Google Shape;3;n"/>
          <p:cNvSpPr>
            <a:spLocks noGrp="1" noRot="1" noChangeAspect="1"/>
          </p:cNvSpPr>
          <p:nvPr>
            <p:ph type="sldImg" idx="2"/>
          </p:nvPr>
        </p:nvSpPr>
        <p:spPr bwMode="auto">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bwMode="auto">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pPr>
              <a:defRPr/>
            </a:pPr>
            <a:endParaRPr dirty="0"/>
          </a:p>
        </p:txBody>
      </p:sp>
    </p:spTree>
  </p:cSld>
  <p:clrMap bg1="lt1" tx1="dk1" bg2="dk2" tx2="lt2" accent1="accent1" accent2="accent2" accent3="accent3" accent4="accent4" accent5="accent5" accent6="accent6" hlink="hlink" folHlink="folHlink"/>
  <p:notes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Suisse Int'l" panose="020B0504000000000000" pitchFamily="34" charset="-78"/>
        <a:ea typeface="Suisse Int'l" panose="020B0504000000000000" pitchFamily="34" charset="-78"/>
        <a:cs typeface="Suisse Int'l" panose="020B0504000000000000" pitchFamily="34" charset="-78"/>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nal.usda.gov/sites/default/files/page-files/EPA.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Образ слайда 1"/>
          <p:cNvSpPr>
            <a:spLocks noGrp="1" noRot="1" noChangeAspect="1"/>
          </p:cNvSpPr>
          <p:nvPr>
            <p:ph type="sldImg"/>
          </p:nvPr>
        </p:nvSpPr>
        <p:spPr bwMode="auto">
          <a:xfrm>
            <a:off x="381000" y="685800"/>
            <a:ext cx="6096000" cy="3429000"/>
          </a:xfrm>
        </p:spPr>
      </p:sp>
      <p:sp>
        <p:nvSpPr>
          <p:cNvPr id="3" name="Заметки 2"/>
          <p:cNvSpPr>
            <a:spLocks noGrp="1"/>
          </p:cNvSpPr>
          <p:nvPr>
            <p:ph type="body" idx="1"/>
          </p:nvPr>
        </p:nvSpPr>
        <p:spPr bwMode="auto"/>
        <p:txBody>
          <a:bodyPr/>
          <a:lstStyle/>
          <a:p>
            <a:pPr marL="0" lvl="0" indent="0" algn="l">
              <a:lnSpc>
                <a:spcPct val="114999"/>
              </a:lnSpc>
              <a:spcBef>
                <a:spcPts val="0"/>
              </a:spcBef>
              <a:spcAft>
                <a:spcPts val="0"/>
              </a:spcAft>
              <a:buNone/>
              <a:defRPr/>
            </a:pPr>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48" name="Google Shape;148;g18bb994d74b_1_80: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8bb994d74b_1_80: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158750" indent="0">
              <a:buNone/>
              <a:defRPr/>
            </a:pPr>
            <a:r>
              <a:rPr lang="en-US" sz="2400" dirty="0"/>
              <a:t>Not all fish contain high levels of DHA omega-3</a:t>
            </a:r>
            <a:endParaRPr dirty="0"/>
          </a:p>
          <a:p>
            <a:pPr marL="158750" indent="0">
              <a:buNone/>
              <a:defRPr/>
            </a:pPr>
            <a:br>
              <a:rPr lang="en-US" sz="2400" dirty="0"/>
            </a:br>
            <a:endParaRPr lang="en-US" sz="2400" dirty="0"/>
          </a:p>
          <a:p>
            <a:pPr marL="158750" indent="0">
              <a:buNone/>
              <a:defRPr/>
            </a:pPr>
            <a:r>
              <a:rPr lang="en-US" sz="2400" dirty="0"/>
              <a:t>DHA omega-3 is synthesized by marine zooplankton and microalgae, which are eaten by small and then large fish. Thus, DHA omega-3 migrates up the food chain, eventually ending up in the meat of tuna, mackerel, salmon, or any other cold-water marine fish. Unfortunately, the market mainly offers fish grown on farms. The amount of DHA omega-3, for example in "aquaculture" salmon, depends almost entirely on how much DHA omega-3 is added (or not added) to the feed.</a:t>
            </a:r>
            <a:endParaRPr dirty="0"/>
          </a:p>
          <a:p>
            <a:pPr marL="0" lvl="0" indent="0" algn="l">
              <a:spcBef>
                <a:spcPts val="0"/>
              </a:spcBef>
              <a:spcAft>
                <a:spcPts val="0"/>
              </a:spcAft>
              <a:buNone/>
              <a:defRPr/>
            </a:pPr>
            <a:endParaRPr sz="1400" dirty="0">
              <a:solidFill>
                <a:schemeClr val="dk1"/>
              </a:solidFill>
              <a:ea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48" name="Google Shape;148;g18bb994d74b_1_80: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8bb994d74b_1_80: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158750" indent="0">
              <a:buNone/>
              <a:defRPr/>
            </a:pPr>
            <a:r>
              <a:rPr lang="en-US" sz="2400" dirty="0"/>
              <a:t>Not all fish contain high levels of DHA omega-3</a:t>
            </a:r>
            <a:endParaRPr dirty="0"/>
          </a:p>
          <a:p>
            <a:pPr marL="158750" indent="0">
              <a:buNone/>
              <a:defRPr/>
            </a:pPr>
            <a:br>
              <a:rPr lang="en-US" sz="2400" dirty="0"/>
            </a:br>
            <a:endParaRPr lang="en-US" sz="2400" dirty="0"/>
          </a:p>
          <a:p>
            <a:pPr marL="158750" indent="0">
              <a:buNone/>
              <a:defRPr/>
            </a:pPr>
            <a:r>
              <a:rPr lang="en-US" sz="2400" dirty="0"/>
              <a:t>DHA omega-3 is synthesized by marine zooplankton and microalgae, which are eaten by small and then large fish. Thus, DHA omega-3 migrates up the food chain, eventually ending up in the meat of tuna, mackerel, salmon, or any other cold-water marine fish. Unfortunately, the market mainly offers fish grown on farms. The amount of DHA omega-3, for example in "aquaculture" salmon, depends almost entirely on how much DHA omega-3 is added (or not added) to the feed.</a:t>
            </a:r>
            <a:endParaRPr dirty="0"/>
          </a:p>
          <a:p>
            <a:pPr marL="0" lvl="0" indent="0" algn="l">
              <a:spcBef>
                <a:spcPts val="0"/>
              </a:spcBef>
              <a:spcAft>
                <a:spcPts val="0"/>
              </a:spcAft>
              <a:buNone/>
              <a:defRPr/>
            </a:pPr>
            <a:endParaRPr sz="1400" dirty="0">
              <a:solidFill>
                <a:schemeClr val="dk1"/>
              </a:solidFill>
              <a:ea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48" name="Google Shape;148;g18bb994d74b_1_80: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8bb994d74b_1_80: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158750" indent="0">
              <a:buNone/>
              <a:defRPr/>
            </a:pPr>
            <a:r>
              <a:rPr lang="en-US" sz="2400" dirty="0"/>
              <a:t>Not all fish contain high levels of DHA omega-3</a:t>
            </a:r>
            <a:endParaRPr dirty="0"/>
          </a:p>
          <a:p>
            <a:pPr marL="158750" indent="0">
              <a:buNone/>
              <a:defRPr/>
            </a:pPr>
            <a:br>
              <a:rPr lang="en-US" sz="2400" dirty="0"/>
            </a:br>
            <a:endParaRPr lang="en-US" sz="2400" dirty="0"/>
          </a:p>
          <a:p>
            <a:pPr marL="158750" indent="0">
              <a:buNone/>
              <a:defRPr/>
            </a:pPr>
            <a:r>
              <a:rPr lang="en-US" sz="2400" dirty="0"/>
              <a:t>DHA omega-3 is synthesized by marine zooplankton and microalgae, which are eaten by small and then large fish. Thus, DHA omega-3 migrates up the food chain, eventually ending up in the meat of tuna, mackerel, salmon, or any other cold-water marine fish. Unfortunately, the market mainly offers fish grown on farms. The amount of DHA omega-3, for example in "aquaculture" salmon, depends almost entirely on how much DHA omega-3 is added (or not added) to the feed.</a:t>
            </a:r>
            <a:endParaRPr dirty="0"/>
          </a:p>
          <a:p>
            <a:pPr marL="0" lvl="0" indent="0" algn="l">
              <a:spcBef>
                <a:spcPts val="0"/>
              </a:spcBef>
              <a:spcAft>
                <a:spcPts val="0"/>
              </a:spcAft>
              <a:buNone/>
              <a:defRPr/>
            </a:pPr>
            <a:endParaRPr sz="1400" dirty="0">
              <a:solidFill>
                <a:schemeClr val="dk1"/>
              </a:solidFill>
              <a:ea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87" name="Google Shape;187;g18bb994d74b_0_49: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8bb994d74b_0_49: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93" name="Google Shape;193;g18bb994d74b_1_1081: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8bb994d74b_1_1081: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1200"/>
              </a:spcBef>
              <a:spcAft>
                <a:spcPts val="0"/>
              </a:spcAft>
              <a:buClr>
                <a:schemeClr val="dk1"/>
              </a:buClr>
              <a:buSzPts val="1100"/>
              <a:buFont typeface="Arial"/>
              <a:buNone/>
              <a:defRPr/>
            </a:pPr>
            <a:endParaRPr sz="1400" dirty="0">
              <a:solidFill>
                <a:schemeClr val="dk1"/>
              </a:solidFill>
              <a:ea typeface="Times New Roman"/>
            </a:endParaRPr>
          </a:p>
          <a:p>
            <a:pPr marL="0" lvl="0" indent="0" algn="l">
              <a:spcBef>
                <a:spcPts val="1200"/>
              </a:spcBef>
              <a:spcAft>
                <a:spcPts val="0"/>
              </a:spcAft>
              <a:buClr>
                <a:schemeClr val="dk1"/>
              </a:buClr>
              <a:buSzPts val="1100"/>
              <a:buFont typeface="Arial"/>
              <a:buNone/>
              <a:defRPr/>
            </a:pPr>
            <a:endParaRPr dirty="0">
              <a:solidFill>
                <a:schemeClr val="dk1"/>
              </a:solidFill>
            </a:endParaRPr>
          </a:p>
          <a:p>
            <a:pPr marL="0" lvl="0" indent="0" algn="l">
              <a:spcBef>
                <a:spcPts val="0"/>
              </a:spcBef>
              <a:spcAft>
                <a:spcPts val="0"/>
              </a:spcAft>
              <a:buNone/>
              <a:defRPr/>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01" name="Google Shape;201;g18bb994d74b_1_376: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8bb994d74b_1_376: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eaLnBrk="1" fontAlgn="auto" latinLnBrk="0" hangingPunct="1">
              <a:lnSpc>
                <a:spcPct val="100000"/>
              </a:lnSpc>
              <a:spcBef>
                <a:spcPts val="0"/>
              </a:spcBef>
              <a:spcAft>
                <a:spcPts val="0"/>
              </a:spcAft>
              <a:buClr>
                <a:srgbClr val="000000"/>
              </a:buClr>
              <a:buSzPts val="1100"/>
              <a:buFont typeface="Arial"/>
              <a:buNone/>
              <a:tabLst/>
              <a:defRPr/>
            </a:pPr>
            <a:r>
              <a:rPr lang="en-US" sz="2400" dirty="0"/>
              <a:t>Note on recommended intake of EPA + DHA omega-3. In multiple sources – DHA 360 grams contains 1/3 of what is in steamed salmon-Per USDA source – DHA 360 mg is about 40% of what is found in 100 g steamed salmon </a:t>
            </a:r>
            <a:r>
              <a:rPr lang="en-US" sz="1100" dirty="0"/>
              <a:t> </a:t>
            </a:r>
            <a:r>
              <a:rPr lang="en-US" sz="1100" dirty="0">
                <a:hlinkClick r:id="rId3"/>
              </a:rPr>
              <a:t>EPA.pdf</a:t>
            </a:r>
            <a:r>
              <a:rPr lang="en-US" sz="1100" dirty="0"/>
              <a:t>  Removed: </a:t>
            </a:r>
            <a:r>
              <a:rPr lang="en-US" dirty="0">
                <a:solidFill>
                  <a:srgbClr val="3FAAC1"/>
                </a:solidFill>
                <a:latin typeface="Suisse Int'l" panose="020B0504000000000000" pitchFamily="34" charset="-78"/>
                <a:ea typeface="Times New Roman"/>
              </a:rPr>
              <a:t>102 times more than in 100 grams of steamed salmon.*** May say: </a:t>
            </a:r>
            <a:r>
              <a:rPr lang="en-US" b="1" dirty="0"/>
              <a:t>Delivers nearly 40% of the DHA in 100 g of cooked salmon.</a:t>
            </a:r>
            <a:r>
              <a:rPr lang="en-US" dirty="0"/>
              <a:t>* or may state: </a:t>
            </a:r>
            <a:r>
              <a:rPr lang="en-US" b="1" dirty="0"/>
              <a:t>A concentrated source of DHA — offering a level similar to what’s found in a small serving of salmon.</a:t>
            </a:r>
            <a:r>
              <a:rPr lang="en-US" dirty="0"/>
              <a:t>*</a:t>
            </a:r>
          </a:p>
          <a:p>
            <a:pPr marL="158750" marR="0" lvl="0" indent="0" algn="l" defTabSz="914400" eaLnBrk="1" fontAlgn="auto" latinLnBrk="0" hangingPunct="1">
              <a:lnSpc>
                <a:spcPct val="100000"/>
              </a:lnSpc>
              <a:spcBef>
                <a:spcPts val="0"/>
              </a:spcBef>
              <a:spcAft>
                <a:spcPts val="0"/>
              </a:spcAft>
              <a:buClr>
                <a:srgbClr val="000000"/>
              </a:buClr>
              <a:buSzPts val="1100"/>
              <a:buFont typeface="Arial"/>
              <a:buNone/>
              <a:tabLst/>
              <a:defRPr/>
            </a:pPr>
            <a:endParaRPr lang="en-US" dirty="0">
              <a:solidFill>
                <a:srgbClr val="3FAAC1"/>
              </a:solidFill>
              <a:latin typeface="Suisse Int'l" panose="020B0504000000000000" pitchFamily="34" charset="-78"/>
              <a:ea typeface="Times New Roman"/>
            </a:endParaRPr>
          </a:p>
          <a:p>
            <a:pPr marL="158750" indent="0">
              <a:buNone/>
              <a:defRPr/>
            </a:pPr>
            <a:endParaRPr dirty="0"/>
          </a:p>
          <a:p>
            <a:pPr marL="158750" indent="0">
              <a:buNone/>
              <a:defRPr/>
            </a:pPr>
            <a:r>
              <a:rPr lang="en-US" sz="2400" dirty="0"/>
              <a:t>Several groups of experts and international organizations have established recommendations for daily intake of EPA + DHA omega-3, which usually vary:</a:t>
            </a:r>
            <a:endParaRPr dirty="0"/>
          </a:p>
          <a:p>
            <a:pPr marL="158750" indent="0">
              <a:buNone/>
              <a:defRPr/>
            </a:pPr>
            <a:r>
              <a:rPr lang="en-US" sz="2400" dirty="0"/>
              <a:t>- from 250 mg/day to 500 mg/day for general health</a:t>
            </a:r>
            <a:endParaRPr dirty="0"/>
          </a:p>
          <a:p>
            <a:pPr marL="158750" indent="0">
              <a:buNone/>
              <a:defRPr/>
            </a:pPr>
            <a:r>
              <a:rPr lang="en-US" sz="2400" dirty="0"/>
              <a:t>- from 500 mg/day to ≥ 1000 mg/day for heart health.</a:t>
            </a:r>
            <a:endParaRPr dirty="0"/>
          </a:p>
          <a:p>
            <a:pPr marL="158750" indent="0">
              <a:buNone/>
              <a:defRPr/>
            </a:pPr>
            <a:br>
              <a:rPr lang="en-US" sz="2400" dirty="0"/>
            </a:br>
            <a:endParaRPr lang="en-US" sz="2400" dirty="0"/>
          </a:p>
          <a:p>
            <a:pPr marL="158750" indent="0">
              <a:buNone/>
              <a:defRPr/>
            </a:pPr>
            <a:r>
              <a:rPr lang="en-US" sz="2400" dirty="0"/>
              <a:t>Fish oil is obtained from anchovies, sardines, and mackerel in the production process.</a:t>
            </a:r>
            <a:endParaRPr dirty="0"/>
          </a:p>
          <a:p>
            <a:pPr marL="0" lvl="0" indent="0" algn="l">
              <a:spcBef>
                <a:spcPts val="0"/>
              </a:spcBef>
              <a:spcAft>
                <a:spcPts val="0"/>
              </a:spcAft>
              <a:buNone/>
              <a:defRPr/>
            </a:pPr>
            <a:endParaRPr sz="1400" dirty="0">
              <a:solidFill>
                <a:schemeClr val="dk1"/>
              </a:solidFill>
              <a:highlight>
                <a:srgbClr val="FBFBFB"/>
              </a:highlight>
              <a:ea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C1405DF5-465F-3C42-6DB5-87F621080607}"/>
            </a:ext>
          </a:extLst>
        </p:cNvPr>
        <p:cNvGrpSpPr/>
        <p:nvPr/>
      </p:nvGrpSpPr>
      <p:grpSpPr bwMode="auto">
        <a:xfrm>
          <a:off x="0" y="0"/>
          <a:ext cx="0" cy="0"/>
          <a:chOff x="0" y="0"/>
          <a:chExt cx="0" cy="0"/>
        </a:xfrm>
      </p:grpSpPr>
      <p:sp>
        <p:nvSpPr>
          <p:cNvPr id="223" name="Google Shape;223;g18bb994d74b_1_681:notes">
            <a:extLst>
              <a:ext uri="{FF2B5EF4-FFF2-40B4-BE49-F238E27FC236}">
                <a16:creationId xmlns:a16="http://schemas.microsoft.com/office/drawing/2014/main" id="{FFC865FE-B13D-BA51-B4C1-2C9203843DBA}"/>
              </a:ext>
            </a:extLst>
          </p:cNvPr>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18bb994d74b_1_681:notes">
            <a:extLst>
              <a:ext uri="{FF2B5EF4-FFF2-40B4-BE49-F238E27FC236}">
                <a16:creationId xmlns:a16="http://schemas.microsoft.com/office/drawing/2014/main" id="{9044574B-9699-FBEE-0F37-E8BDA08DC79B}"/>
              </a:ext>
            </a:extLst>
          </p:cNvPr>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158750" indent="0">
              <a:buNone/>
              <a:defRPr/>
            </a:pPr>
            <a:r>
              <a:rPr lang="en-US" sz="2400" dirty="0"/>
              <a:t>In addition to the fact that vitamin D3 and DHA omega-3 deficiency is widespread worldwide, both nutrients:</a:t>
            </a:r>
            <a:endParaRPr dirty="0"/>
          </a:p>
          <a:p>
            <a:pPr marL="158750" indent="0">
              <a:buNone/>
              <a:defRPr/>
            </a:pPr>
            <a:r>
              <a:rPr lang="en-US" sz="2400" dirty="0"/>
              <a:t>- are fat-soluble substances</a:t>
            </a:r>
            <a:endParaRPr dirty="0"/>
          </a:p>
          <a:p>
            <a:pPr marL="158750" indent="0">
              <a:buNone/>
              <a:defRPr/>
            </a:pPr>
            <a:r>
              <a:rPr lang="en-US" sz="2400" dirty="0"/>
              <a:t>- are important for many processes in the body</a:t>
            </a:r>
            <a:endParaRPr dirty="0"/>
          </a:p>
          <a:p>
            <a:pPr marL="158750" indent="0">
              <a:buNone/>
              <a:defRPr/>
            </a:pPr>
            <a:r>
              <a:rPr lang="en-US" sz="2400" dirty="0"/>
              <a:t>- are difficult to obtain from food in sufficient quantities.</a:t>
            </a:r>
            <a:endParaRPr dirty="0"/>
          </a:p>
          <a:p>
            <a:pPr marL="0" lvl="0" indent="0" algn="l">
              <a:lnSpc>
                <a:spcPct val="114999"/>
              </a:lnSpc>
              <a:spcBef>
                <a:spcPts val="0"/>
              </a:spcBef>
              <a:spcAft>
                <a:spcPts val="0"/>
              </a:spcAft>
              <a:buNone/>
              <a:defRPr/>
            </a:pPr>
            <a:endParaRPr sz="1400" dirty="0">
              <a:solidFill>
                <a:schemeClr val="dk1"/>
              </a:solidFill>
              <a:ea typeface="Times New Roman"/>
            </a:endParaRPr>
          </a:p>
          <a:p>
            <a:pPr marL="0" lvl="0" indent="0" algn="l">
              <a:spcBef>
                <a:spcPts val="0"/>
              </a:spcBef>
              <a:spcAft>
                <a:spcPts val="0"/>
              </a:spcAft>
              <a:buNone/>
              <a:defRPr/>
            </a:pPr>
            <a:endParaRPr sz="1400" dirty="0">
              <a:ea typeface="Times New Roman"/>
            </a:endParaRPr>
          </a:p>
        </p:txBody>
      </p:sp>
    </p:spTree>
    <p:extLst>
      <p:ext uri="{BB962C8B-B14F-4D97-AF65-F5344CB8AC3E}">
        <p14:creationId xmlns:p14="http://schemas.microsoft.com/office/powerpoint/2010/main" val="483164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35" name="Google Shape;235;g18bb994d74b_0_57: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18bb994d74b_0_57: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a:defRPr/>
            </a:pPr>
            <a:r>
              <a:rPr lang="en-US" sz="2400" dirty="0"/>
              <a:t>Learn more about </a:t>
            </a:r>
            <a:r>
              <a:rPr lang="en-US" sz="2400" dirty="0" err="1"/>
              <a:t>ConCordix</a:t>
            </a:r>
            <a:r>
              <a:rPr lang="en-US" sz="2400" dirty="0"/>
              <a:t> technology: https://</a:t>
            </a:r>
            <a:r>
              <a:rPr lang="en-US" sz="2400" dirty="0" err="1"/>
              <a:t>www.youtube.com</a:t>
            </a:r>
            <a:r>
              <a:rPr lang="en-US" sz="2400" dirty="0"/>
              <a:t>/</a:t>
            </a:r>
            <a:r>
              <a:rPr lang="en-US" sz="2400" dirty="0" err="1"/>
              <a:t>watch?v</a:t>
            </a:r>
            <a:r>
              <a:rPr lang="en-US" sz="2400" dirty="0"/>
              <a:t>=b-GhBnCuHY0.</a:t>
            </a:r>
            <a:endParaRPr dirty="0"/>
          </a:p>
          <a:p>
            <a:pPr marL="0" lvl="0" indent="0" algn="l">
              <a:spcBef>
                <a:spcPts val="0"/>
              </a:spcBef>
              <a:spcAft>
                <a:spcPts val="0"/>
              </a:spcAft>
              <a:buNone/>
              <a:defRPr/>
            </a:pPr>
            <a:endParaRPr sz="1400" dirty="0">
              <a:ea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45" name="Google Shape;245;g18bb994d74b_1_1087: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8bb994d74b_1_1087: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sz="1400" dirty="0">
              <a:solidFill>
                <a:schemeClr val="dk1"/>
              </a:solidFill>
              <a:ea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45" name="Google Shape;245;g18bb994d74b_1_1087: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8bb994d74b_1_1087: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sz="1400" dirty="0">
              <a:solidFill>
                <a:schemeClr val="dk1"/>
              </a:solidFill>
              <a:ea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9" name="Shape 149"/>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150" name="Shape 150"/>
          <p:cNvSpPr>
            <a:spLocks noGrp="1"/>
          </p:cNvSpPr>
          <p:nvPr>
            <p:ph type="body" sz="quarter" idx="1"/>
          </p:nvPr>
        </p:nvSpPr>
        <p:spPr bwMode="auto">
          <a:prstGeom prst="rect">
            <a:avLst/>
          </a:prstGeom>
        </p:spPr>
        <p:txBody>
          <a:bodyPr/>
          <a:lstStyle/>
          <a:p>
            <a:pPr>
              <a:defRPr sz="2700">
                <a:latin typeface="Times New Roman"/>
                <a:ea typeface="Times New Roman"/>
                <a:cs typeface="Times New Roman"/>
              </a:defRPr>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65" name="Google Shape;265;g18da4992b62_5_5: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8da4992b62_5_5: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76" name="Google Shape;276;g18bb994d74b_1_731: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18bb994d74b_1_731: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sz="1400" dirty="0">
              <a:solidFill>
                <a:srgbClr val="FF0000"/>
              </a:solidFill>
              <a:ea typeface="Times New Roman"/>
            </a:endParaRPr>
          </a:p>
          <a:p>
            <a:pPr marL="0" lvl="0" indent="0" algn="l">
              <a:spcBef>
                <a:spcPts val="0"/>
              </a:spcBef>
              <a:spcAft>
                <a:spcPts val="0"/>
              </a:spcAft>
              <a:buNone/>
              <a:defRPr/>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95" name="Google Shape;295;g18bb994d74b_1_802: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18bb994d74b_1_802: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07" name="Google Shape;307;g18bb994d74b_1_1058: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8bb994d74b_1_1058: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sz="900" dirty="0">
              <a:solidFill>
                <a:schemeClr val="dk1"/>
              </a:solidFill>
            </a:endParaRPr>
          </a:p>
          <a:p>
            <a:pPr marL="0" lvl="0" indent="0" algn="l">
              <a:spcBef>
                <a:spcPts val="0"/>
              </a:spcBef>
              <a:spcAft>
                <a:spcPts val="0"/>
              </a:spcAft>
              <a:buNone/>
              <a:defRPr/>
            </a:pPr>
            <a:endParaRPr sz="1400" dirty="0">
              <a:solidFill>
                <a:schemeClr val="dk1"/>
              </a:solidFill>
            </a:endParaRPr>
          </a:p>
          <a:p>
            <a:pPr marL="0" lvl="0" indent="0" algn="l">
              <a:spcBef>
                <a:spcPts val="0"/>
              </a:spcBef>
              <a:spcAft>
                <a:spcPts val="0"/>
              </a:spcAft>
              <a:buNone/>
              <a:defRPr/>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07" name="Google Shape;307;g18bb994d74b_1_1058: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8bb994d74b_1_1058: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sz="900" dirty="0">
              <a:solidFill>
                <a:schemeClr val="dk1"/>
              </a:solidFill>
            </a:endParaRPr>
          </a:p>
          <a:p>
            <a:pPr marL="0" lvl="0" indent="0" algn="l">
              <a:spcBef>
                <a:spcPts val="0"/>
              </a:spcBef>
              <a:spcAft>
                <a:spcPts val="0"/>
              </a:spcAft>
              <a:buNone/>
              <a:defRPr/>
            </a:pPr>
            <a:endParaRPr sz="1400" dirty="0">
              <a:solidFill>
                <a:schemeClr val="dk1"/>
              </a:solidFill>
            </a:endParaRPr>
          </a:p>
          <a:p>
            <a:pPr marL="0" lvl="0" indent="0" algn="l">
              <a:spcBef>
                <a:spcPts val="0"/>
              </a:spcBef>
              <a:spcAft>
                <a:spcPts val="0"/>
              </a:spcAft>
              <a:buNone/>
              <a:defRPr/>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23" name="Google Shape;323;g18bb994d74b_0_89: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18bb994d74b_0_89: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48" name="Shape 348"/>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49" name="Shape 349"/>
          <p:cNvSpPr>
            <a:spLocks noGrp="1"/>
          </p:cNvSpPr>
          <p:nvPr>
            <p:ph type="body" sz="quarter" idx="1"/>
          </p:nvPr>
        </p:nvSpPr>
        <p:spPr bwMode="auto">
          <a:prstGeom prst="rect">
            <a:avLst/>
          </a:prstGeom>
        </p:spPr>
        <p:txBody>
          <a:bodyPr/>
          <a:lstStyle/>
          <a:p>
            <a:pPr marL="158750" indent="0">
              <a:buNone/>
              <a:defRPr sz="2700">
                <a:latin typeface="Times New Roman"/>
                <a:ea typeface="Times New Roman"/>
                <a:cs typeface="Times New Roman"/>
              </a:defRPr>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48" name="Shape 348"/>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49" name="Shape 349"/>
          <p:cNvSpPr>
            <a:spLocks noGrp="1"/>
          </p:cNvSpPr>
          <p:nvPr>
            <p:ph type="body" sz="quarter" idx="1"/>
          </p:nvPr>
        </p:nvSpPr>
        <p:spPr bwMode="auto">
          <a:prstGeom prst="rect">
            <a:avLst/>
          </a:prstGeom>
        </p:spPr>
        <p:txBody>
          <a:bodyPr/>
          <a:lstStyle/>
          <a:p>
            <a:pPr marL="158750" indent="0">
              <a:buNone/>
              <a:defRPr sz="2700">
                <a:latin typeface="Times New Roman"/>
                <a:ea typeface="Times New Roman"/>
                <a:cs typeface="Times New Roman"/>
              </a:defRPr>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28" name="Shape 328"/>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29" name="Shape 329"/>
          <p:cNvSpPr>
            <a:spLocks noGrp="1"/>
          </p:cNvSpPr>
          <p:nvPr>
            <p:ph type="body" sz="quarter" idx="1"/>
          </p:nvPr>
        </p:nvSpPr>
        <p:spPr bwMode="auto">
          <a:prstGeom prst="rect">
            <a:avLst/>
          </a:prstGeom>
        </p:spPr>
        <p:txBody>
          <a:bodyPr/>
          <a:lstStyle/>
          <a:p>
            <a:pPr marL="158750" indent="0">
              <a:buNone/>
              <a:defRPr sz="2700">
                <a:latin typeface="Times New Roman"/>
                <a:ea typeface="Times New Roman"/>
                <a:cs typeface="Times New Roman"/>
              </a:defRPr>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519DD7C-360D-AAC4-751D-5A43DF7B480F}" type="slidenum">
              <a:rPr>
                <a:latin typeface="Suisse Int'l" panose="020B0504000000000000" pitchFamily="34" charset="-78"/>
                <a:cs typeface="Suisse Int'l" panose="020B0504000000000000" pitchFamily="34" charset="-78"/>
              </a:rPr>
              <a:t>29</a:t>
            </a:fld>
            <a:endParaRPr>
              <a:latin typeface="Suisse Int'l" panose="020B0504000000000000" pitchFamily="34" charset="-78"/>
              <a:cs typeface="Suisse Int'l" panose="020B0504000000000000" pitchFamily="34" charset="-7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BDB4F13-D53A-35FC-CB2B-210BE096002B}" type="slidenum">
              <a:rPr>
                <a:latin typeface="Suisse Int'l" panose="020B0504000000000000" pitchFamily="34" charset="-78"/>
                <a:cs typeface="Suisse Int'l" panose="020B0504000000000000" pitchFamily="34" charset="-78"/>
              </a:rPr>
              <a:t>3</a:t>
            </a:fld>
            <a:endParaRPr>
              <a:latin typeface="Suisse Int'l" panose="020B0504000000000000" pitchFamily="34" charset="-78"/>
              <a:cs typeface="Suisse Int'l" panose="020B0504000000000000" pitchFamily="34" charset="-7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77" name="Shape 377"/>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78" name="Shape 378"/>
          <p:cNvSpPr>
            <a:spLocks noGrp="1"/>
          </p:cNvSpPr>
          <p:nvPr>
            <p:ph type="body" sz="quarter" idx="1"/>
          </p:nvPr>
        </p:nvSpPr>
        <p:spPr bwMode="auto">
          <a:prstGeom prst="rect">
            <a:avLst/>
          </a:prstGeom>
        </p:spPr>
        <p:txBody>
          <a:bodyPr/>
          <a:lstStyle/>
          <a:p>
            <a:pPr marL="158750" indent="0">
              <a:buNone/>
              <a:defRPr sz="2700">
                <a:latin typeface="Times New Roman"/>
                <a:ea typeface="Times New Roman"/>
                <a:cs typeface="Times New Roman"/>
              </a:defRPr>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53" name="Google Shape;353;g190a88c391b_4_4: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190a88c391b_4_4: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defRPr/>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Образ слайда 1"/>
          <p:cNvSpPr>
            <a:spLocks noGrp="1" noRot="1" noChangeAspect="1"/>
          </p:cNvSpPr>
          <p:nvPr>
            <p:ph type="sldImg"/>
          </p:nvPr>
        </p:nvSpPr>
        <p:spPr bwMode="auto">
          <a:xfrm>
            <a:off x="381000" y="685800"/>
            <a:ext cx="6096000" cy="3429000"/>
          </a:xfrm>
        </p:spPr>
      </p:sp>
      <p:sp>
        <p:nvSpPr>
          <p:cNvPr id="3" name="Заметки 2"/>
          <p:cNvSpPr>
            <a:spLocks noGrp="1"/>
          </p:cNvSpPr>
          <p:nvPr>
            <p:ph type="body" idx="1"/>
          </p:nvPr>
        </p:nvSpPr>
        <p:spPr bwMode="auto"/>
        <p:txBody>
          <a:bodyPr/>
          <a:lstStyle/>
          <a:p>
            <a:pPr marL="0" lvl="0" indent="0" algn="l">
              <a:lnSpc>
                <a:spcPct val="114999"/>
              </a:lnSpc>
              <a:spcBef>
                <a:spcPts val="0"/>
              </a:spcBef>
              <a:spcAft>
                <a:spcPts val="0"/>
              </a:spcAft>
              <a:buNone/>
              <a:defRPr/>
            </a:pPr>
            <a:r>
              <a:rPr lang="ru-RU" sz="1100" dirty="0">
                <a:solidFill>
                  <a:schemeClr val="dk1"/>
                </a:solidFill>
                <a:highlight>
                  <a:srgbClr val="FFF2CC"/>
                </a:highlight>
                <a:ea typeface="Times New Roman"/>
              </a:rPr>
              <a:t>ЧЕРНОВИК</a:t>
            </a:r>
            <a:endParaRPr dirty="0"/>
          </a:p>
          <a:p>
            <a:pPr marL="0" lvl="0" indent="0" algn="l">
              <a:lnSpc>
                <a:spcPct val="114999"/>
              </a:lnSpc>
              <a:spcBef>
                <a:spcPts val="0"/>
              </a:spcBef>
              <a:spcAft>
                <a:spcPts val="0"/>
              </a:spcAft>
              <a:buNone/>
              <a:defRPr/>
            </a:pPr>
            <a:endParaRPr lang="ru-RU" sz="1100" dirty="0">
              <a:solidFill>
                <a:schemeClr val="dk1"/>
              </a:solidFill>
              <a:highlight>
                <a:srgbClr val="FFF2CC"/>
              </a:highlight>
              <a:ea typeface="Times New Roman"/>
            </a:endParaRPr>
          </a:p>
          <a:p>
            <a:pPr marL="457200" lvl="0" indent="-198799" algn="l">
              <a:lnSpc>
                <a:spcPct val="114999"/>
              </a:lnSpc>
              <a:spcBef>
                <a:spcPts val="0"/>
              </a:spcBef>
              <a:spcAft>
                <a:spcPts val="0"/>
              </a:spcAft>
              <a:buClr>
                <a:schemeClr val="dk1"/>
              </a:buClr>
              <a:buSzPts val="1600"/>
              <a:buFont typeface="Times New Roman"/>
              <a:buChar char="❏"/>
              <a:defRPr/>
            </a:pPr>
            <a:r>
              <a:rPr lang="ru-RU" sz="1100" dirty="0">
                <a:solidFill>
                  <a:schemeClr val="dk1"/>
                </a:solidFill>
                <a:highlight>
                  <a:srgbClr val="FFF2CC"/>
                </a:highlight>
                <a:ea typeface="Times New Roman"/>
              </a:rPr>
              <a:t>растем с умом </a:t>
            </a:r>
            <a:endParaRPr dirty="0"/>
          </a:p>
          <a:p>
            <a:pPr marL="457200" lvl="0" indent="-198799" algn="l">
              <a:lnSpc>
                <a:spcPct val="114999"/>
              </a:lnSpc>
              <a:spcBef>
                <a:spcPts val="0"/>
              </a:spcBef>
              <a:spcAft>
                <a:spcPts val="0"/>
              </a:spcAft>
              <a:buClr>
                <a:schemeClr val="dk1"/>
              </a:buClr>
              <a:buSzPts val="1600"/>
              <a:buFont typeface="Times New Roman"/>
              <a:buChar char="❏"/>
              <a:defRPr/>
            </a:pPr>
            <a:r>
              <a:rPr lang="ru-RU" sz="1100" dirty="0">
                <a:solidFill>
                  <a:schemeClr val="dk1"/>
                </a:solidFill>
                <a:highlight>
                  <a:srgbClr val="FFF2CC"/>
                </a:highlight>
                <a:ea typeface="Times New Roman"/>
              </a:rPr>
              <a:t>развитие с умом </a:t>
            </a:r>
            <a:endParaRPr dirty="0"/>
          </a:p>
          <a:p>
            <a:pPr marL="457200" marR="0" lvl="0" indent="-198799" algn="l">
              <a:lnSpc>
                <a:spcPct val="114999"/>
              </a:lnSpc>
              <a:spcBef>
                <a:spcPts val="0"/>
              </a:spcBef>
              <a:spcAft>
                <a:spcPts val="0"/>
              </a:spcAft>
              <a:buClr>
                <a:schemeClr val="dk1"/>
              </a:buClr>
              <a:buSzPts val="1600"/>
              <a:buFont typeface="Times New Roman"/>
              <a:buChar char="❏"/>
              <a:defRPr/>
            </a:pPr>
            <a:r>
              <a:rPr lang="ru-RU" sz="1100" dirty="0">
                <a:solidFill>
                  <a:schemeClr val="dk1"/>
                </a:solidFill>
                <a:highlight>
                  <a:srgbClr val="FFF2CC"/>
                </a:highlight>
                <a:ea typeface="Times New Roman"/>
              </a:rPr>
              <a:t>для здоровья / развития умников и умниц</a:t>
            </a:r>
            <a:endParaRPr dirty="0"/>
          </a:p>
          <a:p>
            <a:pPr marL="457200" lvl="0" indent="-198799" algn="l">
              <a:lnSpc>
                <a:spcPct val="114999"/>
              </a:lnSpc>
              <a:spcBef>
                <a:spcPts val="0"/>
              </a:spcBef>
              <a:spcAft>
                <a:spcPts val="0"/>
              </a:spcAft>
              <a:buClr>
                <a:schemeClr val="dk1"/>
              </a:buClr>
              <a:buSzPts val="1600"/>
              <a:buFont typeface="Times New Roman"/>
              <a:buChar char="❏"/>
              <a:defRPr/>
            </a:pPr>
            <a:r>
              <a:rPr lang="ru-RU" sz="1100" dirty="0">
                <a:solidFill>
                  <a:schemeClr val="dk1"/>
                </a:solidFill>
                <a:highlight>
                  <a:srgbClr val="FFF2CC"/>
                </a:highlight>
                <a:ea typeface="Times New Roman"/>
              </a:rPr>
              <a:t>умный помощник для детей и родителей</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75" name="Google Shape;75;g18bb994d74b_0_238: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8bb994d74b_0_238: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158750" indent="0">
              <a:buNone/>
              <a:defRPr/>
            </a:pPr>
            <a:r>
              <a:rPr lang="en-US" sz="2400" dirty="0"/>
              <a:t>Why are ALA, EPA, and DHA so important for the body?</a:t>
            </a:r>
            <a:br>
              <a:rPr lang="en-US" sz="2400" dirty="0"/>
            </a:br>
            <a:endParaRPr lang="en-US" sz="2400" dirty="0"/>
          </a:p>
          <a:p>
            <a:pPr marL="158750" indent="0">
              <a:buNone/>
              <a:defRPr/>
            </a:pPr>
            <a:r>
              <a:rPr lang="en-US" sz="2400" dirty="0"/>
              <a:t>Alpha-linolenic acid, </a:t>
            </a:r>
            <a:r>
              <a:rPr lang="en-US" sz="2400" dirty="0" err="1"/>
              <a:t>eicosapentaenoic</a:t>
            </a:r>
            <a:r>
              <a:rPr lang="en-US" sz="2400" dirty="0"/>
              <a:t> acid, and docosahexaenoic acid are polyunsaturated omega-3 fatty acids and are considered beneficial because they:</a:t>
            </a:r>
            <a:br>
              <a:rPr lang="en-US" sz="2400" dirty="0"/>
            </a:br>
            <a:endParaRPr lang="en-US" sz="2400" dirty="0"/>
          </a:p>
          <a:p>
            <a:pPr marL="158750" indent="0">
              <a:buNone/>
              <a:defRPr/>
            </a:pPr>
            <a:r>
              <a:rPr lang="en-US" sz="2400" dirty="0"/>
              <a:t>- Promote normal functioning of the cardiovascular system</a:t>
            </a:r>
            <a:endParaRPr dirty="0"/>
          </a:p>
          <a:p>
            <a:pPr marL="158750" indent="0">
              <a:buNone/>
              <a:defRPr/>
            </a:pPr>
            <a:r>
              <a:rPr lang="en-US" sz="2400" dirty="0"/>
              <a:t>- Support healthy development of the brain and nervous system</a:t>
            </a:r>
            <a:endParaRPr dirty="0"/>
          </a:p>
          <a:p>
            <a:pPr marL="158750" indent="0">
              <a:buNone/>
              <a:defRPr/>
            </a:pPr>
            <a:r>
              <a:rPr lang="en-US" sz="2400" dirty="0"/>
              <a:t>- Contribute to cognitive functions such as memory, logical thinking, and attention span</a:t>
            </a:r>
            <a:endParaRPr dirty="0"/>
          </a:p>
          <a:p>
            <a:pPr marL="158750" indent="0">
              <a:buNone/>
              <a:defRPr/>
            </a:pPr>
            <a:r>
              <a:rPr lang="en-US" sz="2400" dirty="0"/>
              <a:t>- Are necessary for healthy hair, skin, and teeth</a:t>
            </a:r>
            <a:endParaRPr dirty="0"/>
          </a:p>
          <a:p>
            <a:pPr marL="158750" indent="0">
              <a:buNone/>
              <a:defRPr/>
            </a:pPr>
            <a:r>
              <a:rPr lang="en-US" sz="2400" dirty="0"/>
              <a:t>- Optimize immune functions (activate immunity?)</a:t>
            </a:r>
            <a:endParaRPr dirty="0"/>
          </a:p>
          <a:p>
            <a:pPr marL="158750" indent="0">
              <a:buNone/>
              <a:defRPr/>
            </a:pPr>
            <a:r>
              <a:rPr lang="en-US" sz="2400" dirty="0"/>
              <a:t>- Improve mood and reduce anxiety.</a:t>
            </a:r>
            <a:endParaRPr dirty="0"/>
          </a:p>
          <a:p>
            <a:pPr marL="158750" indent="0" algn="l">
              <a:buNone/>
              <a:defRPr/>
            </a:pPr>
            <a:endParaRPr sz="1400" dirty="0">
              <a:solidFill>
                <a:schemeClr val="dk1"/>
              </a:solidFill>
              <a:ea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9" name="Shape 149"/>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150" name="Shape 150"/>
          <p:cNvSpPr>
            <a:spLocks noGrp="1"/>
          </p:cNvSpPr>
          <p:nvPr>
            <p:ph type="body" sz="quarter" idx="1"/>
          </p:nvPr>
        </p:nvSpPr>
        <p:spPr bwMode="auto">
          <a:prstGeom prst="rect">
            <a:avLst/>
          </a:prstGeom>
        </p:spPr>
        <p:txBody>
          <a:bodyPr/>
          <a:lstStyle/>
          <a:p>
            <a:pPr>
              <a:defRPr sz="2700">
                <a:latin typeface="Times New Roman"/>
                <a:ea typeface="Times New Roman"/>
                <a:cs typeface="Times New Roman"/>
              </a:defRPr>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C8563D7C-87F5-B25E-AE99-2186377B20D6}" type="slidenum">
              <a:rPr>
                <a:latin typeface="Suisse Int'l" panose="020B0504000000000000" pitchFamily="34" charset="-78"/>
                <a:cs typeface="Suisse Int'l" panose="020B0504000000000000" pitchFamily="34" charset="-78"/>
              </a:rPr>
              <a:t>6</a:t>
            </a:fld>
            <a:endParaRPr>
              <a:latin typeface="Suisse Int'l" panose="020B0504000000000000" pitchFamily="34" charset="-78"/>
              <a:cs typeface="Suisse Int'l" panose="020B0504000000000000" pitchFamily="34" charset="-7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26" name="Google Shape;126;g18bb994d74b_1_64: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8bb994d74b_1_64: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158750" indent="0">
              <a:buNone/>
              <a:defRPr/>
            </a:pPr>
            <a:r>
              <a:rPr lang="en-US" sz="2400" dirty="0"/>
              <a:t>Note on research:</a:t>
            </a:r>
            <a:endParaRPr dirty="0"/>
          </a:p>
          <a:p>
            <a:pPr marL="158750" indent="0">
              <a:buNone/>
              <a:defRPr/>
            </a:pPr>
            <a:r>
              <a:rPr lang="en-US" sz="2400" dirty="0"/>
              <a:t>In 2016, a comprehensive review was published indicating that adults in most regions of the world have "low" or "very low" levels of omega-3 PUFA - particularly </a:t>
            </a:r>
            <a:r>
              <a:rPr lang="en-US" sz="2400" dirty="0" err="1"/>
              <a:t>eicosapentaenoic</a:t>
            </a:r>
            <a:r>
              <a:rPr lang="en-US" sz="2400" dirty="0"/>
              <a:t> acid (EPA) and docosahexaenoic acid (DHA). Based on an analysis of 298 studies, a map was created showing EPA and DHA levels in the bloodstream of healthy adults worldwide. Although studies meeting inclusion criteria could not be found for all countries, scientists based on data from neighboring countries suggest that omega-3 PUFA levels in Eastern Europe and Central Asia are most likely to be "low" to "very low."</a:t>
            </a:r>
            <a:endParaRPr dirty="0"/>
          </a:p>
          <a:p>
            <a:pPr marL="0" lvl="0" indent="0" algn="l">
              <a:lnSpc>
                <a:spcPct val="114999"/>
              </a:lnSpc>
              <a:spcBef>
                <a:spcPts val="0"/>
              </a:spcBef>
              <a:spcAft>
                <a:spcPts val="0"/>
              </a:spcAft>
              <a:buClr>
                <a:schemeClr val="dk1"/>
              </a:buClr>
              <a:buSzPts val="1100"/>
              <a:buFont typeface="Arial"/>
              <a:buNone/>
              <a:defRPr/>
            </a:pPr>
            <a:endParaRPr sz="1000" b="1" i="1" dirty="0">
              <a:solidFill>
                <a:schemeClr val="dk1"/>
              </a:solidFill>
            </a:endParaRPr>
          </a:p>
          <a:p>
            <a:pPr marL="0" lvl="0" indent="0" algn="l">
              <a:lnSpc>
                <a:spcPct val="114999"/>
              </a:lnSpc>
              <a:spcBef>
                <a:spcPts val="0"/>
              </a:spcBef>
              <a:spcAft>
                <a:spcPts val="0"/>
              </a:spcAft>
              <a:buClr>
                <a:schemeClr val="dk1"/>
              </a:buClr>
              <a:buSzPts val="1100"/>
              <a:buFont typeface="Arial"/>
              <a:buNone/>
              <a:defRPr/>
            </a:pPr>
            <a:endParaRPr sz="1400" dirty="0">
              <a:solidFill>
                <a:schemeClr val="dk1"/>
              </a:solidFill>
              <a:highlight>
                <a:srgbClr val="FFFF00"/>
              </a:highlight>
              <a:ea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63" name="Shape 363"/>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64" name="Shape 364"/>
          <p:cNvSpPr>
            <a:spLocks noGrp="1"/>
          </p:cNvSpPr>
          <p:nvPr>
            <p:ph type="body" sz="quarter" idx="1"/>
          </p:nvPr>
        </p:nvSpPr>
        <p:spPr bwMode="auto">
          <a:prstGeom prst="rect">
            <a:avLst/>
          </a:prstGeom>
        </p:spPr>
        <p:txBody>
          <a:bodyPr/>
          <a:lstStyle/>
          <a:p>
            <a:pPr>
              <a:defRPr sz="2700">
                <a:latin typeface="Times New Roman"/>
                <a:ea typeface="Times New Roman"/>
                <a:cs typeface="Times New Roman"/>
              </a:defRPr>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03" name="Shape 303"/>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04" name="Shape 304"/>
          <p:cNvSpPr>
            <a:spLocks noGrp="1"/>
          </p:cNvSpPr>
          <p:nvPr>
            <p:ph type="body" sz="quarter" idx="1"/>
          </p:nvPr>
        </p:nvSpPr>
        <p:spPr bwMode="auto">
          <a:prstGeom prst="rect">
            <a:avLst/>
          </a:prstGeom>
        </p:spPr>
        <p:txBody>
          <a:bodyPr/>
          <a:lstStyle/>
          <a:p>
            <a:pPr marL="158750" indent="0">
              <a:buNone/>
              <a:defRPr sz="2700">
                <a:latin typeface="Times New Roman"/>
                <a:ea typeface="Times New Roman"/>
                <a:cs typeface="Times New Roman"/>
              </a:defRPr>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matchingName="Title slide" type="title" userDrawn="1">
  <p:cSld name="TITLE">
    <p:spTree>
      <p:nvGrpSpPr>
        <p:cNvPr id="1" name=""/>
        <p:cNvGrpSpPr/>
        <p:nvPr/>
      </p:nvGrpSpPr>
      <p:grpSpPr bwMode="auto">
        <a:xfrm>
          <a:off x="0" y="0"/>
          <a:ext cx="0" cy="0"/>
          <a:chOff x="0" y="0"/>
          <a:chExt cx="0" cy="0"/>
        </a:xfrm>
      </p:grpSpPr>
      <p:sp>
        <p:nvSpPr>
          <p:cNvPr id="10" name="Google Shape;10;p2"/>
          <p:cNvSpPr txBox="1">
            <a:spLocks noGrp="1"/>
          </p:cNvSpPr>
          <p:nvPr>
            <p:ph type="ctrTitle"/>
          </p:nvPr>
        </p:nvSpPr>
        <p:spPr bwMode="auto">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pPr>
              <a:defRPr/>
            </a:pPr>
            <a:endParaRPr/>
          </a:p>
        </p:txBody>
      </p:sp>
      <p:sp>
        <p:nvSpPr>
          <p:cNvPr id="11" name="Google Shape;11;p2"/>
          <p:cNvSpPr txBox="1">
            <a:spLocks noGrp="1"/>
          </p:cNvSpPr>
          <p:nvPr>
            <p:ph type="subTitle" idx="1"/>
          </p:nvPr>
        </p:nvSpPr>
        <p:spPr bwMode="auto">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pPr>
              <a:defRPr/>
            </a:pPr>
            <a:endParaRPr/>
          </a:p>
        </p:txBody>
      </p:sp>
      <p:sp>
        <p:nvSpPr>
          <p:cNvPr id="12" name="Google Shape;12;p2"/>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matchingName="Big number" userDrawn="1">
  <p:cSld name="BIG_NUMBER">
    <p:spTree>
      <p:nvGrpSpPr>
        <p:cNvPr id="1" name=""/>
        <p:cNvGrpSpPr/>
        <p:nvPr/>
      </p:nvGrpSpPr>
      <p:grpSpPr bwMode="auto">
        <a:xfrm>
          <a:off x="0" y="0"/>
          <a:ext cx="0" cy="0"/>
          <a:chOff x="0" y="0"/>
          <a:chExt cx="0" cy="0"/>
        </a:xfrm>
      </p:grpSpPr>
      <p:sp>
        <p:nvSpPr>
          <p:cNvPr id="45" name="Google Shape;45;p11"/>
          <p:cNvSpPr txBox="1">
            <a:spLocks noGrp="1"/>
          </p:cNvSpPr>
          <p:nvPr>
            <p:ph type="title" hasCustomPrompt="1"/>
          </p:nvPr>
        </p:nvSpPr>
        <p:spPr bwMode="auto">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pPr>
              <a:defRPr/>
            </a:pPr>
            <a:r>
              <a:t>xx%</a:t>
            </a:r>
          </a:p>
        </p:txBody>
      </p:sp>
      <p:sp>
        <p:nvSpPr>
          <p:cNvPr id="46" name="Google Shape;46;p11"/>
          <p:cNvSpPr txBox="1">
            <a:spLocks noGrp="1"/>
          </p:cNvSpPr>
          <p:nvPr>
            <p:ph type="body" idx="1"/>
          </p:nvPr>
        </p:nvSpPr>
        <p:spPr bwMode="auto">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pPr>
              <a:defRPr/>
            </a:pPr>
            <a:endParaRPr/>
          </a:p>
        </p:txBody>
      </p:sp>
      <p:sp>
        <p:nvSpPr>
          <p:cNvPr id="47" name="Google Shape;47;p11"/>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matchingName="Blank" type="blank" userDrawn="1">
  <p:cSld name="BLANK">
    <p:spTree>
      <p:nvGrpSpPr>
        <p:cNvPr id="1" name=""/>
        <p:cNvGrpSpPr/>
        <p:nvPr/>
      </p:nvGrpSpPr>
      <p:grpSpPr bwMode="auto">
        <a:xfrm>
          <a:off x="0" y="0"/>
          <a:ext cx="0" cy="0"/>
          <a:chOff x="0" y="0"/>
          <a:chExt cx="0" cy="0"/>
        </a:xfrm>
      </p:grpSpPr>
      <p:sp>
        <p:nvSpPr>
          <p:cNvPr id="49" name="Google Shape;49;p12"/>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matchingName="Section header" type="secHead" userDrawn="1">
  <p:cSld name="SECTION_HEADER">
    <p:spTree>
      <p:nvGrpSpPr>
        <p:cNvPr id="1" name=""/>
        <p:cNvGrpSpPr/>
        <p:nvPr/>
      </p:nvGrpSpPr>
      <p:grpSpPr bwMode="auto">
        <a:xfrm>
          <a:off x="0" y="0"/>
          <a:ext cx="0" cy="0"/>
          <a:chOff x="0" y="0"/>
          <a:chExt cx="0" cy="0"/>
        </a:xfrm>
      </p:grpSpPr>
      <p:sp>
        <p:nvSpPr>
          <p:cNvPr id="14" name="Google Shape;14;p3"/>
          <p:cNvSpPr txBox="1">
            <a:spLocks noGrp="1"/>
          </p:cNvSpPr>
          <p:nvPr>
            <p:ph type="title"/>
          </p:nvPr>
        </p:nvSpPr>
        <p:spPr bwMode="auto">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pPr>
              <a:defRPr/>
            </a:pPr>
            <a:endParaRPr/>
          </a:p>
        </p:txBody>
      </p:sp>
      <p:sp>
        <p:nvSpPr>
          <p:cNvPr id="15" name="Google Shape;15;p3"/>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matchingName="Title and body" type="tx" userDrawn="1">
  <p:cSld name="TITLE_AND_BODY">
    <p:spTree>
      <p:nvGrpSpPr>
        <p:cNvPr id="1" name=""/>
        <p:cNvGrpSpPr/>
        <p:nvPr/>
      </p:nvGrpSpPr>
      <p:grpSpPr bwMode="auto">
        <a:xfrm>
          <a:off x="0" y="0"/>
          <a:ext cx="0" cy="0"/>
          <a:chOff x="0" y="0"/>
          <a:chExt cx="0" cy="0"/>
        </a:xfrm>
      </p:grpSpPr>
      <p:sp>
        <p:nvSpPr>
          <p:cNvPr id="17" name="Google Shape;17;p4"/>
          <p:cNvSpPr txBox="1">
            <a:spLocks noGrp="1"/>
          </p:cNvSpPr>
          <p:nvPr>
            <p:ph type="title"/>
          </p:nvPr>
        </p:nvSpPr>
        <p:spPr bwMode="auto">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endParaRPr/>
          </a:p>
        </p:txBody>
      </p:sp>
      <p:sp>
        <p:nvSpPr>
          <p:cNvPr id="18" name="Google Shape;18;p4"/>
          <p:cNvSpPr txBox="1">
            <a:spLocks noGrp="1"/>
          </p:cNvSpPr>
          <p:nvPr>
            <p:ph type="body" idx="1"/>
          </p:nvPr>
        </p:nvSpPr>
        <p:spPr bwMode="auto">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a:defRPr/>
            </a:pPr>
            <a:endParaRPr/>
          </a:p>
        </p:txBody>
      </p:sp>
      <p:sp>
        <p:nvSpPr>
          <p:cNvPr id="19" name="Google Shape;19;p4"/>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matchingName="Title and two columns" type="twoColTx" userDrawn="1">
  <p:cSld name="TITLE_AND_TWO_COLUMNS">
    <p:spTree>
      <p:nvGrpSpPr>
        <p:cNvPr id="1" name=""/>
        <p:cNvGrpSpPr/>
        <p:nvPr/>
      </p:nvGrpSpPr>
      <p:grpSpPr bwMode="auto">
        <a:xfrm>
          <a:off x="0" y="0"/>
          <a:ext cx="0" cy="0"/>
          <a:chOff x="0" y="0"/>
          <a:chExt cx="0" cy="0"/>
        </a:xfrm>
      </p:grpSpPr>
      <p:sp>
        <p:nvSpPr>
          <p:cNvPr id="21" name="Google Shape;21;p5"/>
          <p:cNvSpPr txBox="1">
            <a:spLocks noGrp="1"/>
          </p:cNvSpPr>
          <p:nvPr>
            <p:ph type="title"/>
          </p:nvPr>
        </p:nvSpPr>
        <p:spPr bwMode="auto">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endParaRPr/>
          </a:p>
        </p:txBody>
      </p:sp>
      <p:sp>
        <p:nvSpPr>
          <p:cNvPr id="22" name="Google Shape;22;p5"/>
          <p:cNvSpPr txBox="1">
            <a:spLocks noGrp="1"/>
          </p:cNvSpPr>
          <p:nvPr>
            <p:ph type="body" idx="1"/>
          </p:nvPr>
        </p:nvSpPr>
        <p:spPr bwMode="auto">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a:defRPr/>
            </a:pPr>
            <a:endParaRPr/>
          </a:p>
        </p:txBody>
      </p:sp>
      <p:sp>
        <p:nvSpPr>
          <p:cNvPr id="23" name="Google Shape;23;p5"/>
          <p:cNvSpPr txBox="1">
            <a:spLocks noGrp="1"/>
          </p:cNvSpPr>
          <p:nvPr>
            <p:ph type="body" idx="2"/>
          </p:nvPr>
        </p:nvSpPr>
        <p:spPr bwMode="auto">
          <a:xfrm>
            <a:off x="4832399"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a:defRPr/>
            </a:pPr>
            <a:endParaRPr/>
          </a:p>
        </p:txBody>
      </p:sp>
      <p:sp>
        <p:nvSpPr>
          <p:cNvPr id="24" name="Google Shape;24;p5"/>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matchingName="Title only" type="titleOnly" userDrawn="1">
  <p:cSld name="TITLE_ONLY">
    <p:spTree>
      <p:nvGrpSpPr>
        <p:cNvPr id="1" name=""/>
        <p:cNvGrpSpPr/>
        <p:nvPr/>
      </p:nvGrpSpPr>
      <p:grpSpPr bwMode="auto">
        <a:xfrm>
          <a:off x="0" y="0"/>
          <a:ext cx="0" cy="0"/>
          <a:chOff x="0" y="0"/>
          <a:chExt cx="0" cy="0"/>
        </a:xfrm>
      </p:grpSpPr>
      <p:sp>
        <p:nvSpPr>
          <p:cNvPr id="26" name="Google Shape;26;p6"/>
          <p:cNvSpPr txBox="1">
            <a:spLocks noGrp="1"/>
          </p:cNvSpPr>
          <p:nvPr>
            <p:ph type="title"/>
          </p:nvPr>
        </p:nvSpPr>
        <p:spPr bwMode="auto">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endParaRPr/>
          </a:p>
        </p:txBody>
      </p:sp>
      <p:sp>
        <p:nvSpPr>
          <p:cNvPr id="27" name="Google Shape;27;p6"/>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matchingName="One column text" userDrawn="1">
  <p:cSld name="ONE_COLUMN_TEXT">
    <p:spTree>
      <p:nvGrpSpPr>
        <p:cNvPr id="1" name=""/>
        <p:cNvGrpSpPr/>
        <p:nvPr/>
      </p:nvGrpSpPr>
      <p:grpSpPr bwMode="auto">
        <a:xfrm>
          <a:off x="0" y="0"/>
          <a:ext cx="0" cy="0"/>
          <a:chOff x="0" y="0"/>
          <a:chExt cx="0" cy="0"/>
        </a:xfrm>
      </p:grpSpPr>
      <p:sp>
        <p:nvSpPr>
          <p:cNvPr id="29" name="Google Shape;29;p7"/>
          <p:cNvSpPr txBox="1">
            <a:spLocks noGrp="1"/>
          </p:cNvSpPr>
          <p:nvPr>
            <p:ph type="title"/>
          </p:nvPr>
        </p:nvSpPr>
        <p:spPr bwMode="auto">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pPr>
              <a:defRPr/>
            </a:pPr>
            <a:endParaRPr/>
          </a:p>
        </p:txBody>
      </p:sp>
      <p:sp>
        <p:nvSpPr>
          <p:cNvPr id="30" name="Google Shape;30;p7"/>
          <p:cNvSpPr txBox="1">
            <a:spLocks noGrp="1"/>
          </p:cNvSpPr>
          <p:nvPr>
            <p:ph type="body" idx="1"/>
          </p:nvPr>
        </p:nvSpPr>
        <p:spPr bwMode="auto">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a:defRPr/>
            </a:pPr>
            <a:endParaRPr/>
          </a:p>
        </p:txBody>
      </p:sp>
      <p:sp>
        <p:nvSpPr>
          <p:cNvPr id="31" name="Google Shape;31;p7"/>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matchingName="Main point" userDrawn="1">
  <p:cSld name="MAIN_POINT">
    <p:spTree>
      <p:nvGrpSpPr>
        <p:cNvPr id="1" name=""/>
        <p:cNvGrpSpPr/>
        <p:nvPr/>
      </p:nvGrpSpPr>
      <p:grpSpPr bwMode="auto">
        <a:xfrm>
          <a:off x="0" y="0"/>
          <a:ext cx="0" cy="0"/>
          <a:chOff x="0" y="0"/>
          <a:chExt cx="0" cy="0"/>
        </a:xfrm>
      </p:grpSpPr>
      <p:sp>
        <p:nvSpPr>
          <p:cNvPr id="33" name="Google Shape;33;p8"/>
          <p:cNvSpPr txBox="1">
            <a:spLocks noGrp="1"/>
          </p:cNvSpPr>
          <p:nvPr>
            <p:ph type="title"/>
          </p:nvPr>
        </p:nvSpPr>
        <p:spPr bwMode="auto">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pPr>
              <a:defRPr/>
            </a:pPr>
            <a:endParaRPr/>
          </a:p>
        </p:txBody>
      </p:sp>
      <p:sp>
        <p:nvSpPr>
          <p:cNvPr id="34" name="Google Shape;34;p8"/>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matchingName="Section title and description" userDrawn="1">
  <p:cSld name="SECTION_TITLE_AND_DESCRIPTION">
    <p:spTree>
      <p:nvGrpSpPr>
        <p:cNvPr id="1" name=""/>
        <p:cNvGrpSpPr/>
        <p:nvPr/>
      </p:nvGrpSpPr>
      <p:grpSpPr bwMode="auto">
        <a:xfrm>
          <a:off x="0" y="0"/>
          <a:ext cx="0" cy="0"/>
          <a:chOff x="0" y="0"/>
          <a:chExt cx="0" cy="0"/>
        </a:xfrm>
      </p:grpSpPr>
      <p:sp>
        <p:nvSpPr>
          <p:cNvPr id="36" name="Google Shape;36;p9"/>
          <p:cNvSpPr/>
          <p:nvPr/>
        </p:nvSpPr>
        <p:spPr bwMode="auto">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b="0" i="0" dirty="0">
              <a:latin typeface="Suisse Int'l" panose="020B0504000000000000" pitchFamily="34" charset="-78"/>
              <a:cs typeface="Suisse Int'l" panose="020B0504000000000000" pitchFamily="34" charset="-78"/>
            </a:endParaRPr>
          </a:p>
        </p:txBody>
      </p:sp>
      <p:sp>
        <p:nvSpPr>
          <p:cNvPr id="37" name="Google Shape;37;p9"/>
          <p:cNvSpPr txBox="1">
            <a:spLocks noGrp="1"/>
          </p:cNvSpPr>
          <p:nvPr>
            <p:ph type="title"/>
          </p:nvPr>
        </p:nvSpPr>
        <p:spPr bwMode="auto">
          <a:xfrm>
            <a:off x="265500" y="1233175"/>
            <a:ext cx="4045199"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pPr>
              <a:defRPr/>
            </a:pPr>
            <a:endParaRPr/>
          </a:p>
        </p:txBody>
      </p:sp>
      <p:sp>
        <p:nvSpPr>
          <p:cNvPr id="38" name="Google Shape;38;p9"/>
          <p:cNvSpPr txBox="1">
            <a:spLocks noGrp="1"/>
          </p:cNvSpPr>
          <p:nvPr>
            <p:ph type="subTitle" idx="1"/>
          </p:nvPr>
        </p:nvSpPr>
        <p:spPr bwMode="auto">
          <a:xfrm>
            <a:off x="265500" y="2803075"/>
            <a:ext cx="4045199" cy="1235099"/>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pPr>
              <a:defRPr/>
            </a:pPr>
            <a:endParaRPr/>
          </a:p>
        </p:txBody>
      </p:sp>
      <p:sp>
        <p:nvSpPr>
          <p:cNvPr id="39" name="Google Shape;39;p9"/>
          <p:cNvSpPr txBox="1">
            <a:spLocks noGrp="1"/>
          </p:cNvSpPr>
          <p:nvPr>
            <p:ph type="body" idx="2"/>
          </p:nvPr>
        </p:nvSpPr>
        <p:spPr bwMode="auto">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a:defRPr/>
            </a:pPr>
            <a:endParaRPr/>
          </a:p>
        </p:txBody>
      </p:sp>
      <p:sp>
        <p:nvSpPr>
          <p:cNvPr id="40" name="Google Shape;40;p9"/>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matchingName="Caption" userDrawn="1">
  <p:cSld name="CAPTION_ONLY">
    <p:spTree>
      <p:nvGrpSpPr>
        <p:cNvPr id="1" name=""/>
        <p:cNvGrpSpPr/>
        <p:nvPr/>
      </p:nvGrpSpPr>
      <p:grpSpPr bwMode="auto">
        <a:xfrm>
          <a:off x="0" y="0"/>
          <a:ext cx="0" cy="0"/>
          <a:chOff x="0" y="0"/>
          <a:chExt cx="0" cy="0"/>
        </a:xfrm>
      </p:grpSpPr>
      <p:sp>
        <p:nvSpPr>
          <p:cNvPr id="42" name="Google Shape;42;p10"/>
          <p:cNvSpPr txBox="1">
            <a:spLocks noGrp="1"/>
          </p:cNvSpPr>
          <p:nvPr>
            <p:ph type="body" idx="1"/>
          </p:nvPr>
        </p:nvSpPr>
        <p:spPr bwMode="auto">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pPr>
              <a:defRPr/>
            </a:pPr>
            <a:endParaRPr/>
          </a:p>
        </p:txBody>
      </p:sp>
      <p:sp>
        <p:nvSpPr>
          <p:cNvPr id="43" name="Google Shape;43;p10"/>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rm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ru" smtClean="0"/>
              <a:pPr>
                <a:defRPr/>
              </a:pPr>
              <a:t>‹#›</a:t>
            </a:fld>
            <a:endParaRPr lang="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
        <p:cNvGrpSpPr/>
        <p:nvPr/>
      </p:nvGrpSpPr>
      <p:grpSpPr bwMode="auto">
        <a:xfrm>
          <a:off x="0" y="0"/>
          <a:ext cx="0" cy="0"/>
          <a:chOff x="0" y="0"/>
          <a:chExt cx="0" cy="0"/>
        </a:xfrm>
      </p:grpSpPr>
      <p:sp>
        <p:nvSpPr>
          <p:cNvPr id="6" name="Google Shape;6;p1"/>
          <p:cNvSpPr txBox="1">
            <a:spLocks noGrp="1"/>
          </p:cNvSpPr>
          <p:nvPr>
            <p:ph type="title"/>
          </p:nvPr>
        </p:nvSpPr>
        <p:spPr bwMode="auto">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pPr>
              <a:defRPr/>
            </a:pPr>
            <a:endParaRPr dirty="0"/>
          </a:p>
        </p:txBody>
      </p:sp>
      <p:sp>
        <p:nvSpPr>
          <p:cNvPr id="7" name="Google Shape;7;p1"/>
          <p:cNvSpPr txBox="1">
            <a:spLocks noGrp="1"/>
          </p:cNvSpPr>
          <p:nvPr>
            <p:ph type="body" idx="1"/>
          </p:nvPr>
        </p:nvSpPr>
        <p:spPr bwMode="auto">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4999"/>
              </a:lnSpc>
              <a:spcBef>
                <a:spcPts val="0"/>
              </a:spcBef>
              <a:spcAft>
                <a:spcPts val="0"/>
              </a:spcAft>
              <a:buClr>
                <a:schemeClr val="dk2"/>
              </a:buClr>
              <a:buSzPts val="1800"/>
              <a:buChar char="●"/>
              <a:defRPr sz="1800">
                <a:solidFill>
                  <a:schemeClr val="dk2"/>
                </a:solidFill>
              </a:defRPr>
            </a:lvl1pPr>
            <a:lvl2pPr marL="914400" lvl="1" indent="-317500">
              <a:lnSpc>
                <a:spcPct val="114999"/>
              </a:lnSpc>
              <a:spcBef>
                <a:spcPts val="0"/>
              </a:spcBef>
              <a:spcAft>
                <a:spcPts val="0"/>
              </a:spcAft>
              <a:buClr>
                <a:schemeClr val="dk2"/>
              </a:buClr>
              <a:buSzPts val="1400"/>
              <a:buChar char="○"/>
              <a:defRPr>
                <a:solidFill>
                  <a:schemeClr val="dk2"/>
                </a:solidFill>
              </a:defRPr>
            </a:lvl2pPr>
            <a:lvl3pPr marL="1371600" lvl="2" indent="-317500">
              <a:lnSpc>
                <a:spcPct val="114999"/>
              </a:lnSpc>
              <a:spcBef>
                <a:spcPts val="0"/>
              </a:spcBef>
              <a:spcAft>
                <a:spcPts val="0"/>
              </a:spcAft>
              <a:buClr>
                <a:schemeClr val="dk2"/>
              </a:buClr>
              <a:buSzPts val="1400"/>
              <a:buChar char="■"/>
              <a:defRPr>
                <a:solidFill>
                  <a:schemeClr val="dk2"/>
                </a:solidFill>
              </a:defRPr>
            </a:lvl3pPr>
            <a:lvl4pPr marL="1828800" lvl="3" indent="-317500">
              <a:lnSpc>
                <a:spcPct val="114999"/>
              </a:lnSpc>
              <a:spcBef>
                <a:spcPts val="0"/>
              </a:spcBef>
              <a:spcAft>
                <a:spcPts val="0"/>
              </a:spcAft>
              <a:buClr>
                <a:schemeClr val="dk2"/>
              </a:buClr>
              <a:buSzPts val="1400"/>
              <a:buChar char="●"/>
              <a:defRPr>
                <a:solidFill>
                  <a:schemeClr val="dk2"/>
                </a:solidFill>
              </a:defRPr>
            </a:lvl4pPr>
            <a:lvl5pPr marL="2286000" lvl="4" indent="-317500">
              <a:lnSpc>
                <a:spcPct val="114999"/>
              </a:lnSpc>
              <a:spcBef>
                <a:spcPts val="0"/>
              </a:spcBef>
              <a:spcAft>
                <a:spcPts val="0"/>
              </a:spcAft>
              <a:buClr>
                <a:schemeClr val="dk2"/>
              </a:buClr>
              <a:buSzPts val="1400"/>
              <a:buChar char="○"/>
              <a:defRPr>
                <a:solidFill>
                  <a:schemeClr val="dk2"/>
                </a:solidFill>
              </a:defRPr>
            </a:lvl5pPr>
            <a:lvl6pPr marL="2743200" lvl="5" indent="-317500">
              <a:lnSpc>
                <a:spcPct val="114999"/>
              </a:lnSpc>
              <a:spcBef>
                <a:spcPts val="0"/>
              </a:spcBef>
              <a:spcAft>
                <a:spcPts val="0"/>
              </a:spcAft>
              <a:buClr>
                <a:schemeClr val="dk2"/>
              </a:buClr>
              <a:buSzPts val="1400"/>
              <a:buChar char="■"/>
              <a:defRPr>
                <a:solidFill>
                  <a:schemeClr val="dk2"/>
                </a:solidFill>
              </a:defRPr>
            </a:lvl6pPr>
            <a:lvl7pPr marL="3200400" lvl="6" indent="-317500">
              <a:lnSpc>
                <a:spcPct val="114999"/>
              </a:lnSpc>
              <a:spcBef>
                <a:spcPts val="0"/>
              </a:spcBef>
              <a:spcAft>
                <a:spcPts val="0"/>
              </a:spcAft>
              <a:buClr>
                <a:schemeClr val="dk2"/>
              </a:buClr>
              <a:buSzPts val="1400"/>
              <a:buChar char="●"/>
              <a:defRPr>
                <a:solidFill>
                  <a:schemeClr val="dk2"/>
                </a:solidFill>
              </a:defRPr>
            </a:lvl7pPr>
            <a:lvl8pPr marL="3657600" lvl="7" indent="-317500">
              <a:lnSpc>
                <a:spcPct val="114999"/>
              </a:lnSpc>
              <a:spcBef>
                <a:spcPts val="0"/>
              </a:spcBef>
              <a:spcAft>
                <a:spcPts val="0"/>
              </a:spcAft>
              <a:buClr>
                <a:schemeClr val="dk2"/>
              </a:buClr>
              <a:buSzPts val="1400"/>
              <a:buChar char="○"/>
              <a:defRPr>
                <a:solidFill>
                  <a:schemeClr val="dk2"/>
                </a:solidFill>
              </a:defRPr>
            </a:lvl8pPr>
            <a:lvl9pPr marL="4114800" lvl="8" indent="-317500">
              <a:lnSpc>
                <a:spcPct val="114999"/>
              </a:lnSpc>
              <a:spcBef>
                <a:spcPts val="0"/>
              </a:spcBef>
              <a:spcAft>
                <a:spcPts val="0"/>
              </a:spcAft>
              <a:buClr>
                <a:schemeClr val="dk2"/>
              </a:buClr>
              <a:buSzPts val="1400"/>
              <a:buChar char="■"/>
              <a:defRPr>
                <a:solidFill>
                  <a:schemeClr val="dk2"/>
                </a:solidFill>
              </a:defRPr>
            </a:lvl9pPr>
          </a:lstStyle>
          <a:p>
            <a:pPr>
              <a:defRPr/>
            </a:pPr>
            <a:endParaRPr dirty="0"/>
          </a:p>
        </p:txBody>
      </p:sp>
      <p:sp>
        <p:nvSpPr>
          <p:cNvPr id="8" name="Google Shape;8;p1"/>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b="0" i="0">
                <a:solidFill>
                  <a:schemeClr val="dk2"/>
                </a:solidFill>
                <a:latin typeface="Suisse Int'l" panose="020B0504000000000000" pitchFamily="34" charset="-78"/>
                <a:cs typeface="Suisse Int'l" panose="020B0504000000000000" pitchFamily="34" charset="-78"/>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a:defRPr/>
            </a:pPr>
            <a:fld id="{00000000-1234-1234-1234-123412341234}" type="slidenum">
              <a:rPr lang="ru" smtClean="0"/>
              <a:pPr>
                <a:defRPr/>
              </a:pPr>
              <a:t>‹#›</a:t>
            </a:fld>
            <a:endParaRPr lang="ru"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Suisse Int'l" panose="020B0504000000000000" pitchFamily="34" charset="-78"/>
          <a:ea typeface="Suisse Int'l" panose="020B0504000000000000" pitchFamily="34" charset="-78"/>
          <a:cs typeface="Suisse Int'l" panose="020B0504000000000000" pitchFamily="34" charset="-78"/>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Suisse Int'l" panose="020B0504000000000000" pitchFamily="34" charset="-78"/>
          <a:ea typeface="Suisse Int'l" panose="020B0504000000000000" pitchFamily="34" charset="-78"/>
          <a:cs typeface="Suisse Int'l" panose="020B0504000000000000" pitchFamily="34" charset="-78"/>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1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1.jpg"/><Relationship Id="rId7" Type="http://schemas.openxmlformats.org/officeDocument/2006/relationships/image" Target="../media/image44.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36.jpg"/><Relationship Id="rId4" Type="http://schemas.openxmlformats.org/officeDocument/2006/relationships/image" Target="../media/image42.jpg"/></Relationships>
</file>

<file path=ppt/slides/_rels/slide1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s://ods.od.nih.gov/factsheets/VitaminD-HealthProfessional/#:~:text=The%20FDA%20developed%20DVs%20to,years%20and%20older%20%5B26%5D." TargetMode="External"/><Relationship Id="rId7"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s://www.nal.usda.gov/sites/default/files/page-files/EPA.pdf" TargetMode="External"/><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hyperlink" Target="https://www.sciencedirect.com/science/article/pii/B9780128099636000596" TargetMode="External"/><Relationship Id="rId7" Type="http://schemas.openxmlformats.org/officeDocument/2006/relationships/hyperlink" Target="https://pmc.ncbi.nlm.nih.gov/articles/PMC8912284/"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doi.org/10.1016/B978-0-12-809963-6.00059-6" TargetMode="External"/><Relationship Id="rId5" Type="http://schemas.openxmlformats.org/officeDocument/2006/relationships/hyperlink" Target="https://www.ncbi.nlm.nih.gov/pmc/articles/PMC8912284/" TargetMode="External"/><Relationship Id="rId4" Type="http://schemas.openxmlformats.org/officeDocument/2006/relationships/hyperlink" Target="https://pubmed.ncbi.nlm.nih.gov/9539254/" TargetMode="Externa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53.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hyperlink" Target="https://doi.org/10.1002/ejlt.201000450" TargetMode="External"/><Relationship Id="rId4" Type="http://schemas.openxmlformats.org/officeDocument/2006/relationships/hyperlink" Target="https://onlinelibrary.wiley.com/doi/abs/10.1002/ejlt.20100045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7.png"/><Relationship Id="rId4" Type="http://schemas.openxmlformats.org/officeDocument/2006/relationships/hyperlink" Target="https://onlinelibrary.wiley.com/doi/abs/10.1002/ejlt.201000450"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0.jpg"/><Relationship Id="rId5" Type="http://schemas.openxmlformats.org/officeDocument/2006/relationships/image" Target="../media/image13.png"/><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jp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hyperlink" Target="https://concordix.com/wp-content/uploads/2021/08/Whitepaper_A4_web.pdf" TargetMode="External"/><Relationship Id="rId7"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1.jpg"/><Relationship Id="rId5" Type="http://schemas.openxmlformats.org/officeDocument/2006/relationships/image" Target="../media/image70.png"/><Relationship Id="rId4"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hyperlink" Target="https://concordix.com/wp-content/uploads/2021/08/Whitepaper_A4_web.pdf" TargetMode="External"/><Relationship Id="rId7"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4.jpg"/><Relationship Id="rId5" Type="http://schemas.openxmlformats.org/officeDocument/2006/relationships/image" Target="../media/image73.pn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6.jpg"/><Relationship Id="rId7"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9.png"/><Relationship Id="rId4" Type="http://schemas.openxmlformats.org/officeDocument/2006/relationships/image" Target="../media/image77.png"/><Relationship Id="rId9"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80.jpg"/></Relationships>
</file>

<file path=ppt/slides/_rels/slide2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2.jpg"/><Relationship Id="rId7"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5" Type="http://schemas.openxmlformats.org/officeDocument/2006/relationships/image" Target="../media/image16.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7.jp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ncbi.nlm.nih.gov/pmc/articles/PMC3738999/" TargetMode="External"/><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jp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www.sciencedirect.com/science/article/pii/S0163782715300333"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jp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png"/><Relationship Id="rId10" Type="http://schemas.openxmlformats.org/officeDocument/2006/relationships/image" Target="../media/image33.png"/><Relationship Id="rId4" Type="http://schemas.openxmlformats.org/officeDocument/2006/relationships/image" Target="../media/image28.jp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fda.gov/food/consumers/questions-answers-fdaepa-advice-about-eating-fish-those-who-might-become-or-are-pregnant-or"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118" name="2_Libidextra-обложка.jpg"/>
          <p:cNvPicPr>
            <a:picLocks noChangeAspect="1"/>
          </p:cNvPicPr>
          <p:nvPr/>
        </p:nvPicPr>
        <p:blipFill>
          <a:blip r:embed="rId3"/>
          <a:srcRect l="565" t="3250" r="9039" b="6353"/>
          <a:stretch/>
        </p:blipFill>
        <p:spPr bwMode="auto">
          <a:xfrm>
            <a:off x="-40476" y="-88899"/>
            <a:ext cx="8979544" cy="5283568"/>
          </a:xfrm>
          <a:prstGeom prst="rect">
            <a:avLst/>
          </a:prstGeom>
          <a:ln w="12700">
            <a:miter lim="400000"/>
          </a:ln>
        </p:spPr>
      </p:pic>
      <p:sp>
        <p:nvSpPr>
          <p:cNvPr id="119" name="Google Shape;106;p23"/>
          <p:cNvSpPr txBox="1">
            <a:spLocks noGrp="1"/>
          </p:cNvSpPr>
          <p:nvPr>
            <p:ph type="ctrTitle"/>
          </p:nvPr>
        </p:nvSpPr>
        <p:spPr bwMode="auto">
          <a:xfrm>
            <a:off x="311699" y="2241384"/>
            <a:ext cx="4146001" cy="1532374"/>
          </a:xfrm>
          <a:prstGeom prst="rect">
            <a:avLst/>
          </a:prstGeom>
        </p:spPr>
        <p:txBody>
          <a:bodyPr anchor="t">
            <a:normAutofit/>
          </a:bodyPr>
          <a:lstStyle>
            <a:lvl1pPr algn="l">
              <a:lnSpc>
                <a:spcPct val="80000"/>
              </a:lnSpc>
              <a:defRPr sz="2700" b="1">
                <a:solidFill>
                  <a:srgbClr val="FFFFFF"/>
                </a:solidFill>
                <a:latin typeface="Gilroy Bold"/>
                <a:ea typeface="Gilroy Bold"/>
                <a:cs typeface="Gilroy Bold"/>
              </a:defRPr>
            </a:lvl1pPr>
          </a:lstStyle>
          <a:p>
            <a:pPr>
              <a:defRPr/>
            </a:pPr>
            <a:r>
              <a:rPr lang="en-US" b="0" dirty="0">
                <a:latin typeface="Suisse Int'l" panose="020B0504000000000000" pitchFamily="34" charset="-78"/>
                <a:cs typeface="Suisse Int'l" panose="020B0504000000000000" pitchFamily="34" charset="-78"/>
              </a:rPr>
              <a:t>Do your part to support your children’s heart health*</a:t>
            </a:r>
            <a:endParaRPr b="0" dirty="0">
              <a:latin typeface="Suisse Int'l" panose="020B0504000000000000" pitchFamily="34" charset="-78"/>
              <a:cs typeface="Suisse Int'l" panose="020B0504000000000000" pitchFamily="34" charset="-78"/>
            </a:endParaRPr>
          </a:p>
        </p:txBody>
      </p:sp>
      <p:sp>
        <p:nvSpPr>
          <p:cNvPr id="120" name="Google Shape;55;p13"/>
          <p:cNvSpPr txBox="1"/>
          <p:nvPr/>
        </p:nvSpPr>
        <p:spPr bwMode="auto">
          <a:xfrm>
            <a:off x="311699" y="1103383"/>
            <a:ext cx="8520602" cy="1258256"/>
          </a:xfrm>
          <a:prstGeom prst="rect">
            <a:avLst/>
          </a:prstGeom>
          <a:ln w="12700">
            <a:miter lim="400000"/>
          </a:ln>
        </p:spPr>
        <p:txBody>
          <a:bodyPr lIns="91421" tIns="91421" rIns="91421" bIns="91421" anchor="b">
            <a:normAutofit/>
          </a:bodyPr>
          <a:lstStyle/>
          <a:p>
            <a:pPr>
              <a:lnSpc>
                <a:spcPct val="90000"/>
              </a:lnSpc>
              <a:defRPr sz="3300">
                <a:solidFill>
                  <a:srgbClr val="FFFFFF"/>
                </a:solidFill>
                <a:latin typeface="Gilroy-BlackItalic"/>
                <a:ea typeface="Gilroy-BlackItalic"/>
                <a:cs typeface="Gilroy-BlackItalic"/>
              </a:defRPr>
            </a:pPr>
            <a:r>
              <a:rPr lang="en-US" dirty="0">
                <a:solidFill>
                  <a:srgbClr val="FFFF9B"/>
                </a:solidFill>
                <a:latin typeface="Suisse Int'l" panose="020B0504000000000000" pitchFamily="34" charset="-78"/>
                <a:cs typeface="Suisse Int'l" panose="020B0504000000000000" pitchFamily="34" charset="-78"/>
              </a:rPr>
              <a:t>DHA+D3 Smart Chews</a:t>
            </a:r>
            <a:endParaRPr dirty="0">
              <a:solidFill>
                <a:srgbClr val="FFFF9B"/>
              </a:solidFill>
              <a:latin typeface="Suisse Int'l" panose="020B0504000000000000" pitchFamily="34" charset="-78"/>
              <a:cs typeface="Suisse Int'l" panose="020B0504000000000000" pitchFamily="34" charset="-78"/>
            </a:endParaRPr>
          </a:p>
        </p:txBody>
      </p:sp>
      <p:pic>
        <p:nvPicPr>
          <p:cNvPr id="121" name="Image" descr="Image"/>
          <p:cNvPicPr>
            <a:picLocks noChangeAspect="1"/>
          </p:cNvPicPr>
          <p:nvPr/>
        </p:nvPicPr>
        <p:blipFill>
          <a:blip r:embed="rId4"/>
          <a:stretch/>
        </p:blipFill>
        <p:spPr bwMode="auto">
          <a:xfrm>
            <a:off x="393700" y="451832"/>
            <a:ext cx="1053673" cy="264164"/>
          </a:xfrm>
          <a:prstGeom prst="rect">
            <a:avLst/>
          </a:prstGeom>
          <a:ln w="12700">
            <a:miter lim="400000"/>
          </a:ln>
        </p:spPr>
      </p:pic>
      <p:sp>
        <p:nvSpPr>
          <p:cNvPr id="4" name="TextBox 3">
            <a:extLst>
              <a:ext uri="{FF2B5EF4-FFF2-40B4-BE49-F238E27FC236}">
                <a16:creationId xmlns:a16="http://schemas.microsoft.com/office/drawing/2014/main" id="{7A80ED77-D25D-7E9F-71F7-25F518A7CA3B}"/>
              </a:ext>
            </a:extLst>
          </p:cNvPr>
          <p:cNvSpPr txBox="1"/>
          <p:nvPr/>
        </p:nvSpPr>
        <p:spPr>
          <a:xfrm>
            <a:off x="480225" y="4040118"/>
            <a:ext cx="3769433" cy="553998"/>
          </a:xfrm>
          <a:prstGeom prst="rect">
            <a:avLst/>
          </a:prstGeom>
          <a:noFill/>
          <a:ln>
            <a:solidFill>
              <a:schemeClr val="bg1"/>
            </a:solidFill>
          </a:ln>
        </p:spPr>
        <p:txBody>
          <a:bodyPr wrap="square">
            <a:spAutoFit/>
          </a:bodyPr>
          <a:lstStyle/>
          <a:p>
            <a:r>
              <a:rPr lang="en-US" sz="1000" dirty="0">
                <a:solidFill>
                  <a:schemeClr val="bg1"/>
                </a:solidFill>
                <a:latin typeface="Suisse Int'l" panose="020B0504000000000000" pitchFamily="34" charset="-78"/>
                <a:cs typeface="Suisse Int'l" panose="020B0504000000000000" pitchFamily="34" charset="-78"/>
              </a:rPr>
              <a:t>*This statement has not been evaluated by the Food and Drug Administration. This product is not intended to diagnose, treat, cure, or prevent any disease.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24" name="Рисунок 23"/>
          <p:cNvPicPr>
            <a:picLocks noChangeAspect="1"/>
          </p:cNvPicPr>
          <p:nvPr/>
        </p:nvPicPr>
        <p:blipFill>
          <a:blip r:embed="rId3"/>
          <a:srcRect l="6131" t="12943" r="2590" b="4769"/>
          <a:stretch/>
        </p:blipFill>
        <p:spPr bwMode="auto">
          <a:xfrm>
            <a:off x="2605089" y="2286978"/>
            <a:ext cx="1926657" cy="1157908"/>
          </a:xfrm>
          <a:prstGeom prst="rect">
            <a:avLst/>
          </a:prstGeom>
        </p:spPr>
      </p:pic>
      <p:pic>
        <p:nvPicPr>
          <p:cNvPr id="12" name="Рисунок 11"/>
          <p:cNvPicPr>
            <a:picLocks noChangeAspect="1"/>
          </p:cNvPicPr>
          <p:nvPr/>
        </p:nvPicPr>
        <p:blipFill>
          <a:blip r:embed="rId4"/>
          <a:srcRect l="18878" t="16578" r="18878" b="16578"/>
          <a:stretch/>
        </p:blipFill>
        <p:spPr bwMode="auto">
          <a:xfrm>
            <a:off x="404954" y="2282328"/>
            <a:ext cx="1932238" cy="1167212"/>
          </a:xfrm>
          <a:prstGeom prst="rect">
            <a:avLst/>
          </a:prstGeom>
        </p:spPr>
      </p:pic>
      <p:sp>
        <p:nvSpPr>
          <p:cNvPr id="15" name="Google Shape;170;p22"/>
          <p:cNvSpPr txBox="1"/>
          <p:nvPr/>
        </p:nvSpPr>
        <p:spPr bwMode="auto">
          <a:xfrm>
            <a:off x="319425" y="3660322"/>
            <a:ext cx="2136569" cy="927916"/>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en-US" dirty="0">
                <a:solidFill>
                  <a:schemeClr val="dk1"/>
                </a:solidFill>
                <a:latin typeface="Suisse Int'l" panose="020B0504000000000000" pitchFamily="34" charset="-78"/>
                <a:ea typeface="Times New Roman"/>
                <a:cs typeface="Suisse Int'l" panose="020B0504000000000000" pitchFamily="34" charset="-78"/>
              </a:rPr>
              <a:t>Fatty saltwater fish </a:t>
            </a:r>
            <a:r>
              <a:rPr lang="en-US" dirty="0">
                <a:solidFill>
                  <a:schemeClr val="dk1"/>
                </a:solidFill>
                <a:latin typeface="Suisse Int'l" panose="020B0504000000000000" pitchFamily="34" charset="-78"/>
                <a:cs typeface="Suisse Int'l" panose="020B0504000000000000" pitchFamily="34" charset="-78"/>
              </a:rPr>
              <a:t>such</a:t>
            </a:r>
            <a:br>
              <a:rPr lang="en-US" dirty="0">
                <a:solidFill>
                  <a:schemeClr val="dk1"/>
                </a:solidFill>
                <a:latin typeface="Suisse Int'l" panose="020B0504000000000000" pitchFamily="34" charset="-78"/>
                <a:cs typeface="Suisse Int'l" panose="020B0504000000000000" pitchFamily="34" charset="-78"/>
              </a:rPr>
            </a:br>
            <a:r>
              <a:rPr lang="en-US" dirty="0">
                <a:solidFill>
                  <a:schemeClr val="dk1"/>
                </a:solidFill>
                <a:latin typeface="Suisse Int'l" panose="020B0504000000000000" pitchFamily="34" charset="-78"/>
                <a:cs typeface="Suisse Int'l" panose="020B0504000000000000" pitchFamily="34" charset="-78"/>
              </a:rPr>
              <a:t>as herring, cod, salmon</a:t>
            </a:r>
            <a:endParaRPr dirty="0">
              <a:solidFill>
                <a:schemeClr val="dk1"/>
              </a:solidFill>
              <a:latin typeface="Suisse Int'l" panose="020B0504000000000000" pitchFamily="34" charset="-78"/>
              <a:cs typeface="Suisse Int'l" panose="020B0504000000000000" pitchFamily="34" charset="-78"/>
            </a:endParaRPr>
          </a:p>
        </p:txBody>
      </p:sp>
      <p:sp>
        <p:nvSpPr>
          <p:cNvPr id="16" name="Google Shape;65;p15"/>
          <p:cNvSpPr txBox="1">
            <a:spLocks noGrp="1"/>
          </p:cNvSpPr>
          <p:nvPr>
            <p:ph type="ctrTitle"/>
          </p:nvPr>
        </p:nvSpPr>
        <p:spPr bwMode="auto">
          <a:xfrm>
            <a:off x="310845" y="319125"/>
            <a:ext cx="6782682" cy="1130301"/>
          </a:xfrm>
          <a:prstGeom prst="rect">
            <a:avLst/>
          </a:prstGeom>
        </p:spPr>
        <p:txBody>
          <a:bodyPr anchor="t">
            <a:normAutofit fontScale="90000"/>
          </a:bodyPr>
          <a:lstStyle/>
          <a:p>
            <a:pPr algn="l">
              <a:lnSpc>
                <a:spcPct val="90000"/>
              </a:lnSpc>
              <a:defRPr sz="2800" b="1">
                <a:solidFill>
                  <a:srgbClr val="CB3E6F"/>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Many modern diets</a:t>
            </a:r>
            <a:r>
              <a:rPr lang="ru-RU" dirty="0">
                <a:solidFill>
                  <a:srgbClr val="3FAAC1"/>
                </a:solidFill>
                <a:latin typeface="Suisse Int'l" panose="020B0504000000000000" pitchFamily="34" charset="-78"/>
                <a:cs typeface="Suisse Int'l" panose="020B0504000000000000" pitchFamily="34" charset="-78"/>
              </a:rPr>
              <a:t> </a:t>
            </a:r>
            <a:r>
              <a:rPr lang="en-US" dirty="0">
                <a:solidFill>
                  <a:srgbClr val="3FAAC1"/>
                </a:solidFill>
                <a:latin typeface="Suisse Int'l" panose="020B0504000000000000" pitchFamily="34" charset="-78"/>
                <a:cs typeface="Suisse Int'l" panose="020B0504000000000000" pitchFamily="34" charset="-78"/>
              </a:rPr>
              <a:t>may lack sufficient</a:t>
            </a:r>
            <a:br>
              <a:rPr lang="en-US" dirty="0">
                <a:solidFill>
                  <a:srgbClr val="3FAAC1"/>
                </a:solidFill>
                <a:latin typeface="Suisse Int'l" panose="020B0504000000000000" pitchFamily="34" charset="-78"/>
                <a:cs typeface="Suisse Int'l" panose="020B0504000000000000" pitchFamily="34" charset="-78"/>
              </a:rPr>
            </a:br>
            <a:r>
              <a:rPr lang="en-US" dirty="0">
                <a:solidFill>
                  <a:srgbClr val="3FAAC1"/>
                </a:solidFill>
                <a:latin typeface="Suisse Int'l" panose="020B0504000000000000" pitchFamily="34" charset="-78"/>
                <a:cs typeface="Suisse Int'l" panose="020B0504000000000000" pitchFamily="34" charset="-78"/>
              </a:rPr>
              <a:t>DHA omega-3</a:t>
            </a:r>
            <a:endParaRPr dirty="0">
              <a:solidFill>
                <a:srgbClr val="3FAAC1"/>
              </a:solidFill>
              <a:latin typeface="Suisse Int'l" panose="020B0504000000000000" pitchFamily="34" charset="-78"/>
              <a:cs typeface="Suisse Int'l" panose="020B0504000000000000" pitchFamily="34" charset="-78"/>
            </a:endParaRPr>
          </a:p>
        </p:txBody>
      </p:sp>
      <p:pic>
        <p:nvPicPr>
          <p:cNvPr id="26" name="Рисунок 25"/>
          <p:cNvPicPr>
            <a:picLocks noChangeAspect="1"/>
          </p:cNvPicPr>
          <p:nvPr/>
        </p:nvPicPr>
        <p:blipFill>
          <a:blip r:embed="rId5"/>
          <a:srcRect l="1417" t="9200" r="2701" b="9200"/>
          <a:stretch/>
        </p:blipFill>
        <p:spPr bwMode="auto">
          <a:xfrm>
            <a:off x="6999778" y="2286978"/>
            <a:ext cx="1923556" cy="1157908"/>
          </a:xfrm>
          <a:prstGeom prst="rect">
            <a:avLst/>
          </a:prstGeom>
        </p:spPr>
      </p:pic>
      <p:sp>
        <p:nvSpPr>
          <p:cNvPr id="17" name="Google Shape;165;p32"/>
          <p:cNvSpPr txBox="1"/>
          <p:nvPr/>
        </p:nvSpPr>
        <p:spPr bwMode="auto">
          <a:xfrm>
            <a:off x="313009" y="1397201"/>
            <a:ext cx="509951" cy="738625"/>
          </a:xfrm>
          <a:prstGeom prst="rect">
            <a:avLst/>
          </a:prstGeom>
          <a:ln w="12700">
            <a:miter lim="400000"/>
          </a:ln>
        </p:spPr>
        <p:txBody>
          <a:bodyPr wrap="square" lIns="91421" tIns="91421" rIns="91421" bIns="91421">
            <a:spAutoFit/>
          </a:bodyPr>
          <a:lstStyle/>
          <a:p>
            <a:pPr lvl="0">
              <a:spcBef>
                <a:spcPts val="1200"/>
              </a:spcBef>
              <a:spcAft>
                <a:spcPts val="1200"/>
              </a:spcAft>
              <a:defRPr/>
            </a:pPr>
            <a:r>
              <a:rPr lang="ru-RU" sz="3600" dirty="0">
                <a:solidFill>
                  <a:srgbClr val="FF9413"/>
                </a:solidFill>
                <a:latin typeface="Suisse Int'l" panose="020B0504000000000000" pitchFamily="34" charset="-78"/>
                <a:ea typeface="Times New Roman"/>
                <a:cs typeface="Suisse Int'l" panose="020B0504000000000000" pitchFamily="34" charset="-78"/>
              </a:rPr>
              <a:t>1</a:t>
            </a:r>
            <a:endParaRPr dirty="0">
              <a:latin typeface="Suisse Int'l" panose="020B0504000000000000" pitchFamily="34" charset="-78"/>
              <a:cs typeface="Suisse Int'l" panose="020B0504000000000000" pitchFamily="34" charset="-78"/>
            </a:endParaRPr>
          </a:p>
        </p:txBody>
      </p:sp>
      <p:sp>
        <p:nvSpPr>
          <p:cNvPr id="19" name="Google Shape;170;p22"/>
          <p:cNvSpPr txBox="1"/>
          <p:nvPr/>
        </p:nvSpPr>
        <p:spPr bwMode="auto">
          <a:xfrm>
            <a:off x="4680245" y="3660322"/>
            <a:ext cx="2503187" cy="680156"/>
          </a:xfrm>
          <a:prstGeom prst="rect">
            <a:avLst/>
          </a:prstGeom>
          <a:noFill/>
          <a:ln>
            <a:noFill/>
          </a:ln>
        </p:spPr>
        <p:txBody>
          <a:bodyPr spcFirstLastPara="1" wrap="square" lIns="91425" tIns="91425" rIns="91425" bIns="91425" anchor="t" anchorCtr="0">
            <a:spAutoFit/>
          </a:bodyPr>
          <a:lstStyle/>
          <a:p>
            <a:pP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Freshwater fish</a:t>
            </a:r>
            <a:r>
              <a:rPr lang="en-US" dirty="0">
                <a:solidFill>
                  <a:schemeClr val="dk1"/>
                </a:solidFill>
                <a:latin typeface="Suisse Int'l" panose="020B0504000000000000" pitchFamily="34" charset="-78"/>
                <a:cs typeface="Suisse Int'l" panose="020B0504000000000000" pitchFamily="34" charset="-78"/>
              </a:rPr>
              <a:t>,</a:t>
            </a:r>
            <a:br>
              <a:rPr lang="en-US" dirty="0">
                <a:solidFill>
                  <a:schemeClr val="dk1"/>
                </a:solidFill>
                <a:latin typeface="Suisse Int'l" panose="020B0504000000000000" pitchFamily="34" charset="-78"/>
                <a:cs typeface="Suisse Int'l" panose="020B0504000000000000" pitchFamily="34" charset="-78"/>
              </a:rPr>
            </a:br>
            <a:r>
              <a:rPr lang="en-US" dirty="0">
                <a:solidFill>
                  <a:schemeClr val="dk1"/>
                </a:solidFill>
                <a:latin typeface="Suisse Int'l" panose="020B0504000000000000" pitchFamily="34" charset="-78"/>
                <a:cs typeface="Suisse Int'l" panose="020B0504000000000000" pitchFamily="34" charset="-78"/>
              </a:rPr>
              <a:t>such as carp</a:t>
            </a:r>
            <a:endParaRPr dirty="0">
              <a:solidFill>
                <a:schemeClr val="dk1"/>
              </a:solidFill>
              <a:latin typeface="Suisse Int'l" panose="020B0504000000000000" pitchFamily="34" charset="-78"/>
              <a:cs typeface="Suisse Int'l" panose="020B0504000000000000" pitchFamily="34" charset="-78"/>
            </a:endParaRPr>
          </a:p>
        </p:txBody>
      </p:sp>
      <p:sp>
        <p:nvSpPr>
          <p:cNvPr id="20" name="Google Shape;170;p22"/>
          <p:cNvSpPr txBox="1"/>
          <p:nvPr/>
        </p:nvSpPr>
        <p:spPr bwMode="auto">
          <a:xfrm>
            <a:off x="2521774" y="3660322"/>
            <a:ext cx="2277870" cy="927916"/>
          </a:xfrm>
          <a:prstGeom prst="rect">
            <a:avLst/>
          </a:prstGeom>
          <a:noFill/>
          <a:ln>
            <a:noFill/>
          </a:ln>
        </p:spPr>
        <p:txBody>
          <a:bodyPr spcFirstLastPara="1" wrap="square" lIns="91425" tIns="91425" rIns="91425" bIns="91425" anchor="t" anchorCtr="0">
            <a:spAutoFit/>
          </a:bodyPr>
          <a:lstStyle/>
          <a:p>
            <a:pP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Vegetable oils</a:t>
            </a:r>
            <a:r>
              <a:rPr lang="ru-RU" dirty="0">
                <a:solidFill>
                  <a:schemeClr val="dk1"/>
                </a:solidFill>
                <a:latin typeface="Suisse Int'l" panose="020B0504000000000000" pitchFamily="34" charset="-78"/>
                <a:ea typeface="Times New Roman"/>
                <a:cs typeface="Suisse Int'l" panose="020B0504000000000000" pitchFamily="34" charset="-78"/>
              </a:rPr>
              <a:t>:</a:t>
            </a:r>
            <a:br>
              <a:rPr lang="ru-RU" dirty="0">
                <a:solidFill>
                  <a:schemeClr val="dk1"/>
                </a:solidFill>
                <a:latin typeface="Suisse Int'l" panose="020B0504000000000000" pitchFamily="34" charset="-78"/>
                <a:ea typeface="Times New Roman"/>
                <a:cs typeface="Suisse Int'l" panose="020B0504000000000000" pitchFamily="34" charset="-78"/>
              </a:rPr>
            </a:br>
            <a:r>
              <a:rPr lang="en-US" dirty="0">
                <a:solidFill>
                  <a:schemeClr val="dk1"/>
                </a:solidFill>
                <a:latin typeface="Suisse Int'l" panose="020B0504000000000000" pitchFamily="34" charset="-78"/>
                <a:cs typeface="Suisse Int'l" panose="020B0504000000000000" pitchFamily="34" charset="-78"/>
              </a:rPr>
              <a:t>grape</a:t>
            </a:r>
            <a:r>
              <a:rPr lang="en-US" dirty="0">
                <a:solidFill>
                  <a:schemeClr val="dk1"/>
                </a:solidFill>
                <a:latin typeface="Suisse Int'l" panose="020B0504000000000000" pitchFamily="34" charset="-78"/>
                <a:ea typeface="Times New Roman"/>
                <a:cs typeface="Suisse Int'l" panose="020B0504000000000000" pitchFamily="34" charset="-78"/>
              </a:rPr>
              <a:t>seed, linseed, and mustard oils</a:t>
            </a: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21" name="Google Shape;170;p22"/>
          <p:cNvSpPr txBox="1"/>
          <p:nvPr/>
        </p:nvSpPr>
        <p:spPr bwMode="auto">
          <a:xfrm>
            <a:off x="6904496" y="3660322"/>
            <a:ext cx="2503187" cy="680156"/>
          </a:xfrm>
          <a:prstGeom prst="rect">
            <a:avLst/>
          </a:prstGeom>
          <a:noFill/>
          <a:ln>
            <a:noFill/>
          </a:ln>
        </p:spPr>
        <p:txBody>
          <a:bodyPr spcFirstLastPara="1" wrap="square" lIns="91425" tIns="91425" rIns="91425" bIns="91425" anchor="t" anchorCtr="0">
            <a:spAutoFit/>
          </a:bodyPr>
          <a:lstStyle/>
          <a:p>
            <a:pP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Meat </a:t>
            </a:r>
            <a:r>
              <a:rPr lang="en-US" dirty="0">
                <a:solidFill>
                  <a:schemeClr val="dk1"/>
                </a:solidFill>
                <a:latin typeface="Suisse Int'l" panose="020B0504000000000000" pitchFamily="34" charset="-78"/>
                <a:cs typeface="Suisse Int'l" panose="020B0504000000000000" pitchFamily="34" charset="-78"/>
              </a:rPr>
              <a:t>(low DHA levels)</a:t>
            </a:r>
            <a:br>
              <a:rPr lang="en-US" dirty="0">
                <a:solidFill>
                  <a:schemeClr val="dk1"/>
                </a:solidFill>
                <a:latin typeface="Suisse Int'l" panose="020B0504000000000000" pitchFamily="34" charset="-78"/>
                <a:cs typeface="Suisse Int'l" panose="020B0504000000000000" pitchFamily="34" charset="-78"/>
              </a:rPr>
            </a:br>
            <a:r>
              <a:rPr lang="en-US" dirty="0">
                <a:solidFill>
                  <a:schemeClr val="dk1"/>
                </a:solidFill>
                <a:latin typeface="Suisse Int'l" panose="020B0504000000000000" pitchFamily="34" charset="-78"/>
                <a:cs typeface="Suisse Int'l" panose="020B0504000000000000" pitchFamily="34" charset="-78"/>
              </a:rPr>
              <a:t>such as in beef, lamb</a:t>
            </a:r>
            <a:endParaRPr dirty="0">
              <a:solidFill>
                <a:schemeClr val="dk1"/>
              </a:solidFill>
              <a:latin typeface="Suisse Int'l" panose="020B0504000000000000" pitchFamily="34" charset="-78"/>
              <a:cs typeface="Suisse Int'l" panose="020B0504000000000000" pitchFamily="34" charset="-78"/>
            </a:endParaRPr>
          </a:p>
        </p:txBody>
      </p:sp>
      <p:sp>
        <p:nvSpPr>
          <p:cNvPr id="23" name="Google Shape;165;p32"/>
          <p:cNvSpPr txBox="1"/>
          <p:nvPr/>
        </p:nvSpPr>
        <p:spPr bwMode="auto">
          <a:xfrm>
            <a:off x="699737" y="1458755"/>
            <a:ext cx="3168372" cy="830958"/>
          </a:xfrm>
          <a:prstGeom prst="rect">
            <a:avLst/>
          </a:prstGeom>
          <a:ln w="12700">
            <a:miter lim="400000"/>
          </a:ln>
        </p:spPr>
        <p:txBody>
          <a:bodyPr wrap="square" lIns="91421" tIns="91421" rIns="91421" bIns="91421">
            <a:spAutoFit/>
          </a:bodyPr>
          <a:lstStyle/>
          <a:p>
            <a:pPr lvl="0">
              <a:spcBef>
                <a:spcPts val="1200"/>
              </a:spcBef>
              <a:spcAft>
                <a:spcPts val="1200"/>
              </a:spcAft>
              <a:defRPr/>
            </a:pPr>
            <a:r>
              <a:rPr lang="en-US" dirty="0">
                <a:solidFill>
                  <a:srgbClr val="FF9413"/>
                </a:solidFill>
                <a:latin typeface="Suisse Int'l" panose="020B0504000000000000" pitchFamily="34" charset="-78"/>
                <a:ea typeface="Times New Roman"/>
                <a:cs typeface="Suisse Int'l" panose="020B0504000000000000" pitchFamily="34" charset="-78"/>
              </a:rPr>
              <a:t>Few commonly consumed foods provide significant levels of DHA omega-3</a:t>
            </a:r>
            <a:endParaRPr lang="ru-RU" dirty="0">
              <a:solidFill>
                <a:srgbClr val="FF9413"/>
              </a:solidFill>
              <a:latin typeface="Suisse Int'l" panose="020B0504000000000000" pitchFamily="34" charset="-78"/>
              <a:ea typeface="Times New Roman"/>
              <a:cs typeface="Suisse Int'l" panose="020B0504000000000000" pitchFamily="34" charset="-78"/>
            </a:endParaRPr>
          </a:p>
        </p:txBody>
      </p:sp>
      <p:pic>
        <p:nvPicPr>
          <p:cNvPr id="25" name="Рисунок 24"/>
          <p:cNvPicPr>
            <a:picLocks noChangeAspect="1"/>
          </p:cNvPicPr>
          <p:nvPr/>
        </p:nvPicPr>
        <p:blipFill>
          <a:blip r:embed="rId6"/>
          <a:srcRect l="1082" t="4138" r="7117" b="13341"/>
          <a:stretch/>
        </p:blipFill>
        <p:spPr bwMode="auto">
          <a:xfrm>
            <a:off x="4799643" y="2286978"/>
            <a:ext cx="1932238" cy="1157908"/>
          </a:xfrm>
          <a:prstGeom prst="rect">
            <a:avLst/>
          </a:prstGeom>
        </p:spPr>
      </p:pic>
      <p:pic>
        <p:nvPicPr>
          <p:cNvPr id="22" name="image10.png" descr="image10.png"/>
          <p:cNvPicPr>
            <a:picLocks noChangeAspect="1"/>
          </p:cNvPicPr>
          <p:nvPr/>
        </p:nvPicPr>
        <p:blipFill>
          <a:blip r:embed="rId7"/>
          <a:stretch/>
        </p:blipFill>
        <p:spPr bwMode="auto">
          <a:xfrm>
            <a:off x="8013700" y="4782446"/>
            <a:ext cx="812800" cy="203775"/>
          </a:xfrm>
          <a:prstGeom prst="rect">
            <a:avLst/>
          </a:prstGeom>
          <a:ln w="12700">
            <a:miter lim="400000"/>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29" name="Рисунок 28"/>
          <p:cNvPicPr>
            <a:picLocks noChangeAspect="1"/>
          </p:cNvPicPr>
          <p:nvPr/>
        </p:nvPicPr>
        <p:blipFill>
          <a:blip r:embed="rId3"/>
          <a:srcRect l="3550" t="53784" r="2372" b="7171"/>
          <a:stretch/>
        </p:blipFill>
        <p:spPr bwMode="auto">
          <a:xfrm>
            <a:off x="4736123" y="2286978"/>
            <a:ext cx="4185139" cy="1157908"/>
          </a:xfrm>
          <a:prstGeom prst="rect">
            <a:avLst/>
          </a:prstGeom>
        </p:spPr>
      </p:pic>
      <p:pic>
        <p:nvPicPr>
          <p:cNvPr id="12" name="Рисунок 11"/>
          <p:cNvPicPr>
            <a:picLocks noChangeAspect="1"/>
          </p:cNvPicPr>
          <p:nvPr/>
        </p:nvPicPr>
        <p:blipFill>
          <a:blip r:embed="rId4"/>
          <a:srcRect l="4352" t="42284" r="1078" b="21942"/>
          <a:stretch/>
        </p:blipFill>
        <p:spPr bwMode="auto">
          <a:xfrm>
            <a:off x="410792" y="2282328"/>
            <a:ext cx="4114316" cy="1167212"/>
          </a:xfrm>
          <a:prstGeom prst="rect">
            <a:avLst/>
          </a:prstGeom>
        </p:spPr>
      </p:pic>
      <p:sp>
        <p:nvSpPr>
          <p:cNvPr id="15" name="Google Shape;170;p22"/>
          <p:cNvSpPr txBox="1"/>
          <p:nvPr/>
        </p:nvSpPr>
        <p:spPr bwMode="auto">
          <a:xfrm>
            <a:off x="319425" y="3660322"/>
            <a:ext cx="4218068" cy="680156"/>
          </a:xfrm>
          <a:prstGeom prst="rect">
            <a:avLst/>
          </a:prstGeom>
          <a:noFill/>
          <a:ln>
            <a:noFill/>
          </a:ln>
        </p:spPr>
        <p:txBody>
          <a:bodyPr spcFirstLastPara="1" wrap="square" lIns="91425" tIns="91425" rIns="91425" bIns="91425" anchor="t" anchorCtr="0">
            <a:spAutoFit/>
          </a:bodyPr>
          <a:lstStyle/>
          <a:p>
            <a:pPr lvl="0">
              <a:lnSpc>
                <a:spcPct val="114999"/>
              </a:lnSpc>
              <a:defRPr/>
            </a:pPr>
            <a:r>
              <a:rPr lang="en-US" dirty="0">
                <a:solidFill>
                  <a:schemeClr val="dk1"/>
                </a:solidFill>
                <a:latin typeface="Suisse Int'l" panose="020B0504000000000000" pitchFamily="34" charset="-78"/>
                <a:cs typeface="Suisse Int'l" panose="020B0504000000000000" pitchFamily="34" charset="-78"/>
              </a:rPr>
              <a:t>Wild fish obtain DHA by consuming </a:t>
            </a:r>
            <a:r>
              <a:rPr lang="en-US" dirty="0">
                <a:solidFill>
                  <a:schemeClr val="dk1"/>
                </a:solidFill>
                <a:latin typeface="Suisse Int'l" panose="020B0504000000000000" pitchFamily="34" charset="-78"/>
                <a:ea typeface="Times New Roman"/>
                <a:cs typeface="Suisse Int'l" panose="020B0504000000000000" pitchFamily="34" charset="-78"/>
              </a:rPr>
              <a:t>marine plankton and microalgae</a:t>
            </a:r>
            <a:endParaRPr lang="ru-RU" dirty="0">
              <a:solidFill>
                <a:schemeClr val="dk1"/>
              </a:solidFill>
              <a:latin typeface="Suisse Int'l" panose="020B0504000000000000" pitchFamily="34" charset="-78"/>
              <a:ea typeface="Times New Roman"/>
              <a:cs typeface="Suisse Int'l" panose="020B0504000000000000" pitchFamily="34" charset="-78"/>
            </a:endParaRPr>
          </a:p>
        </p:txBody>
      </p:sp>
      <p:sp>
        <p:nvSpPr>
          <p:cNvPr id="16" name="Google Shape;65;p15"/>
          <p:cNvSpPr txBox="1">
            <a:spLocks noGrp="1"/>
          </p:cNvSpPr>
          <p:nvPr>
            <p:ph type="ctrTitle"/>
          </p:nvPr>
        </p:nvSpPr>
        <p:spPr bwMode="auto">
          <a:xfrm>
            <a:off x="310845" y="319125"/>
            <a:ext cx="6782682" cy="1130301"/>
          </a:xfrm>
          <a:prstGeom prst="rect">
            <a:avLst/>
          </a:prstGeom>
        </p:spPr>
        <p:txBody>
          <a:bodyPr anchor="t">
            <a:normAutofit/>
          </a:bodyPr>
          <a:lstStyle/>
          <a:p>
            <a:pPr algn="l">
              <a:lnSpc>
                <a:spcPct val="90000"/>
              </a:lnSpc>
              <a:defRPr sz="2800" b="1">
                <a:solidFill>
                  <a:srgbClr val="CB3E6F"/>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Many modern diets lack sufficient </a:t>
            </a:r>
            <a:br>
              <a:rPr lang="en-US" dirty="0">
                <a:solidFill>
                  <a:srgbClr val="3FAAC1"/>
                </a:solidFill>
                <a:latin typeface="Suisse Int'l" panose="020B0504000000000000" pitchFamily="34" charset="-78"/>
                <a:cs typeface="Suisse Int'l" panose="020B0504000000000000" pitchFamily="34" charset="-78"/>
              </a:rPr>
            </a:br>
            <a:r>
              <a:rPr lang="en-US" dirty="0">
                <a:solidFill>
                  <a:srgbClr val="3FAAC1"/>
                </a:solidFill>
                <a:latin typeface="Suisse Int'l" panose="020B0504000000000000" pitchFamily="34" charset="-78"/>
                <a:cs typeface="Suisse Int'l" panose="020B0504000000000000" pitchFamily="34" charset="-78"/>
              </a:rPr>
              <a:t>DHA omega-3</a:t>
            </a:r>
            <a:endParaRPr dirty="0">
              <a:solidFill>
                <a:srgbClr val="3FAAC1"/>
              </a:solidFill>
              <a:latin typeface="Suisse Int'l" panose="020B0504000000000000" pitchFamily="34" charset="-78"/>
              <a:cs typeface="Suisse Int'l" panose="020B0504000000000000" pitchFamily="34" charset="-78"/>
            </a:endParaRPr>
          </a:p>
        </p:txBody>
      </p:sp>
      <p:sp>
        <p:nvSpPr>
          <p:cNvPr id="17" name="Google Shape;165;p32"/>
          <p:cNvSpPr txBox="1"/>
          <p:nvPr/>
        </p:nvSpPr>
        <p:spPr bwMode="auto">
          <a:xfrm>
            <a:off x="313009" y="1397201"/>
            <a:ext cx="509951" cy="738625"/>
          </a:xfrm>
          <a:prstGeom prst="rect">
            <a:avLst/>
          </a:prstGeom>
          <a:ln w="12700">
            <a:miter lim="400000"/>
          </a:ln>
        </p:spPr>
        <p:txBody>
          <a:bodyPr wrap="square" lIns="91421" tIns="91421" rIns="91421" bIns="91421">
            <a:spAutoFit/>
          </a:bodyPr>
          <a:lstStyle/>
          <a:p>
            <a:pPr lvl="0">
              <a:spcBef>
                <a:spcPts val="1200"/>
              </a:spcBef>
              <a:spcAft>
                <a:spcPts val="1200"/>
              </a:spcAft>
              <a:defRPr/>
            </a:pPr>
            <a:r>
              <a:rPr lang="ru-RU" sz="3600" dirty="0">
                <a:solidFill>
                  <a:srgbClr val="FF9413"/>
                </a:solidFill>
                <a:latin typeface="Suisse Int'l" panose="020B0504000000000000" pitchFamily="34" charset="-78"/>
                <a:ea typeface="Times New Roman"/>
                <a:cs typeface="Suisse Int'l" panose="020B0504000000000000" pitchFamily="34" charset="-78"/>
              </a:rPr>
              <a:t>2</a:t>
            </a:r>
            <a:endParaRPr dirty="0">
              <a:latin typeface="Suisse Int'l" panose="020B0504000000000000" pitchFamily="34" charset="-78"/>
              <a:cs typeface="Suisse Int'l" panose="020B0504000000000000" pitchFamily="34" charset="-78"/>
            </a:endParaRPr>
          </a:p>
        </p:txBody>
      </p:sp>
      <p:sp>
        <p:nvSpPr>
          <p:cNvPr id="18" name="Линия"/>
          <p:cNvSpPr/>
          <p:nvPr/>
        </p:nvSpPr>
        <p:spPr bwMode="auto">
          <a:xfrm>
            <a:off x="404954" y="1303051"/>
            <a:ext cx="8392681" cy="0"/>
          </a:xfrm>
          <a:prstGeom prst="line">
            <a:avLst/>
          </a:prstGeom>
          <a:ln w="12700">
            <a:solidFill>
              <a:srgbClr val="3FAAC1"/>
            </a:solidFill>
          </a:ln>
        </p:spPr>
        <p:txBody>
          <a:bodyPr lIns="45718" tIns="45718" rIns="45718" bIns="45718"/>
          <a:lstStyle/>
          <a:p>
            <a:pPr>
              <a:defRPr/>
            </a:pPr>
            <a:endParaRPr dirty="0">
              <a:latin typeface="Suisse Int'l" panose="020B0504000000000000" pitchFamily="34" charset="-78"/>
              <a:cs typeface="Suisse Int'l" panose="020B0504000000000000" pitchFamily="34" charset="-78"/>
            </a:endParaRPr>
          </a:p>
        </p:txBody>
      </p:sp>
      <p:sp>
        <p:nvSpPr>
          <p:cNvPr id="19" name="Google Shape;170;p22"/>
          <p:cNvSpPr txBox="1"/>
          <p:nvPr/>
        </p:nvSpPr>
        <p:spPr bwMode="auto">
          <a:xfrm>
            <a:off x="4680245" y="3660322"/>
            <a:ext cx="4276709" cy="680156"/>
          </a:xfrm>
          <a:prstGeom prst="rect">
            <a:avLst/>
          </a:prstGeom>
          <a:noFill/>
          <a:ln>
            <a:noFill/>
          </a:ln>
        </p:spPr>
        <p:txBody>
          <a:bodyPr spcFirstLastPara="1" wrap="square" lIns="91425" tIns="91425" rIns="91425" bIns="91425" anchor="t" anchorCtr="0">
            <a:spAutoFit/>
          </a:bodyPr>
          <a:lstStyle/>
          <a:p>
            <a:pP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The omega-3 content of farm-raised fish can vary depending on their feed </a:t>
            </a:r>
            <a:endParaRPr lang="ru-RU" dirty="0">
              <a:solidFill>
                <a:schemeClr val="dk1"/>
              </a:solidFill>
              <a:latin typeface="Suisse Int'l" panose="020B0504000000000000" pitchFamily="34" charset="-78"/>
              <a:ea typeface="Times New Roman"/>
              <a:cs typeface="Suisse Int'l" panose="020B0504000000000000" pitchFamily="34" charset="-78"/>
            </a:endParaRPr>
          </a:p>
        </p:txBody>
      </p:sp>
      <p:sp>
        <p:nvSpPr>
          <p:cNvPr id="23" name="Google Shape;165;p32"/>
          <p:cNvSpPr txBox="1"/>
          <p:nvPr/>
        </p:nvSpPr>
        <p:spPr bwMode="auto">
          <a:xfrm>
            <a:off x="713040" y="1352450"/>
            <a:ext cx="2674865" cy="830958"/>
          </a:xfrm>
          <a:prstGeom prst="rect">
            <a:avLst/>
          </a:prstGeom>
          <a:ln w="12700">
            <a:miter lim="400000"/>
          </a:ln>
        </p:spPr>
        <p:txBody>
          <a:bodyPr wrap="square" lIns="91421" tIns="91421" rIns="91421" bIns="91421">
            <a:spAutoFit/>
          </a:bodyPr>
          <a:lstStyle/>
          <a:p>
            <a:pPr lvl="0">
              <a:spcBef>
                <a:spcPts val="1200"/>
              </a:spcBef>
              <a:spcAft>
                <a:spcPts val="1200"/>
              </a:spcAft>
              <a:defRPr/>
            </a:pPr>
            <a:br>
              <a:rPr lang="ru-RU" dirty="0">
                <a:solidFill>
                  <a:srgbClr val="FF9413"/>
                </a:solidFill>
                <a:latin typeface="Suisse Int'l" panose="020B0504000000000000" pitchFamily="34" charset="-78"/>
                <a:ea typeface="Times New Roman"/>
                <a:cs typeface="Suisse Int'l" panose="020B0504000000000000" pitchFamily="34" charset="-78"/>
              </a:rPr>
            </a:br>
            <a:r>
              <a:rPr lang="en-US" dirty="0">
                <a:solidFill>
                  <a:srgbClr val="FF9413"/>
                </a:solidFill>
                <a:latin typeface="Suisse Int'l" panose="020B0504000000000000" pitchFamily="34" charset="-78"/>
                <a:ea typeface="Times New Roman"/>
                <a:cs typeface="Suisse Int'l" panose="020B0504000000000000" pitchFamily="34" charset="-78"/>
              </a:rPr>
              <a:t>Farm-raised fish and DHA content</a:t>
            </a:r>
            <a:endParaRPr lang="ru-RU" dirty="0">
              <a:solidFill>
                <a:srgbClr val="FF9413"/>
              </a:solidFill>
              <a:latin typeface="Suisse Int'l" panose="020B0504000000000000" pitchFamily="34" charset="-78"/>
              <a:ea typeface="Times New Roman"/>
              <a:cs typeface="Suisse Int'l" panose="020B0504000000000000" pitchFamily="34" charset="-78"/>
            </a:endParaRPr>
          </a:p>
        </p:txBody>
      </p:sp>
      <p:pic>
        <p:nvPicPr>
          <p:cNvPr id="11" name="image10.png" descr="image10.png"/>
          <p:cNvPicPr>
            <a:picLocks noChangeAspect="1"/>
          </p:cNvPicPr>
          <p:nvPr/>
        </p:nvPicPr>
        <p:blipFill>
          <a:blip r:embed="rId5"/>
          <a:stretch/>
        </p:blipFill>
        <p:spPr bwMode="auto">
          <a:xfrm>
            <a:off x="8013700" y="4782446"/>
            <a:ext cx="812800" cy="203775"/>
          </a:xfrm>
          <a:prstGeom prst="rect">
            <a:avLst/>
          </a:prstGeom>
          <a:ln w="12700">
            <a:miter lim="400000"/>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2" name="Рисунок 1"/>
          <p:cNvPicPr>
            <a:picLocks noChangeAspect="1"/>
          </p:cNvPicPr>
          <p:nvPr/>
        </p:nvPicPr>
        <p:blipFill>
          <a:blip r:embed="rId3"/>
          <a:srcRect l="7242" t="12669" r="11183" b="13799"/>
          <a:stretch/>
        </p:blipFill>
        <p:spPr bwMode="auto">
          <a:xfrm>
            <a:off x="2604925" y="2288230"/>
            <a:ext cx="1922470" cy="1155268"/>
          </a:xfrm>
          <a:prstGeom prst="rect">
            <a:avLst/>
          </a:prstGeom>
        </p:spPr>
      </p:pic>
      <p:pic>
        <p:nvPicPr>
          <p:cNvPr id="4" name="Рисунок 3"/>
          <p:cNvPicPr>
            <a:picLocks noChangeAspect="1"/>
          </p:cNvPicPr>
          <p:nvPr/>
        </p:nvPicPr>
        <p:blipFill>
          <a:blip r:embed="rId4"/>
          <a:srcRect b="10207"/>
          <a:stretch/>
        </p:blipFill>
        <p:spPr bwMode="auto">
          <a:xfrm>
            <a:off x="6999349" y="2285337"/>
            <a:ext cx="1923985" cy="1151731"/>
          </a:xfrm>
          <a:prstGeom prst="rect">
            <a:avLst/>
          </a:prstGeom>
        </p:spPr>
      </p:pic>
      <p:pic>
        <p:nvPicPr>
          <p:cNvPr id="22" name="Рисунок 21"/>
          <p:cNvPicPr>
            <a:picLocks noChangeAspect="1"/>
          </p:cNvPicPr>
          <p:nvPr/>
        </p:nvPicPr>
        <p:blipFill>
          <a:blip r:embed="rId5"/>
          <a:srcRect l="18878" t="16578" r="18878" b="16578"/>
          <a:stretch/>
        </p:blipFill>
        <p:spPr bwMode="auto">
          <a:xfrm>
            <a:off x="404954" y="2282328"/>
            <a:ext cx="1932238" cy="1167212"/>
          </a:xfrm>
          <a:prstGeom prst="rect">
            <a:avLst/>
          </a:prstGeom>
        </p:spPr>
      </p:pic>
      <p:pic>
        <p:nvPicPr>
          <p:cNvPr id="12" name="Рисунок 11"/>
          <p:cNvPicPr>
            <a:picLocks noChangeAspect="1"/>
          </p:cNvPicPr>
          <p:nvPr/>
        </p:nvPicPr>
        <p:blipFill>
          <a:blip r:embed="rId6"/>
          <a:srcRect l="1262" t="5858" r="1262" b="5858"/>
          <a:stretch/>
        </p:blipFill>
        <p:spPr bwMode="auto">
          <a:xfrm>
            <a:off x="404527" y="2282328"/>
            <a:ext cx="1933092" cy="1167212"/>
          </a:xfrm>
          <a:prstGeom prst="rect">
            <a:avLst/>
          </a:prstGeom>
        </p:spPr>
      </p:pic>
      <p:sp>
        <p:nvSpPr>
          <p:cNvPr id="15" name="Google Shape;170;p22"/>
          <p:cNvSpPr txBox="1"/>
          <p:nvPr/>
        </p:nvSpPr>
        <p:spPr bwMode="auto">
          <a:xfrm>
            <a:off x="319425" y="3660322"/>
            <a:ext cx="2017767" cy="927916"/>
          </a:xfrm>
          <a:prstGeom prst="rect">
            <a:avLst/>
          </a:prstGeom>
          <a:noFill/>
          <a:ln>
            <a:noFill/>
          </a:ln>
        </p:spPr>
        <p:txBody>
          <a:bodyPr spcFirstLastPara="1" wrap="square" lIns="91425" tIns="91425" rIns="91425" bIns="91425" anchor="t" anchorCtr="0">
            <a:spAutoFit/>
          </a:bodyPr>
          <a:lstStyle/>
          <a:p>
            <a:pPr lvl="0">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Dietary sources of solid </a:t>
            </a:r>
            <a:br>
              <a:rPr lang="en-US" dirty="0">
                <a:solidFill>
                  <a:schemeClr val="dk1"/>
                </a:solidFill>
                <a:latin typeface="Suisse Int'l" panose="020B0504000000000000" pitchFamily="34" charset="-78"/>
                <a:ea typeface="Times New Roman"/>
                <a:cs typeface="Suisse Int'l" panose="020B0504000000000000" pitchFamily="34" charset="-78"/>
              </a:rPr>
            </a:br>
            <a:r>
              <a:rPr lang="en-US" dirty="0">
                <a:solidFill>
                  <a:schemeClr val="dk1"/>
                </a:solidFill>
                <a:latin typeface="Suisse Int'l" panose="020B0504000000000000" pitchFamily="34" charset="-78"/>
                <a:ea typeface="Times New Roman"/>
                <a:cs typeface="Suisse Int'l" panose="020B0504000000000000" pitchFamily="34" charset="-78"/>
              </a:rPr>
              <a:t>animal fats</a:t>
            </a:r>
            <a:endParaRPr lang="ru-RU" dirty="0">
              <a:solidFill>
                <a:schemeClr val="dk1"/>
              </a:solidFill>
              <a:latin typeface="Suisse Int'l" panose="020B0504000000000000" pitchFamily="34" charset="-78"/>
              <a:ea typeface="Times New Roman"/>
              <a:cs typeface="Suisse Int'l" panose="020B0504000000000000" pitchFamily="34" charset="-78"/>
            </a:endParaRPr>
          </a:p>
        </p:txBody>
      </p:sp>
      <p:sp>
        <p:nvSpPr>
          <p:cNvPr id="16" name="Google Shape;65;p15"/>
          <p:cNvSpPr txBox="1">
            <a:spLocks noGrp="1"/>
          </p:cNvSpPr>
          <p:nvPr>
            <p:ph type="ctrTitle"/>
          </p:nvPr>
        </p:nvSpPr>
        <p:spPr bwMode="auto">
          <a:xfrm>
            <a:off x="310845" y="319125"/>
            <a:ext cx="6782682" cy="1130301"/>
          </a:xfrm>
          <a:prstGeom prst="rect">
            <a:avLst/>
          </a:prstGeom>
        </p:spPr>
        <p:txBody>
          <a:bodyPr anchor="t">
            <a:normAutofit/>
          </a:bodyPr>
          <a:lstStyle/>
          <a:p>
            <a:pPr algn="l">
              <a:lnSpc>
                <a:spcPct val="90000"/>
              </a:lnSpc>
              <a:defRPr sz="2800" b="1">
                <a:solidFill>
                  <a:srgbClr val="CB3E6F"/>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Many modern diets may not provide</a:t>
            </a:r>
            <a:br>
              <a:rPr lang="en-US" dirty="0">
                <a:solidFill>
                  <a:srgbClr val="3FAAC1"/>
                </a:solidFill>
                <a:latin typeface="Suisse Int'l" panose="020B0504000000000000" pitchFamily="34" charset="-78"/>
                <a:cs typeface="Suisse Int'l" panose="020B0504000000000000" pitchFamily="34" charset="-78"/>
              </a:rPr>
            </a:br>
            <a:r>
              <a:rPr lang="en-US" dirty="0">
                <a:solidFill>
                  <a:srgbClr val="3FAAC1"/>
                </a:solidFill>
                <a:latin typeface="Suisse Int'l" panose="020B0504000000000000" pitchFamily="34" charset="-78"/>
                <a:cs typeface="Suisse Int'l" panose="020B0504000000000000" pitchFamily="34" charset="-78"/>
              </a:rPr>
              <a:t>sufficient DHA omega-3</a:t>
            </a:r>
            <a:endParaRPr dirty="0">
              <a:latin typeface="Suisse Int'l" panose="020B0504000000000000" pitchFamily="34" charset="-78"/>
              <a:cs typeface="Suisse Int'l" panose="020B0504000000000000" pitchFamily="34" charset="-78"/>
            </a:endParaRPr>
          </a:p>
        </p:txBody>
      </p:sp>
      <p:sp>
        <p:nvSpPr>
          <p:cNvPr id="17" name="Google Shape;165;p32"/>
          <p:cNvSpPr txBox="1"/>
          <p:nvPr/>
        </p:nvSpPr>
        <p:spPr bwMode="auto">
          <a:xfrm>
            <a:off x="313009" y="1397201"/>
            <a:ext cx="509951" cy="738625"/>
          </a:xfrm>
          <a:prstGeom prst="rect">
            <a:avLst/>
          </a:prstGeom>
          <a:ln w="12700">
            <a:miter lim="400000"/>
          </a:ln>
        </p:spPr>
        <p:txBody>
          <a:bodyPr wrap="square" lIns="91421" tIns="91421" rIns="91421" bIns="91421">
            <a:spAutoFit/>
          </a:bodyPr>
          <a:lstStyle/>
          <a:p>
            <a:pPr lvl="0">
              <a:spcBef>
                <a:spcPts val="1200"/>
              </a:spcBef>
              <a:spcAft>
                <a:spcPts val="1200"/>
              </a:spcAft>
              <a:defRPr/>
            </a:pPr>
            <a:r>
              <a:rPr lang="ru-RU" sz="3600" dirty="0">
                <a:solidFill>
                  <a:srgbClr val="FF9413"/>
                </a:solidFill>
                <a:latin typeface="Suisse Int'l" panose="020B0504000000000000" pitchFamily="34" charset="-78"/>
                <a:ea typeface="Times New Roman"/>
                <a:cs typeface="Suisse Int'l" panose="020B0504000000000000" pitchFamily="34" charset="-78"/>
              </a:rPr>
              <a:t>3</a:t>
            </a:r>
            <a:endParaRPr dirty="0">
              <a:latin typeface="Suisse Int'l" panose="020B0504000000000000" pitchFamily="34" charset="-78"/>
              <a:cs typeface="Suisse Int'l" panose="020B0504000000000000" pitchFamily="34" charset="-78"/>
            </a:endParaRPr>
          </a:p>
        </p:txBody>
      </p:sp>
      <p:sp>
        <p:nvSpPr>
          <p:cNvPr id="18" name="Линия"/>
          <p:cNvSpPr/>
          <p:nvPr/>
        </p:nvSpPr>
        <p:spPr bwMode="auto">
          <a:xfrm>
            <a:off x="404954" y="1303051"/>
            <a:ext cx="8392681" cy="0"/>
          </a:xfrm>
          <a:prstGeom prst="line">
            <a:avLst/>
          </a:prstGeom>
          <a:ln w="12700">
            <a:solidFill>
              <a:srgbClr val="3FAAC1"/>
            </a:solidFill>
          </a:ln>
        </p:spPr>
        <p:txBody>
          <a:bodyPr lIns="45718" tIns="45718" rIns="45718" bIns="45718"/>
          <a:lstStyle/>
          <a:p>
            <a:pPr>
              <a:defRPr/>
            </a:pPr>
            <a:endParaRPr dirty="0">
              <a:latin typeface="Suisse Int'l" panose="020B0504000000000000" pitchFamily="34" charset="-78"/>
              <a:cs typeface="Suisse Int'l" panose="020B0504000000000000" pitchFamily="34" charset="-78"/>
            </a:endParaRPr>
          </a:p>
        </p:txBody>
      </p:sp>
      <p:sp>
        <p:nvSpPr>
          <p:cNvPr id="19" name="Google Shape;170;p22"/>
          <p:cNvSpPr txBox="1"/>
          <p:nvPr/>
        </p:nvSpPr>
        <p:spPr bwMode="auto">
          <a:xfrm>
            <a:off x="4680245" y="3660322"/>
            <a:ext cx="2051635" cy="680156"/>
          </a:xfrm>
          <a:prstGeom prst="rect">
            <a:avLst/>
          </a:prstGeom>
          <a:noFill/>
          <a:ln>
            <a:noFill/>
          </a:ln>
        </p:spPr>
        <p:txBody>
          <a:bodyPr spcFirstLastPara="1" wrap="square" lIns="91425" tIns="91425" rIns="91425" bIns="91425" anchor="t" anchorCtr="0">
            <a:spAutoFit/>
          </a:bodyPr>
          <a:lstStyle/>
          <a:p>
            <a:pP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Commonly consumed processed foods</a:t>
            </a:r>
            <a:endParaRPr lang="ru-RU" dirty="0">
              <a:solidFill>
                <a:schemeClr val="dk1"/>
              </a:solidFill>
              <a:latin typeface="Suisse Int'l" panose="020B0504000000000000" pitchFamily="34" charset="-78"/>
              <a:ea typeface="Times New Roman"/>
              <a:cs typeface="Suisse Int'l" panose="020B0504000000000000" pitchFamily="34" charset="-78"/>
            </a:endParaRPr>
          </a:p>
        </p:txBody>
      </p:sp>
      <p:sp>
        <p:nvSpPr>
          <p:cNvPr id="20" name="Google Shape;170;p22"/>
          <p:cNvSpPr txBox="1"/>
          <p:nvPr/>
        </p:nvSpPr>
        <p:spPr bwMode="auto">
          <a:xfrm>
            <a:off x="2604926" y="3611446"/>
            <a:ext cx="1956518" cy="680156"/>
          </a:xfrm>
          <a:prstGeom prst="rect">
            <a:avLst/>
          </a:prstGeom>
          <a:noFill/>
          <a:ln>
            <a:noFill/>
          </a:ln>
        </p:spPr>
        <p:txBody>
          <a:bodyPr spcFirstLastPara="1" wrap="square" lIns="91425" tIns="91425" rIns="91425" bIns="91425" anchor="t" anchorCtr="0">
            <a:spAutoFit/>
          </a:bodyPr>
          <a:lstStyle/>
          <a:p>
            <a:pPr lvl="0">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Dietary sources of solid plant-based fats</a:t>
            </a:r>
            <a:endParaRPr lang="ru-RU" dirty="0">
              <a:solidFill>
                <a:schemeClr val="dk1"/>
              </a:solidFill>
              <a:latin typeface="Suisse Int'l" panose="020B0504000000000000" pitchFamily="34" charset="-78"/>
              <a:ea typeface="Times New Roman"/>
              <a:cs typeface="Suisse Int'l" panose="020B0504000000000000" pitchFamily="34" charset="-78"/>
            </a:endParaRPr>
          </a:p>
        </p:txBody>
      </p:sp>
      <p:sp>
        <p:nvSpPr>
          <p:cNvPr id="21" name="Google Shape;170;p22"/>
          <p:cNvSpPr txBox="1"/>
          <p:nvPr/>
        </p:nvSpPr>
        <p:spPr bwMode="auto">
          <a:xfrm>
            <a:off x="6904496" y="3660322"/>
            <a:ext cx="2503187" cy="432396"/>
          </a:xfrm>
          <a:prstGeom prst="rect">
            <a:avLst/>
          </a:prstGeom>
          <a:noFill/>
          <a:ln>
            <a:noFill/>
          </a:ln>
        </p:spPr>
        <p:txBody>
          <a:bodyPr spcFirstLastPara="1" wrap="square" lIns="91425" tIns="91425" rIns="91425" bIns="91425" anchor="t" anchorCtr="0">
            <a:spAutoFit/>
          </a:bodyPr>
          <a:lstStyle/>
          <a:p>
            <a:pP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Foods high in added sugar</a:t>
            </a: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23" name="Google Shape;165;p32"/>
          <p:cNvSpPr txBox="1"/>
          <p:nvPr/>
        </p:nvSpPr>
        <p:spPr bwMode="auto">
          <a:xfrm>
            <a:off x="713040" y="1449989"/>
            <a:ext cx="2674865" cy="615515"/>
          </a:xfrm>
          <a:prstGeom prst="rect">
            <a:avLst/>
          </a:prstGeom>
          <a:ln w="12700">
            <a:miter lim="400000"/>
          </a:ln>
        </p:spPr>
        <p:txBody>
          <a:bodyPr wrap="square" lIns="91421" tIns="91421" rIns="91421" bIns="91421">
            <a:spAutoFit/>
          </a:bodyPr>
          <a:lstStyle/>
          <a:p>
            <a:pPr>
              <a:spcBef>
                <a:spcPts val="1200"/>
              </a:spcBef>
              <a:spcAft>
                <a:spcPts val="1200"/>
              </a:spcAft>
              <a:defRPr/>
            </a:pPr>
            <a:r>
              <a:rPr lang="en-US" dirty="0">
                <a:solidFill>
                  <a:srgbClr val="FF9413"/>
                </a:solidFill>
                <a:latin typeface="Suisse Int'l" panose="020B0504000000000000" pitchFamily="34" charset="-78"/>
                <a:ea typeface="Times New Roman"/>
                <a:cs typeface="Suisse Int'l" panose="020B0504000000000000" pitchFamily="34" charset="-78"/>
              </a:rPr>
              <a:t>Typical</a:t>
            </a:r>
            <a:br>
              <a:rPr lang="en-US" dirty="0">
                <a:solidFill>
                  <a:srgbClr val="FF9413"/>
                </a:solidFill>
                <a:latin typeface="Suisse Int'l" panose="020B0504000000000000" pitchFamily="34" charset="-78"/>
                <a:ea typeface="Times New Roman"/>
                <a:cs typeface="Suisse Int'l" panose="020B0504000000000000" pitchFamily="34" charset="-78"/>
              </a:rPr>
            </a:br>
            <a:r>
              <a:rPr lang="en-US" dirty="0">
                <a:solidFill>
                  <a:srgbClr val="FF9413"/>
                </a:solidFill>
                <a:latin typeface="Suisse Int'l" panose="020B0504000000000000" pitchFamily="34" charset="-78"/>
                <a:ea typeface="Times New Roman"/>
                <a:cs typeface="Suisse Int'l" panose="020B0504000000000000" pitchFamily="34" charset="-78"/>
              </a:rPr>
              <a:t>Western-style diet</a:t>
            </a:r>
            <a:endParaRPr lang="ru-RU" dirty="0">
              <a:solidFill>
                <a:srgbClr val="FF9413"/>
              </a:solidFill>
              <a:latin typeface="Suisse Int'l" panose="020B0504000000000000" pitchFamily="34" charset="-78"/>
              <a:ea typeface="Times New Roman"/>
              <a:cs typeface="Suisse Int'l" panose="020B0504000000000000" pitchFamily="34" charset="-78"/>
            </a:endParaRPr>
          </a:p>
        </p:txBody>
      </p:sp>
      <p:pic>
        <p:nvPicPr>
          <p:cNvPr id="3" name="Рисунок 2"/>
          <p:cNvPicPr>
            <a:picLocks noChangeAspect="1"/>
          </p:cNvPicPr>
          <p:nvPr/>
        </p:nvPicPr>
        <p:blipFill>
          <a:blip r:embed="rId7"/>
          <a:srcRect t="2862" b="6997"/>
          <a:stretch/>
        </p:blipFill>
        <p:spPr bwMode="auto">
          <a:xfrm>
            <a:off x="4799215" y="2282329"/>
            <a:ext cx="1932665" cy="1161419"/>
          </a:xfrm>
          <a:prstGeom prst="rect">
            <a:avLst/>
          </a:prstGeom>
        </p:spPr>
      </p:pic>
      <p:pic>
        <p:nvPicPr>
          <p:cNvPr id="24" name="image10.png" descr="image10.png"/>
          <p:cNvPicPr>
            <a:picLocks noChangeAspect="1"/>
          </p:cNvPicPr>
          <p:nvPr/>
        </p:nvPicPr>
        <p:blipFill>
          <a:blip r:embed="rId8"/>
          <a:stretch/>
        </p:blipFill>
        <p:spPr bwMode="auto">
          <a:xfrm>
            <a:off x="8013700" y="4782446"/>
            <a:ext cx="812800" cy="203775"/>
          </a:xfrm>
          <a:prstGeom prst="rect">
            <a:avLst/>
          </a:prstGeom>
          <a:ln w="12700">
            <a:miter lim="400000"/>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2" name="Рисунок 1"/>
          <p:cNvPicPr>
            <a:picLocks noChangeAspect="1"/>
          </p:cNvPicPr>
          <p:nvPr/>
        </p:nvPicPr>
        <p:blipFill>
          <a:blip r:embed="rId3"/>
          <a:stretch/>
        </p:blipFill>
        <p:spPr bwMode="auto">
          <a:xfrm>
            <a:off x="-50800" y="-23506"/>
            <a:ext cx="9245599" cy="5190512"/>
          </a:xfrm>
          <a:prstGeom prst="rect">
            <a:avLst/>
          </a:prstGeom>
        </p:spPr>
      </p:pic>
      <p:sp>
        <p:nvSpPr>
          <p:cNvPr id="190" name="Google Shape;190;p23"/>
          <p:cNvSpPr txBox="1"/>
          <p:nvPr/>
        </p:nvSpPr>
        <p:spPr bwMode="auto">
          <a:xfrm>
            <a:off x="946933" y="689837"/>
            <a:ext cx="6466584" cy="3287023"/>
          </a:xfrm>
          <a:prstGeom prst="rect">
            <a:avLst/>
          </a:prstGeom>
          <a:noFill/>
          <a:ln>
            <a:noFill/>
          </a:ln>
        </p:spPr>
        <p:txBody>
          <a:bodyPr spcFirstLastPara="1" wrap="square" lIns="91425" tIns="91425" rIns="91425" bIns="91425" anchor="t" anchorCtr="0">
            <a:spAutoFit/>
          </a:bodyPr>
          <a:lstStyle/>
          <a:p>
            <a:pPr marL="0" lvl="0" indent="0" algn="l">
              <a:lnSpc>
                <a:spcPct val="90000"/>
              </a:lnSpc>
              <a:spcBef>
                <a:spcPts val="0"/>
              </a:spcBef>
              <a:spcAft>
                <a:spcPts val="0"/>
              </a:spcAft>
              <a:buNone/>
              <a:defRPr/>
            </a:pPr>
            <a:r>
              <a:rPr lang="en-US" sz="2800" dirty="0">
                <a:solidFill>
                  <a:srgbClr val="D1D5DB"/>
                </a:solidFill>
                <a:latin typeface="Suisse Int'l" panose="020B0504000000000000" pitchFamily="34" charset="-78"/>
                <a:cs typeface="Suisse Int'l" panose="020B0504000000000000" pitchFamily="34" charset="-78"/>
              </a:rPr>
              <a:t>Unlock the power of smart nutrition to help your child thrive.  At Coral Club, we understand the vital role omega-3 DHA plays in a child’s development—and how modern diets often fall short.  That’s why we created a carefully crafted supplement to help fill this important nutritional gap.*</a:t>
            </a:r>
            <a:endParaRPr lang="en-US" sz="2800" dirty="0">
              <a:solidFill>
                <a:schemeClr val="bg1"/>
              </a:solidFill>
              <a:latin typeface="Suisse Int'l" panose="020B0504000000000000" pitchFamily="34" charset="-78"/>
              <a:ea typeface="Times New Roman"/>
              <a:cs typeface="Suisse Int'l" panose="020B0504000000000000" pitchFamily="34" charset="-78"/>
            </a:endParaRPr>
          </a:p>
        </p:txBody>
      </p:sp>
      <p:pic>
        <p:nvPicPr>
          <p:cNvPr id="4" name="Image" descr="Image"/>
          <p:cNvPicPr>
            <a:picLocks noChangeAspect="1"/>
          </p:cNvPicPr>
          <p:nvPr/>
        </p:nvPicPr>
        <p:blipFill>
          <a:blip r:embed="rId4"/>
          <a:stretch/>
        </p:blipFill>
        <p:spPr bwMode="auto">
          <a:xfrm>
            <a:off x="8013700" y="4782532"/>
            <a:ext cx="812800" cy="203777"/>
          </a:xfrm>
          <a:prstGeom prst="rect">
            <a:avLst/>
          </a:prstGeom>
          <a:ln w="12700">
            <a:miter lim="400000"/>
          </a:ln>
        </p:spPr>
      </p:pic>
      <p:sp>
        <p:nvSpPr>
          <p:cNvPr id="3" name="TextBox 2">
            <a:extLst>
              <a:ext uri="{FF2B5EF4-FFF2-40B4-BE49-F238E27FC236}">
                <a16:creationId xmlns:a16="http://schemas.microsoft.com/office/drawing/2014/main" id="{8EC9BEB8-4E85-2850-F2C1-E5BC10D9491D}"/>
              </a:ext>
            </a:extLst>
          </p:cNvPr>
          <p:cNvSpPr txBox="1"/>
          <p:nvPr/>
        </p:nvSpPr>
        <p:spPr>
          <a:xfrm>
            <a:off x="1057988" y="4330422"/>
            <a:ext cx="4604893" cy="553998"/>
          </a:xfrm>
          <a:prstGeom prst="rect">
            <a:avLst/>
          </a:prstGeom>
          <a:noFill/>
          <a:ln>
            <a:solidFill>
              <a:schemeClr val="bg1"/>
            </a:solidFill>
          </a:ln>
        </p:spPr>
        <p:txBody>
          <a:bodyPr wrap="square" rtlCol="0">
            <a:spAutoFit/>
          </a:bodyPr>
          <a:lstStyle/>
          <a:p>
            <a:r>
              <a:rPr lang="en-US" sz="1000" dirty="0">
                <a:solidFill>
                  <a:schemeClr val="bg1"/>
                </a:solidFill>
                <a:latin typeface="Suisse Int'l" panose="020B0504000000000000" pitchFamily="34" charset="-78"/>
                <a:cs typeface="Suisse Int'l" panose="020B0504000000000000" pitchFamily="34" charset="-78"/>
              </a:rPr>
              <a:t>*This statement has not been evaluated by the Food and Drug Administration.  This product is not designed to diagnose, treat, cure, or prevent any disease.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2" name="Рисунок 1"/>
          <p:cNvPicPr>
            <a:picLocks noChangeAspect="1"/>
          </p:cNvPicPr>
          <p:nvPr/>
        </p:nvPicPr>
        <p:blipFill>
          <a:blip r:embed="rId3"/>
          <a:srcRect l="3473" t="4594" r="10938" b="6201"/>
          <a:stretch/>
        </p:blipFill>
        <p:spPr bwMode="auto">
          <a:xfrm>
            <a:off x="-53788" y="-53788"/>
            <a:ext cx="9251576" cy="5251076"/>
          </a:xfrm>
          <a:prstGeom prst="rect">
            <a:avLst/>
          </a:prstGeom>
        </p:spPr>
      </p:pic>
      <p:sp>
        <p:nvSpPr>
          <p:cNvPr id="7" name="Google Shape;65;p15"/>
          <p:cNvSpPr txBox="1"/>
          <p:nvPr/>
        </p:nvSpPr>
        <p:spPr bwMode="auto">
          <a:xfrm>
            <a:off x="323548" y="1422400"/>
            <a:ext cx="5127683" cy="1616830"/>
          </a:xfrm>
          <a:prstGeom prst="rect">
            <a:avLst/>
          </a:prstGeom>
          <a:noFill/>
          <a:ln>
            <a:noFill/>
          </a:ln>
        </p:spPr>
        <p:txBody>
          <a:bodyPr spcFirstLastPara="1" wrap="square" lIns="91425" tIns="91425" rIns="91425" bIns="91425" anchor="t" anchorCtr="0">
            <a:normAutofit/>
          </a:bodyPr>
          <a:lstStyle>
            <a:defPPr marR="0" lvl="0" algn="l">
              <a:lnSpc>
                <a:spcPct val="100000"/>
              </a:lnSpc>
              <a:spcBef>
                <a:spcPts val="0"/>
              </a:spcBef>
              <a:spcAft>
                <a:spcPts val="0"/>
              </a:spcAft>
            </a:defPPr>
            <a:lvl1pPr marR="0" lvl="0"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1pPr>
            <a:lvl2pPr marR="0" lvl="1"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2pPr>
            <a:lvl3pPr marR="0" lvl="2"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3pPr>
            <a:lvl4pPr marR="0" lvl="3"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4pPr>
            <a:lvl5pPr marR="0" lvl="4"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5pPr>
            <a:lvl6pPr marR="0" lvl="5"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6pPr>
            <a:lvl7pPr marR="0" lvl="6"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7pPr>
            <a:lvl8pPr marR="0" lvl="7"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8pPr>
            <a:lvl9pPr marR="0" lvl="8"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9pPr>
          </a:lstStyle>
          <a:p>
            <a:pPr algn="l">
              <a:lnSpc>
                <a:spcPct val="90000"/>
              </a:lnSpc>
              <a:defRPr sz="3400">
                <a:solidFill>
                  <a:srgbClr val="FDEFCD"/>
                </a:solidFill>
                <a:latin typeface="Gilroy Bold"/>
                <a:ea typeface="Gilroy Bold"/>
                <a:cs typeface="Gilroy Bold"/>
              </a:defRPr>
            </a:pPr>
            <a:r>
              <a:rPr lang="en-US" sz="3400" dirty="0">
                <a:solidFill>
                  <a:srgbClr val="3173B3"/>
                </a:solidFill>
                <a:latin typeface="Suisse Int'l" panose="020B0504000000000000" pitchFamily="34" charset="-78"/>
                <a:ea typeface="Gilroy Bold"/>
                <a:cs typeface="Suisse Int'l" panose="020B0504000000000000" pitchFamily="34" charset="-78"/>
              </a:rPr>
              <a:t>A smart way to take care of your child’s health</a:t>
            </a:r>
            <a:endParaRPr lang="ru-RU" sz="3400" dirty="0">
              <a:solidFill>
                <a:srgbClr val="3173B3"/>
              </a:solidFill>
              <a:latin typeface="Suisse Int'l" panose="020B0504000000000000" pitchFamily="34" charset="-78"/>
              <a:ea typeface="Gilroy Bold"/>
              <a:cs typeface="Suisse Int'l" panose="020B0504000000000000" pitchFamily="34" charset="-78"/>
            </a:endParaRPr>
          </a:p>
        </p:txBody>
      </p:sp>
      <p:sp>
        <p:nvSpPr>
          <p:cNvPr id="8" name="Google Shape;65;p15"/>
          <p:cNvSpPr txBox="1"/>
          <p:nvPr/>
        </p:nvSpPr>
        <p:spPr bwMode="auto">
          <a:xfrm>
            <a:off x="323548" y="2966867"/>
            <a:ext cx="4634042" cy="1006498"/>
          </a:xfrm>
          <a:prstGeom prst="rect">
            <a:avLst/>
          </a:prstGeom>
          <a:ln w="12700">
            <a:miter lim="400000"/>
          </a:ln>
        </p:spPr>
        <p:txBody>
          <a:bodyPr lIns="91421" tIns="91421" rIns="91421" bIns="91421">
            <a:normAutofit/>
          </a:bodyPr>
          <a:lstStyle/>
          <a:p>
            <a:pPr>
              <a:defRPr sz="1600">
                <a:solidFill>
                  <a:srgbClr val="FFFFFF"/>
                </a:solidFill>
                <a:latin typeface="Gilroy Bold"/>
                <a:ea typeface="Gilroy Bold"/>
                <a:cs typeface="Gilroy Bold"/>
              </a:defRPr>
            </a:pPr>
            <a:r>
              <a:rPr lang="ru-RU" dirty="0">
                <a:solidFill>
                  <a:srgbClr val="FFFF9B"/>
                </a:solidFill>
                <a:latin typeface="Suisse Int'l" panose="020B0504000000000000" pitchFamily="34" charset="-78"/>
                <a:cs typeface="Suisse Int'l" panose="020B0504000000000000" pitchFamily="34" charset="-78"/>
              </a:rPr>
              <a:t>DHA+D3 Smart Chews </a:t>
            </a:r>
            <a:r>
              <a:rPr lang="ru-RU" dirty="0">
                <a:latin typeface="Suisse Int'l" panose="020B0504000000000000" pitchFamily="34" charset="-78"/>
                <a:cs typeface="Suisse Int'l" panose="020B0504000000000000" pitchFamily="34" charset="-78"/>
              </a:rPr>
              <a:t>— </a:t>
            </a:r>
            <a:r>
              <a:rPr lang="en-US" dirty="0">
                <a:latin typeface="Suisse Int'l" panose="020B0504000000000000" pitchFamily="34" charset="-78"/>
                <a:cs typeface="Suisse Int'l" panose="020B0504000000000000" pitchFamily="34" charset="-78"/>
              </a:rPr>
              <a:t>the product to </a:t>
            </a:r>
            <a:br>
              <a:rPr lang="en-US" dirty="0">
                <a:latin typeface="Suisse Int'l" panose="020B0504000000000000" pitchFamily="34" charset="-78"/>
                <a:cs typeface="Suisse Int'l" panose="020B0504000000000000" pitchFamily="34" charset="-78"/>
              </a:rPr>
            </a:br>
            <a:r>
              <a:rPr lang="en-US" dirty="0">
                <a:latin typeface="Suisse Int'l" panose="020B0504000000000000" pitchFamily="34" charset="-78"/>
                <a:cs typeface="Suisse Int'l" panose="020B0504000000000000" pitchFamily="34" charset="-78"/>
              </a:rPr>
              <a:t>support the proper development </a:t>
            </a:r>
            <a:br>
              <a:rPr lang="en-US" dirty="0">
                <a:latin typeface="Suisse Int'l" panose="020B0504000000000000" pitchFamily="34" charset="-78"/>
                <a:cs typeface="Suisse Int'l" panose="020B0504000000000000" pitchFamily="34" charset="-78"/>
              </a:rPr>
            </a:br>
            <a:r>
              <a:rPr lang="en-US" dirty="0">
                <a:latin typeface="Suisse Int'l" panose="020B0504000000000000" pitchFamily="34" charset="-78"/>
                <a:cs typeface="Suisse Int'l" panose="020B0504000000000000" pitchFamily="34" charset="-78"/>
              </a:rPr>
              <a:t>of a growing body*</a:t>
            </a:r>
            <a:endParaRPr dirty="0">
              <a:latin typeface="Suisse Int'l" panose="020B0504000000000000" pitchFamily="34" charset="-78"/>
              <a:ea typeface="Gilroy Regular"/>
              <a:cs typeface="Suisse Int'l" panose="020B0504000000000000" pitchFamily="34" charset="-78"/>
            </a:endParaRPr>
          </a:p>
        </p:txBody>
      </p:sp>
      <p:pic>
        <p:nvPicPr>
          <p:cNvPr id="6" name="Image" descr="Image"/>
          <p:cNvPicPr>
            <a:picLocks noChangeAspect="1"/>
          </p:cNvPicPr>
          <p:nvPr/>
        </p:nvPicPr>
        <p:blipFill>
          <a:blip r:embed="rId4"/>
          <a:stretch/>
        </p:blipFill>
        <p:spPr bwMode="auto">
          <a:xfrm>
            <a:off x="8013700" y="4782532"/>
            <a:ext cx="812800" cy="203777"/>
          </a:xfrm>
          <a:prstGeom prst="rect">
            <a:avLst/>
          </a:prstGeom>
          <a:ln w="12700">
            <a:miter lim="400000"/>
          </a:ln>
        </p:spPr>
      </p:pic>
      <p:sp>
        <p:nvSpPr>
          <p:cNvPr id="3" name="TextBox 2">
            <a:extLst>
              <a:ext uri="{FF2B5EF4-FFF2-40B4-BE49-F238E27FC236}">
                <a16:creationId xmlns:a16="http://schemas.microsoft.com/office/drawing/2014/main" id="{19C99EEB-B157-5697-C5AC-27A7AC4676BA}"/>
              </a:ext>
            </a:extLst>
          </p:cNvPr>
          <p:cNvSpPr txBox="1"/>
          <p:nvPr/>
        </p:nvSpPr>
        <p:spPr>
          <a:xfrm>
            <a:off x="460489" y="4269393"/>
            <a:ext cx="4990742" cy="430887"/>
          </a:xfrm>
          <a:prstGeom prst="rect">
            <a:avLst/>
          </a:prstGeom>
          <a:noFill/>
          <a:ln>
            <a:solidFill>
              <a:schemeClr val="bg1"/>
            </a:solidFill>
          </a:ln>
        </p:spPr>
        <p:txBody>
          <a:bodyPr wrap="square" rtlCol="0">
            <a:spAutoFit/>
          </a:bodyPr>
          <a:lstStyle/>
          <a:p>
            <a:r>
              <a:rPr lang="en-US" sz="1200" dirty="0">
                <a:solidFill>
                  <a:schemeClr val="bg1"/>
                </a:solidFill>
                <a:latin typeface="Suisse Int'l" panose="020B0504000000000000" pitchFamily="34" charset="-78"/>
                <a:cs typeface="Suisse Int'l" panose="020B0504000000000000" pitchFamily="34" charset="-78"/>
              </a:rPr>
              <a:t>*</a:t>
            </a:r>
            <a:r>
              <a:rPr lang="en-US" sz="1000" dirty="0">
                <a:solidFill>
                  <a:schemeClr val="bg1"/>
                </a:solidFill>
                <a:latin typeface="Suisse Int'l" panose="020B0504000000000000" pitchFamily="34" charset="-78"/>
                <a:cs typeface="Suisse Int'l" panose="020B0504000000000000" pitchFamily="34" charset="-78"/>
              </a:rPr>
              <a:t>This statement has not been evaluated by the Food and Drug Administration. This product is not intended to diagnose, treat, cure, or prevent any disease.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rgbClr val="FFFF9B"/>
        </a:solidFill>
        <a:effectLst/>
      </p:bgPr>
    </p:bg>
    <p:spTree>
      <p:nvGrpSpPr>
        <p:cNvPr id="1" name=""/>
        <p:cNvGrpSpPr/>
        <p:nvPr/>
      </p:nvGrpSpPr>
      <p:grpSpPr bwMode="auto">
        <a:xfrm>
          <a:off x="0" y="0"/>
          <a:ext cx="0" cy="0"/>
          <a:chOff x="0" y="0"/>
          <a:chExt cx="0" cy="0"/>
        </a:xfrm>
      </p:grpSpPr>
      <p:sp>
        <p:nvSpPr>
          <p:cNvPr id="206" name="Google Shape;206;p25"/>
          <p:cNvSpPr txBox="1"/>
          <p:nvPr/>
        </p:nvSpPr>
        <p:spPr bwMode="auto">
          <a:xfrm>
            <a:off x="476675" y="1470310"/>
            <a:ext cx="2054400" cy="2166717"/>
          </a:xfrm>
          <a:prstGeom prst="rect">
            <a:avLst/>
          </a:prstGeom>
          <a:noFill/>
          <a:ln>
            <a:noFill/>
          </a:ln>
        </p:spPr>
        <p:txBody>
          <a:bodyPr spcFirstLastPara="1" wrap="square" lIns="91425" tIns="91425" rIns="91425" bIns="91425" anchor="t" anchorCtr="0">
            <a:spAutoFit/>
          </a:bodyPr>
          <a:lstStyle/>
          <a:p>
            <a:pPr marL="0" lvl="0" indent="0" algn="r">
              <a:lnSpc>
                <a:spcPct val="114999"/>
              </a:lnSpc>
              <a:spcBef>
                <a:spcPts val="0"/>
              </a:spcBef>
              <a:spcAft>
                <a:spcPts val="0"/>
              </a:spcAft>
              <a:buNone/>
              <a:defRPr/>
            </a:pPr>
            <a:r>
              <a:rPr lang="en-US" dirty="0">
                <a:solidFill>
                  <a:schemeClr val="dk1"/>
                </a:solidFill>
                <a:latin typeface="Suisse Int'l" panose="020B0504000000000000" pitchFamily="34" charset="-78"/>
                <a:ea typeface="Times New Roman"/>
                <a:cs typeface="Suisse Int'l" panose="020B0504000000000000" pitchFamily="34" charset="-78"/>
              </a:rPr>
              <a:t>Fish oil </a:t>
            </a:r>
            <a:r>
              <a:rPr lang="ru" dirty="0">
                <a:solidFill>
                  <a:schemeClr val="dk1"/>
                </a:solidFill>
                <a:latin typeface="Suisse Int'l" panose="020B0504000000000000" pitchFamily="34" charset="-78"/>
                <a:ea typeface="Times New Roman"/>
                <a:cs typeface="Suisse Int'l" panose="020B0504000000000000" pitchFamily="34" charset="-78"/>
              </a:rPr>
              <a:t>— 720 </a:t>
            </a:r>
            <a:r>
              <a:rPr lang="en-US" dirty="0">
                <a:solidFill>
                  <a:schemeClr val="dk1"/>
                </a:solidFill>
                <a:latin typeface="Suisse Int'l" panose="020B0504000000000000" pitchFamily="34" charset="-78"/>
                <a:ea typeface="Times New Roman"/>
                <a:cs typeface="Suisse Int'l" panose="020B0504000000000000" pitchFamily="34" charset="-78"/>
              </a:rPr>
              <a:t>mg</a:t>
            </a:r>
            <a:endParaRPr lang="ru" dirty="0">
              <a:solidFill>
                <a:schemeClr val="dk1"/>
              </a:solidFill>
              <a:latin typeface="Suisse Int'l" panose="020B0504000000000000" pitchFamily="34" charset="-78"/>
              <a:ea typeface="Times New Roman"/>
              <a:cs typeface="Suisse Int'l" panose="020B0504000000000000" pitchFamily="34" charset="-78"/>
            </a:endParaRPr>
          </a:p>
          <a:p>
            <a:pPr algn="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Omega</a:t>
            </a:r>
            <a:r>
              <a:rPr lang="ru-RU" dirty="0">
                <a:solidFill>
                  <a:schemeClr val="dk1"/>
                </a:solidFill>
                <a:latin typeface="Suisse Int'l" panose="020B0504000000000000" pitchFamily="34" charset="-78"/>
                <a:ea typeface="Times New Roman"/>
                <a:cs typeface="Suisse Int'l" panose="020B0504000000000000" pitchFamily="34" charset="-78"/>
              </a:rPr>
              <a:t>-3 — 482 </a:t>
            </a:r>
            <a:r>
              <a:rPr lang="en-US" dirty="0">
                <a:solidFill>
                  <a:schemeClr val="dk1"/>
                </a:solidFill>
                <a:latin typeface="Suisse Int'l" panose="020B0504000000000000" pitchFamily="34" charset="-78"/>
                <a:ea typeface="Times New Roman"/>
                <a:cs typeface="Suisse Int'l" panose="020B0504000000000000" pitchFamily="34" charset="-78"/>
              </a:rPr>
              <a:t>mg</a:t>
            </a:r>
            <a:br>
              <a:rPr lang="ru-RU" dirty="0">
                <a:solidFill>
                  <a:schemeClr val="dk1"/>
                </a:solidFill>
                <a:latin typeface="Suisse Int'l" panose="020B0504000000000000" pitchFamily="34" charset="-78"/>
                <a:ea typeface="Times New Roman"/>
                <a:cs typeface="Suisse Int'l" panose="020B0504000000000000" pitchFamily="34" charset="-78"/>
              </a:rPr>
            </a:br>
            <a:r>
              <a:rPr lang="en-US" dirty="0">
                <a:solidFill>
                  <a:schemeClr val="dk1"/>
                </a:solidFill>
                <a:latin typeface="Suisse Int'l" panose="020B0504000000000000" pitchFamily="34" charset="-78"/>
                <a:ea typeface="Times New Roman"/>
                <a:cs typeface="Suisse Int'l" panose="020B0504000000000000" pitchFamily="34" charset="-78"/>
              </a:rPr>
              <a:t>including</a:t>
            </a:r>
            <a:r>
              <a:rPr lang="ru-RU" dirty="0">
                <a:solidFill>
                  <a:schemeClr val="dk1"/>
                </a:solidFill>
                <a:latin typeface="Suisse Int'l" panose="020B0504000000000000" pitchFamily="34" charset="-78"/>
                <a:ea typeface="Times New Roman"/>
                <a:cs typeface="Suisse Int'l" panose="020B0504000000000000" pitchFamily="34" charset="-78"/>
              </a:rPr>
              <a:t>:</a:t>
            </a:r>
            <a:endParaRPr dirty="0">
              <a:latin typeface="Suisse Int'l" panose="020B0504000000000000" pitchFamily="34" charset="-78"/>
              <a:cs typeface="Suisse Int'l" panose="020B0504000000000000" pitchFamily="34" charset="-78"/>
            </a:endParaRPr>
          </a:p>
          <a:p>
            <a:pPr algn="r">
              <a:lnSpc>
                <a:spcPct val="114999"/>
              </a:lnSpc>
              <a:defRPr/>
            </a:pPr>
            <a:r>
              <a:rPr lang="en-US" dirty="0">
                <a:solidFill>
                  <a:schemeClr val="dk1"/>
                </a:solidFill>
                <a:latin typeface="Suisse Int'l" panose="020B0504000000000000" pitchFamily="34" charset="-78"/>
                <a:ea typeface="Times New Roman"/>
                <a:cs typeface="Suisse Int'l" panose="020B0504000000000000" pitchFamily="34" charset="-78"/>
              </a:rPr>
              <a:t>EPA</a:t>
            </a:r>
            <a:r>
              <a:rPr lang="ru-RU" dirty="0">
                <a:solidFill>
                  <a:schemeClr val="dk1"/>
                </a:solidFill>
                <a:latin typeface="Suisse Int'l" panose="020B0504000000000000" pitchFamily="34" charset="-78"/>
                <a:ea typeface="Times New Roman"/>
                <a:cs typeface="Suisse Int'l" panose="020B0504000000000000" pitchFamily="34" charset="-78"/>
              </a:rPr>
              <a:t>  — 72 </a:t>
            </a:r>
            <a:r>
              <a:rPr lang="en-US" dirty="0">
                <a:solidFill>
                  <a:schemeClr val="dk1"/>
                </a:solidFill>
                <a:latin typeface="Suisse Int'l" panose="020B0504000000000000" pitchFamily="34" charset="-78"/>
                <a:ea typeface="Times New Roman"/>
                <a:cs typeface="Suisse Int'l" panose="020B0504000000000000" pitchFamily="34" charset="-78"/>
              </a:rPr>
              <a:t>mg</a:t>
            </a:r>
            <a:endParaRPr lang="ru-RU" dirty="0">
              <a:solidFill>
                <a:schemeClr val="dk1"/>
              </a:solidFill>
              <a:latin typeface="Suisse Int'l" panose="020B0504000000000000" pitchFamily="34" charset="-78"/>
              <a:ea typeface="Times New Roman"/>
              <a:cs typeface="Suisse Int'l" panose="020B0504000000000000" pitchFamily="34" charset="-78"/>
            </a:endParaRPr>
          </a:p>
          <a:p>
            <a:pPr algn="r">
              <a:lnSpc>
                <a:spcPct val="114999"/>
              </a:lnSpc>
              <a:defRPr/>
            </a:pPr>
            <a:r>
              <a:rPr lang="en-US" dirty="0">
                <a:solidFill>
                  <a:srgbClr val="3FAAC1"/>
                </a:solidFill>
                <a:latin typeface="Suisse Int'l" panose="020B0504000000000000" pitchFamily="34" charset="-78"/>
                <a:ea typeface="Times New Roman"/>
                <a:cs typeface="Suisse Int'l" panose="020B0504000000000000" pitchFamily="34" charset="-78"/>
              </a:rPr>
              <a:t>DHA</a:t>
            </a:r>
            <a:r>
              <a:rPr lang="ru-RU" dirty="0">
                <a:solidFill>
                  <a:srgbClr val="3FAAC1"/>
                </a:solidFill>
                <a:latin typeface="Suisse Int'l" panose="020B0504000000000000" pitchFamily="34" charset="-78"/>
                <a:ea typeface="Times New Roman"/>
                <a:cs typeface="Suisse Int'l" panose="020B0504000000000000" pitchFamily="34" charset="-78"/>
              </a:rPr>
              <a:t> — 360 </a:t>
            </a:r>
            <a:r>
              <a:rPr lang="en-US" dirty="0">
                <a:solidFill>
                  <a:srgbClr val="3FAAC1"/>
                </a:solidFill>
                <a:latin typeface="Suisse Int'l" panose="020B0504000000000000" pitchFamily="34" charset="-78"/>
                <a:ea typeface="Times New Roman"/>
                <a:cs typeface="Suisse Int'l" panose="020B0504000000000000" pitchFamily="34" charset="-78"/>
              </a:rPr>
              <a:t>mg</a:t>
            </a:r>
            <a:r>
              <a:rPr lang="ru-RU" dirty="0">
                <a:solidFill>
                  <a:srgbClr val="3FAAC1"/>
                </a:solidFill>
                <a:latin typeface="Suisse Int'l" panose="020B0504000000000000" pitchFamily="34" charset="-78"/>
                <a:ea typeface="Times New Roman"/>
                <a:cs typeface="Suisse Int'l" panose="020B0504000000000000" pitchFamily="34" charset="-78"/>
              </a:rPr>
              <a:t> </a:t>
            </a:r>
            <a:endParaRPr dirty="0">
              <a:latin typeface="Suisse Int'l" panose="020B0504000000000000" pitchFamily="34" charset="-78"/>
              <a:cs typeface="Suisse Int'l" panose="020B0504000000000000" pitchFamily="34" charset="-78"/>
            </a:endParaRPr>
          </a:p>
          <a:p>
            <a:pPr algn="r">
              <a:lnSpc>
                <a:spcPct val="114999"/>
              </a:lnSpc>
              <a:defRPr/>
            </a:pPr>
            <a:r>
              <a:rPr lang="ru-RU" dirty="0">
                <a:solidFill>
                  <a:schemeClr val="dk1"/>
                </a:solidFill>
                <a:latin typeface="Suisse Int'l" panose="020B0504000000000000" pitchFamily="34" charset="-78"/>
                <a:ea typeface="Times New Roman"/>
                <a:cs typeface="Suisse Int'l" panose="020B0504000000000000" pitchFamily="34" charset="-78"/>
              </a:rPr>
              <a:t> </a:t>
            </a:r>
            <a:endParaRPr dirty="0">
              <a:latin typeface="Suisse Int'l" panose="020B0504000000000000" pitchFamily="34" charset="-78"/>
              <a:cs typeface="Suisse Int'l" panose="020B0504000000000000" pitchFamily="34" charset="-78"/>
            </a:endParaRPr>
          </a:p>
          <a:p>
            <a:pPr algn="r">
              <a:lnSpc>
                <a:spcPct val="114999"/>
              </a:lnSpc>
              <a:defRPr/>
            </a:pPr>
            <a:endParaRPr lang="ru-RU" dirty="0">
              <a:solidFill>
                <a:schemeClr val="dk1"/>
              </a:solidFill>
              <a:latin typeface="Suisse Int'l" panose="020B0504000000000000" pitchFamily="34" charset="-78"/>
              <a:ea typeface="Times New Roman"/>
              <a:cs typeface="Suisse Int'l" panose="020B0504000000000000" pitchFamily="34" charset="-78"/>
            </a:endParaRPr>
          </a:p>
          <a:p>
            <a:pPr marL="0" lvl="0" indent="0" algn="l">
              <a:lnSpc>
                <a:spcPct val="114999"/>
              </a:lnSpc>
              <a:spcBef>
                <a:spcPts val="0"/>
              </a:spcBef>
              <a:spcAft>
                <a:spcPts val="0"/>
              </a:spcAft>
              <a:buNone/>
              <a:defRPr/>
            </a:pP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210" name="Google Shape;210;p25"/>
          <p:cNvSpPr txBox="1"/>
          <p:nvPr/>
        </p:nvSpPr>
        <p:spPr bwMode="auto">
          <a:xfrm>
            <a:off x="6551773" y="1470030"/>
            <a:ext cx="2054400" cy="432396"/>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en-US" dirty="0">
                <a:solidFill>
                  <a:srgbClr val="FF9413"/>
                </a:solidFill>
                <a:latin typeface="Suisse Int'l" panose="020B0504000000000000" pitchFamily="34" charset="-78"/>
                <a:ea typeface="Times New Roman"/>
                <a:cs typeface="Suisse Int'l" panose="020B0504000000000000" pitchFamily="34" charset="-78"/>
              </a:rPr>
              <a:t>Vitamin</a:t>
            </a:r>
            <a:r>
              <a:rPr lang="ru" dirty="0">
                <a:solidFill>
                  <a:srgbClr val="FF9413"/>
                </a:solidFill>
                <a:latin typeface="Suisse Int'l" panose="020B0504000000000000" pitchFamily="34" charset="-78"/>
                <a:ea typeface="Times New Roman"/>
                <a:cs typeface="Suisse Int'l" panose="020B0504000000000000" pitchFamily="34" charset="-78"/>
              </a:rPr>
              <a:t> D3 — 12 </a:t>
            </a:r>
            <a:r>
              <a:rPr lang="en-US" dirty="0">
                <a:solidFill>
                  <a:srgbClr val="FF9413"/>
                </a:solidFill>
                <a:latin typeface="Suisse Int'l" panose="020B0504000000000000" pitchFamily="34" charset="-78"/>
                <a:ea typeface="Times New Roman"/>
                <a:cs typeface="Suisse Int'l" panose="020B0504000000000000" pitchFamily="34" charset="-78"/>
              </a:rPr>
              <a:t>mcg</a:t>
            </a:r>
            <a:endParaRPr dirty="0">
              <a:solidFill>
                <a:srgbClr val="FF9413"/>
              </a:solidFill>
              <a:latin typeface="Suisse Int'l" panose="020B0504000000000000" pitchFamily="34" charset="-78"/>
              <a:ea typeface="Times New Roman"/>
              <a:cs typeface="Suisse Int'l" panose="020B0504000000000000" pitchFamily="34" charset="-78"/>
            </a:endParaRPr>
          </a:p>
        </p:txBody>
      </p:sp>
      <p:sp>
        <p:nvSpPr>
          <p:cNvPr id="212" name="Google Shape;212;p25"/>
          <p:cNvSpPr txBox="1"/>
          <p:nvPr/>
        </p:nvSpPr>
        <p:spPr bwMode="auto">
          <a:xfrm>
            <a:off x="4282249" y="2021924"/>
            <a:ext cx="760200" cy="1015799"/>
          </a:xfrm>
          <a:prstGeom prst="rect">
            <a:avLst/>
          </a:prstGeom>
          <a:noFill/>
          <a:ln>
            <a:noFill/>
          </a:ln>
        </p:spPr>
        <p:txBody>
          <a:bodyPr spcFirstLastPara="1" wrap="square" lIns="91425" tIns="91425" rIns="91425" bIns="91425" anchor="t" anchorCtr="0">
            <a:spAutoFit/>
          </a:bodyPr>
          <a:lstStyle/>
          <a:p>
            <a:pPr marL="0" lvl="0" indent="0" algn="ctr">
              <a:spcBef>
                <a:spcPts val="0"/>
              </a:spcBef>
              <a:spcAft>
                <a:spcPts val="0"/>
              </a:spcAft>
              <a:buNone/>
              <a:defRPr/>
            </a:pPr>
            <a:r>
              <a:rPr lang="ru" sz="5400" dirty="0">
                <a:solidFill>
                  <a:srgbClr val="FF9413"/>
                </a:solidFill>
                <a:latin typeface="Suisse Int'l" panose="020B0504000000000000" pitchFamily="34" charset="-78"/>
                <a:ea typeface="Times New Roman"/>
                <a:cs typeface="Suisse Int'l" panose="020B0504000000000000" pitchFamily="34" charset="-78"/>
              </a:rPr>
              <a:t>+</a:t>
            </a:r>
            <a:endParaRPr sz="5400" dirty="0">
              <a:solidFill>
                <a:srgbClr val="FF9413"/>
              </a:solidFill>
              <a:latin typeface="Suisse Int'l" panose="020B0504000000000000" pitchFamily="34" charset="-78"/>
              <a:ea typeface="Times New Roman"/>
              <a:cs typeface="Suisse Int'l" panose="020B0504000000000000" pitchFamily="34" charset="-78"/>
            </a:endParaRPr>
          </a:p>
        </p:txBody>
      </p:sp>
      <p:sp>
        <p:nvSpPr>
          <p:cNvPr id="218" name="Google Shape;218;p25"/>
          <p:cNvSpPr txBox="1"/>
          <p:nvPr/>
        </p:nvSpPr>
        <p:spPr bwMode="auto">
          <a:xfrm>
            <a:off x="400328" y="3382574"/>
            <a:ext cx="2728952" cy="553968"/>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200" dirty="0">
                <a:solidFill>
                  <a:srgbClr val="77B9B9"/>
                </a:solidFill>
                <a:latin typeface="Suisse Int'l" panose="020B0504000000000000" pitchFamily="34" charset="-78"/>
                <a:cs typeface="Suisse Int'l" panose="020B0504000000000000" pitchFamily="34" charset="-78"/>
              </a:rPr>
              <a:t>Delivers nearly 40% of the DHA in 100 g of cooked salmon.***</a:t>
            </a:r>
            <a:endParaRPr sz="1200" dirty="0">
              <a:solidFill>
                <a:srgbClr val="77B9B9"/>
              </a:solidFill>
              <a:latin typeface="Suisse Int'l" panose="020B0504000000000000" pitchFamily="34" charset="-78"/>
              <a:ea typeface="Times New Roman"/>
              <a:cs typeface="Suisse Int'l" panose="020B0504000000000000" pitchFamily="34" charset="-78"/>
            </a:endParaRPr>
          </a:p>
        </p:txBody>
      </p:sp>
      <p:sp>
        <p:nvSpPr>
          <p:cNvPr id="219" name="Google Shape;219;p25"/>
          <p:cNvSpPr txBox="1"/>
          <p:nvPr/>
        </p:nvSpPr>
        <p:spPr bwMode="auto">
          <a:xfrm>
            <a:off x="6551773" y="3382574"/>
            <a:ext cx="2205552" cy="400079"/>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dirty="0">
                <a:solidFill>
                  <a:srgbClr val="FF9413"/>
                </a:solidFill>
                <a:latin typeface="Suisse Int'l" panose="020B0504000000000000" pitchFamily="34" charset="-78"/>
                <a:ea typeface="Times New Roman"/>
                <a:cs typeface="Suisse Int'l" panose="020B0504000000000000" pitchFamily="34" charset="-78"/>
              </a:rPr>
              <a:t>High content in 1 chew**</a:t>
            </a:r>
            <a:endParaRPr dirty="0">
              <a:solidFill>
                <a:srgbClr val="FF9413"/>
              </a:solidFill>
              <a:latin typeface="Suisse Int'l" panose="020B0504000000000000" pitchFamily="34" charset="-78"/>
              <a:ea typeface="Times New Roman"/>
              <a:cs typeface="Suisse Int'l" panose="020B0504000000000000" pitchFamily="34" charset="-78"/>
            </a:endParaRPr>
          </a:p>
        </p:txBody>
      </p:sp>
      <p:sp>
        <p:nvSpPr>
          <p:cNvPr id="220" name="Google Shape;220;p25"/>
          <p:cNvSpPr txBox="1"/>
          <p:nvPr/>
        </p:nvSpPr>
        <p:spPr bwMode="auto">
          <a:xfrm>
            <a:off x="406875" y="4563250"/>
            <a:ext cx="3145199" cy="361607"/>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ru" sz="1000" dirty="0">
                <a:solidFill>
                  <a:schemeClr val="dk1"/>
                </a:solidFill>
                <a:latin typeface="Suisse Int'l" panose="020B0504000000000000" pitchFamily="34" charset="-78"/>
                <a:ea typeface="Times New Roman"/>
                <a:cs typeface="Suisse Int'l" panose="020B0504000000000000" pitchFamily="34" charset="-78"/>
              </a:rPr>
              <a:t>*</a:t>
            </a:r>
            <a:r>
              <a:rPr lang="en-US" sz="1000" u="sng" dirty="0">
                <a:solidFill>
                  <a:schemeClr val="hlink"/>
                </a:solidFill>
                <a:latin typeface="Suisse Int'l" panose="020B0504000000000000" pitchFamily="34" charset="-78"/>
                <a:ea typeface="Times New Roman"/>
                <a:cs typeface="Suisse Int'l" panose="020B0504000000000000" pitchFamily="34" charset="-78"/>
              </a:rPr>
              <a:t>read more</a:t>
            </a:r>
            <a:endParaRPr sz="1000" dirty="0">
              <a:latin typeface="Suisse Int'l" panose="020B0504000000000000" pitchFamily="34" charset="-78"/>
              <a:ea typeface="Times New Roman"/>
              <a:cs typeface="Suisse Int'l" panose="020B0504000000000000" pitchFamily="34" charset="-78"/>
            </a:endParaRPr>
          </a:p>
        </p:txBody>
      </p:sp>
      <p:sp>
        <p:nvSpPr>
          <p:cNvPr id="221" name="Google Shape;221;p25"/>
          <p:cNvSpPr txBox="1"/>
          <p:nvPr/>
        </p:nvSpPr>
        <p:spPr bwMode="auto">
          <a:xfrm>
            <a:off x="4085197" y="3914158"/>
            <a:ext cx="4904945" cy="963310"/>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en-US" sz="1000" dirty="0">
                <a:latin typeface="Suisse Int'l" panose="020B0504000000000000" pitchFamily="34" charset="-78"/>
                <a:cs typeface="Suisse Int'l" panose="020B0504000000000000" pitchFamily="34" charset="-78"/>
              </a:rPr>
              <a:t>**15 mcg/day is the recommended level of vitamin D3 intake for children 1-13 years old </a:t>
            </a:r>
            <a:r>
              <a:rPr lang="en-US" sz="1000" u="sng" dirty="0">
                <a:latin typeface="Suisse Int'l" panose="020B0504000000000000" pitchFamily="34" charset="-78"/>
                <a:cs typeface="Suisse Int'l" panose="020B0504000000000000" pitchFamily="34" charset="-78"/>
                <a:hlinkClick r:id="rId3" tooltip="https://ods.od.nih.gov/factsheets/VitaminD-HealthProfessional/#:~:text=The%20FDA%20developed%20DVs%20to,years%20and%20older%20%5B26%5D."/>
              </a:rPr>
              <a:t>according to FDA</a:t>
            </a:r>
            <a:r>
              <a:rPr lang="en-US" sz="1000" u="sng" dirty="0">
                <a:latin typeface="Suisse Int'l" panose="020B0504000000000000" pitchFamily="34" charset="-78"/>
                <a:cs typeface="Suisse Int'l" panose="020B0504000000000000" pitchFamily="34" charset="-78"/>
              </a:rPr>
              <a:t>  </a:t>
            </a:r>
            <a:r>
              <a:rPr lang="en-US" sz="1000" dirty="0">
                <a:latin typeface="Suisse Int'l" panose="020B0504000000000000" pitchFamily="34" charset="-78"/>
                <a:cs typeface="Suisse Int'l" panose="020B0504000000000000" pitchFamily="34" charset="-78"/>
              </a:rPr>
              <a:t>Source:  National Institutes of Health (NIH) Health Professional Factsheet.</a:t>
            </a:r>
            <a:endParaRPr lang="en-US" sz="1000" u="sng" dirty="0">
              <a:latin typeface="Suisse Int'l" panose="020B0504000000000000" pitchFamily="34" charset="-78"/>
              <a:cs typeface="Suisse Int'l" panose="020B0504000000000000" pitchFamily="34" charset="-78"/>
            </a:endParaRPr>
          </a:p>
          <a:p>
            <a:pPr marL="0" lvl="0" indent="0" algn="l">
              <a:lnSpc>
                <a:spcPct val="114999"/>
              </a:lnSpc>
              <a:spcBef>
                <a:spcPts val="0"/>
              </a:spcBef>
              <a:spcAft>
                <a:spcPts val="0"/>
              </a:spcAft>
              <a:buNone/>
              <a:defRPr/>
            </a:pPr>
            <a:r>
              <a:rPr lang="en-US" sz="1000" dirty="0">
                <a:latin typeface="Suisse Int'l" panose="020B0504000000000000" pitchFamily="34" charset="-78"/>
                <a:cs typeface="Suisse Int'l" panose="020B0504000000000000" pitchFamily="34" charset="-78"/>
              </a:rPr>
              <a:t>***</a:t>
            </a:r>
            <a:r>
              <a:rPr lang="en-US" sz="1400" dirty="0">
                <a:latin typeface="Suisse Int'l" panose="020B0504000000000000" pitchFamily="34" charset="-78"/>
                <a:cs typeface="Suisse Int'l" panose="020B0504000000000000" pitchFamily="34" charset="-78"/>
              </a:rPr>
              <a:t> </a:t>
            </a:r>
            <a:r>
              <a:rPr lang="en-US" sz="1000" dirty="0">
                <a:latin typeface="Suisse Int'l" panose="020B0504000000000000" pitchFamily="34" charset="-78"/>
                <a:cs typeface="Suisse Int'l" panose="020B0504000000000000" pitchFamily="34" charset="-78"/>
              </a:rPr>
              <a:t>Source: USDA NAL, EPA &amp; DHA in Fish and Shellfish (2020), </a:t>
            </a:r>
            <a:r>
              <a:rPr lang="en-US" sz="1000" dirty="0">
                <a:latin typeface="Suisse Int'l" panose="020B0504000000000000" pitchFamily="34" charset="-78"/>
                <a:cs typeface="Suisse Int'l" panose="020B0504000000000000" pitchFamily="34" charset="-78"/>
                <a:hlinkClick r:id="rId4"/>
              </a:rPr>
              <a:t>EPA.pdf</a:t>
            </a:r>
            <a:endParaRPr sz="1000" dirty="0">
              <a:latin typeface="Suisse Int'l" panose="020B0504000000000000" pitchFamily="34" charset="-78"/>
              <a:cs typeface="Suisse Int'l" panose="020B0504000000000000" pitchFamily="34" charset="-78"/>
            </a:endParaRPr>
          </a:p>
        </p:txBody>
      </p:sp>
      <p:sp>
        <p:nvSpPr>
          <p:cNvPr id="24" name="Google Shape;65;p15"/>
          <p:cNvSpPr txBox="1"/>
          <p:nvPr/>
        </p:nvSpPr>
        <p:spPr bwMode="auto">
          <a:xfrm>
            <a:off x="310845" y="319122"/>
            <a:ext cx="7109863" cy="595278"/>
          </a:xfrm>
          <a:prstGeom prst="rect">
            <a:avLst/>
          </a:prstGeom>
          <a:ln w="12700">
            <a:miter lim="400000"/>
          </a:ln>
        </p:spPr>
        <p:txBody>
          <a:bodyPr lIns="91421" tIns="91421" rIns="91421" bIns="91421">
            <a:normAutofit/>
          </a:bodyPr>
          <a:lstStyle/>
          <a:p>
            <a:pPr>
              <a:lnSpc>
                <a:spcPct val="80000"/>
              </a:lnSpc>
              <a:defRPr sz="2800">
                <a:solidFill>
                  <a:srgbClr val="FDEFCD"/>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DHA+D3 Smart Chews</a:t>
            </a:r>
            <a:endParaRPr dirty="0">
              <a:solidFill>
                <a:srgbClr val="3FAAC1"/>
              </a:solidFill>
              <a:latin typeface="Suisse Int'l" panose="020B0504000000000000" pitchFamily="34" charset="-78"/>
              <a:cs typeface="Suisse Int'l" panose="020B0504000000000000" pitchFamily="34" charset="-78"/>
            </a:endParaRPr>
          </a:p>
        </p:txBody>
      </p:sp>
      <p:sp>
        <p:nvSpPr>
          <p:cNvPr id="25" name="Google Shape;65;p15"/>
          <p:cNvSpPr txBox="1"/>
          <p:nvPr/>
        </p:nvSpPr>
        <p:spPr bwMode="auto">
          <a:xfrm>
            <a:off x="310845" y="1078914"/>
            <a:ext cx="6536002" cy="710666"/>
          </a:xfrm>
          <a:prstGeom prst="rect">
            <a:avLst/>
          </a:prstGeom>
          <a:ln w="12700">
            <a:miter lim="400000"/>
          </a:ln>
        </p:spPr>
        <p:txBody>
          <a:bodyPr lIns="91421" tIns="91421" rIns="91421" bIns="91421">
            <a:normAutofit/>
          </a:bodyPr>
          <a:lstStyle/>
          <a:p>
            <a:pPr>
              <a:lnSpc>
                <a:spcPct val="108000"/>
              </a:lnSpc>
              <a:defRPr>
                <a:solidFill>
                  <a:srgbClr val="FFEFDD"/>
                </a:solidFill>
                <a:latin typeface="Gilroy Regular"/>
                <a:ea typeface="Gilroy Regular"/>
                <a:cs typeface="Gilroy Regular"/>
              </a:defRPr>
            </a:pPr>
            <a:r>
              <a:rPr lang="en-US" dirty="0">
                <a:solidFill>
                  <a:srgbClr val="FF9413"/>
                </a:solidFill>
                <a:latin typeface="Suisse Int'l" panose="020B0504000000000000" pitchFamily="34" charset="-78"/>
                <a:cs typeface="Suisse Int'l" panose="020B0504000000000000" pitchFamily="34" charset="-78"/>
              </a:rPr>
              <a:t>Ingredients in 1 chew:</a:t>
            </a:r>
            <a:endParaRPr lang="ru-RU" dirty="0">
              <a:solidFill>
                <a:srgbClr val="FF9413"/>
              </a:solidFill>
              <a:latin typeface="Suisse Int'l" panose="020B0504000000000000" pitchFamily="34" charset="-78"/>
              <a:cs typeface="Suisse Int'l" panose="020B0504000000000000" pitchFamily="34" charset="-78"/>
            </a:endParaRPr>
          </a:p>
        </p:txBody>
      </p:sp>
      <p:pic>
        <p:nvPicPr>
          <p:cNvPr id="7" name="Рисунок 6"/>
          <p:cNvPicPr>
            <a:picLocks noChangeAspect="1"/>
          </p:cNvPicPr>
          <p:nvPr/>
        </p:nvPicPr>
        <p:blipFill>
          <a:blip r:embed="rId5"/>
          <a:stretch/>
        </p:blipFill>
        <p:spPr bwMode="auto">
          <a:xfrm>
            <a:off x="5019046" y="1877656"/>
            <a:ext cx="1440573" cy="1420565"/>
          </a:xfrm>
          <a:prstGeom prst="rect">
            <a:avLst/>
          </a:prstGeom>
        </p:spPr>
      </p:pic>
      <p:pic>
        <p:nvPicPr>
          <p:cNvPr id="8" name="Рисунок 7"/>
          <p:cNvPicPr>
            <a:picLocks noChangeAspect="1"/>
          </p:cNvPicPr>
          <p:nvPr/>
        </p:nvPicPr>
        <p:blipFill>
          <a:blip r:embed="rId6"/>
          <a:stretch/>
        </p:blipFill>
        <p:spPr bwMode="auto">
          <a:xfrm>
            <a:off x="2728197" y="2101332"/>
            <a:ext cx="1470794" cy="950817"/>
          </a:xfrm>
          <a:prstGeom prst="rect">
            <a:avLst/>
          </a:prstGeom>
        </p:spPr>
      </p:pic>
      <p:pic>
        <p:nvPicPr>
          <p:cNvPr id="9" name="Рисунок 8"/>
          <p:cNvPicPr>
            <a:picLocks noChangeAspect="1"/>
          </p:cNvPicPr>
          <p:nvPr/>
        </p:nvPicPr>
        <p:blipFill>
          <a:blip r:embed="rId7"/>
          <a:stretch/>
        </p:blipFill>
        <p:spPr bwMode="auto">
          <a:xfrm>
            <a:off x="6675877" y="1891693"/>
            <a:ext cx="179015" cy="1548981"/>
          </a:xfrm>
          <a:prstGeom prst="rect">
            <a:avLst/>
          </a:prstGeom>
        </p:spPr>
      </p:pic>
      <p:pic>
        <p:nvPicPr>
          <p:cNvPr id="10" name="Рисунок 9"/>
          <p:cNvPicPr>
            <a:picLocks noChangeAspect="1"/>
          </p:cNvPicPr>
          <p:nvPr/>
        </p:nvPicPr>
        <p:blipFill>
          <a:blip r:embed="rId8"/>
          <a:stretch/>
        </p:blipFill>
        <p:spPr bwMode="auto">
          <a:xfrm>
            <a:off x="2231572" y="2804480"/>
            <a:ext cx="189427" cy="659205"/>
          </a:xfrm>
          <a:prstGeom prst="rect">
            <a:avLst/>
          </a:prstGeom>
        </p:spPr>
      </p:pic>
      <p:pic>
        <p:nvPicPr>
          <p:cNvPr id="20" name="image10.png" descr="image10.png"/>
          <p:cNvPicPr>
            <a:picLocks noChangeAspect="1"/>
          </p:cNvPicPr>
          <p:nvPr/>
        </p:nvPicPr>
        <p:blipFill>
          <a:blip r:embed="rId9"/>
          <a:stretch/>
        </p:blipFill>
        <p:spPr bwMode="auto">
          <a:xfrm>
            <a:off x="8013700" y="4782446"/>
            <a:ext cx="812800" cy="203775"/>
          </a:xfrm>
          <a:prstGeom prst="rect">
            <a:avLst/>
          </a:prstGeom>
          <a:ln w="12700">
            <a:miter lim="400000"/>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583BD30-072E-7791-4AD8-F9E8188233B8}"/>
            </a:ext>
          </a:extLst>
        </p:cNvPr>
        <p:cNvGrpSpPr/>
        <p:nvPr/>
      </p:nvGrpSpPr>
      <p:grpSpPr bwMode="auto">
        <a:xfrm>
          <a:off x="0" y="0"/>
          <a:ext cx="0" cy="0"/>
          <a:chOff x="0" y="0"/>
          <a:chExt cx="0" cy="0"/>
        </a:xfrm>
      </p:grpSpPr>
      <p:sp>
        <p:nvSpPr>
          <p:cNvPr id="227" name="Google Shape;227;p26">
            <a:extLst>
              <a:ext uri="{FF2B5EF4-FFF2-40B4-BE49-F238E27FC236}">
                <a16:creationId xmlns:a16="http://schemas.microsoft.com/office/drawing/2014/main" id="{0526DA1F-816D-7184-3C3F-3C11B4553E81}"/>
              </a:ext>
            </a:extLst>
          </p:cNvPr>
          <p:cNvSpPr txBox="1"/>
          <p:nvPr/>
        </p:nvSpPr>
        <p:spPr bwMode="auto">
          <a:xfrm>
            <a:off x="151305" y="1593614"/>
            <a:ext cx="5319824" cy="830966"/>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r>
              <a:rPr lang="en-US" dirty="0">
                <a:solidFill>
                  <a:schemeClr val="dk1"/>
                </a:solidFill>
                <a:latin typeface="Suisse Int'l" panose="020B0504000000000000" pitchFamily="34" charset="-78"/>
                <a:ea typeface="Times New Roman"/>
                <a:cs typeface="Suisse Int'l" panose="020B0504000000000000" pitchFamily="34" charset="-78"/>
              </a:rPr>
              <a:t>We combined omega-3 DHA with vitamin D3—two vital nutrients commonly under-consumed in both children and adults</a:t>
            </a:r>
            <a:r>
              <a:rPr lang="en-US" dirty="0">
                <a:latin typeface="Suisse Int'l" panose="020B0504000000000000" pitchFamily="34" charset="-78"/>
                <a:cs typeface="Suisse Int'l" panose="020B0504000000000000" pitchFamily="34" charset="-78"/>
              </a:rPr>
              <a:t>†</a:t>
            </a: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229" name="Google Shape;229;p26">
            <a:extLst>
              <a:ext uri="{FF2B5EF4-FFF2-40B4-BE49-F238E27FC236}">
                <a16:creationId xmlns:a16="http://schemas.microsoft.com/office/drawing/2014/main" id="{D6BCD035-B1A1-AF0D-83B2-A1A15FB5BBDA}"/>
              </a:ext>
            </a:extLst>
          </p:cNvPr>
          <p:cNvSpPr txBox="1"/>
          <p:nvPr/>
        </p:nvSpPr>
        <p:spPr bwMode="auto">
          <a:xfrm>
            <a:off x="310845" y="2473070"/>
            <a:ext cx="4197600" cy="430857"/>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600" dirty="0">
                <a:solidFill>
                  <a:srgbClr val="FF9413"/>
                </a:solidFill>
                <a:latin typeface="Suisse Int'l" panose="020B0504000000000000" pitchFamily="34" charset="-78"/>
                <a:ea typeface="Times New Roman"/>
                <a:cs typeface="Suisse Int'l" panose="020B0504000000000000" pitchFamily="34" charset="-78"/>
              </a:rPr>
              <a:t>Vitamin</a:t>
            </a:r>
            <a:r>
              <a:rPr lang="ru" sz="1600" dirty="0">
                <a:solidFill>
                  <a:srgbClr val="FF9413"/>
                </a:solidFill>
                <a:latin typeface="Suisse Int'l" panose="020B0504000000000000" pitchFamily="34" charset="-78"/>
                <a:ea typeface="Times New Roman"/>
                <a:cs typeface="Suisse Int'l" panose="020B0504000000000000" pitchFamily="34" charset="-78"/>
              </a:rPr>
              <a:t> D3</a:t>
            </a:r>
            <a:r>
              <a:rPr lang="en-US" sz="1600" dirty="0">
                <a:solidFill>
                  <a:srgbClr val="FF9413"/>
                </a:solidFill>
                <a:latin typeface="Suisse Int'l" panose="020B0504000000000000" pitchFamily="34" charset="-78"/>
                <a:ea typeface="Times New Roman"/>
                <a:cs typeface="Suisse Int'l" panose="020B0504000000000000" pitchFamily="34" charset="-78"/>
              </a:rPr>
              <a:t> supports:</a:t>
            </a:r>
            <a:endParaRPr sz="1600" dirty="0">
              <a:solidFill>
                <a:srgbClr val="FF9413"/>
              </a:solidFill>
              <a:latin typeface="Suisse Int'l" panose="020B0504000000000000" pitchFamily="34" charset="-78"/>
              <a:ea typeface="Times New Roman"/>
              <a:cs typeface="Suisse Int'l" panose="020B0504000000000000" pitchFamily="34" charset="-78"/>
            </a:endParaRPr>
          </a:p>
        </p:txBody>
      </p:sp>
      <p:sp>
        <p:nvSpPr>
          <p:cNvPr id="230" name="Google Shape;230;p26">
            <a:extLst>
              <a:ext uri="{FF2B5EF4-FFF2-40B4-BE49-F238E27FC236}">
                <a16:creationId xmlns:a16="http://schemas.microsoft.com/office/drawing/2014/main" id="{F9E5FC59-CB7B-E306-C4A1-EE3B9FF54EC1}"/>
              </a:ext>
            </a:extLst>
          </p:cNvPr>
          <p:cNvSpPr txBox="1"/>
          <p:nvPr/>
        </p:nvSpPr>
        <p:spPr bwMode="auto">
          <a:xfrm>
            <a:off x="310844" y="2825432"/>
            <a:ext cx="4103273" cy="1169521"/>
          </a:xfrm>
          <a:prstGeom prst="rect">
            <a:avLst/>
          </a:prstGeom>
          <a:noFill/>
          <a:ln>
            <a:noFill/>
          </a:ln>
        </p:spPr>
        <p:txBody>
          <a:bodyPr spcFirstLastPara="1" wrap="square" lIns="91425" tIns="91425" rIns="91425" bIns="91425" anchor="t" anchorCtr="0">
            <a:spAutoFit/>
          </a:bodyPr>
          <a:lstStyle/>
          <a:p>
            <a:pPr marL="285750" lvl="0" indent="-285750">
              <a:spcBef>
                <a:spcPts val="0"/>
              </a:spcBef>
              <a:spcAft>
                <a:spcPts val="0"/>
              </a:spcAft>
              <a:buFont typeface="Arial"/>
              <a:buChar char="•"/>
              <a:defRPr/>
            </a:pPr>
            <a:r>
              <a:rPr lang="en-US" sz="1600" dirty="0">
                <a:solidFill>
                  <a:schemeClr val="dk1"/>
                </a:solidFill>
                <a:latin typeface="Suisse Int'l" panose="020B0504000000000000" pitchFamily="34" charset="-78"/>
                <a:ea typeface="Times New Roman"/>
                <a:cs typeface="Suisse Int'l" panose="020B0504000000000000" pitchFamily="34" charset="-78"/>
              </a:rPr>
              <a:t>Strong bones and teeth</a:t>
            </a:r>
            <a:r>
              <a:rPr lang="en-US" sz="1100" dirty="0">
                <a:solidFill>
                  <a:schemeClr val="dk1"/>
                </a:solidFill>
                <a:latin typeface="Suisse Int'l" panose="020B0504000000000000" pitchFamily="34" charset="-78"/>
                <a:ea typeface="Times New Roman"/>
                <a:cs typeface="Suisse Int'l" panose="020B0504000000000000" pitchFamily="34" charset="-78"/>
              </a:rPr>
              <a:t> </a:t>
            </a:r>
            <a:r>
              <a:rPr lang="en-US" dirty="0">
                <a:solidFill>
                  <a:schemeClr val="dk1"/>
                </a:solidFill>
                <a:latin typeface="Suisse Int'l" panose="020B0504000000000000" pitchFamily="34" charset="-78"/>
                <a:ea typeface="Times New Roman"/>
                <a:cs typeface="Suisse Int'l" panose="020B0504000000000000" pitchFamily="34" charset="-78"/>
              </a:rPr>
              <a:t>*</a:t>
            </a:r>
            <a:r>
              <a:rPr lang="en-US" dirty="0">
                <a:latin typeface="Suisse Int'l" panose="020B0504000000000000" pitchFamily="34" charset="-78"/>
                <a:cs typeface="Suisse Int'l" panose="020B0504000000000000" pitchFamily="34" charset="-78"/>
              </a:rPr>
              <a:t>†</a:t>
            </a:r>
            <a:r>
              <a:rPr lang="ru-RU" dirty="0">
                <a:solidFill>
                  <a:schemeClr val="dk1"/>
                </a:solidFill>
                <a:latin typeface="Suisse Int'l" panose="020B0504000000000000" pitchFamily="34" charset="-78"/>
                <a:ea typeface="Times New Roman"/>
                <a:cs typeface="Suisse Int'l" panose="020B0504000000000000" pitchFamily="34" charset="-78"/>
              </a:rPr>
              <a:t> </a:t>
            </a:r>
            <a:endParaRPr lang="ru" dirty="0">
              <a:solidFill>
                <a:schemeClr val="dk1"/>
              </a:solidFill>
              <a:latin typeface="Suisse Int'l" panose="020B0504000000000000" pitchFamily="34" charset="-78"/>
              <a:ea typeface="Times New Roman"/>
              <a:cs typeface="Suisse Int'l" panose="020B0504000000000000" pitchFamily="34" charset="-78"/>
            </a:endParaRPr>
          </a:p>
          <a:p>
            <a:pPr marL="285750" indent="-285750">
              <a:buFont typeface="Arial"/>
              <a:buChar char="•"/>
              <a:defRPr/>
            </a:pPr>
            <a:r>
              <a:rPr lang="en-US" sz="1600" dirty="0">
                <a:solidFill>
                  <a:schemeClr val="dk1"/>
                </a:solidFill>
                <a:latin typeface="Suisse Int'l" panose="020B0504000000000000" pitchFamily="34" charset="-78"/>
                <a:ea typeface="Times New Roman"/>
                <a:cs typeface="Suisse Int'l" panose="020B0504000000000000" pitchFamily="34" charset="-78"/>
              </a:rPr>
              <a:t>Emotional balance</a:t>
            </a:r>
            <a:r>
              <a:rPr lang="en-US" dirty="0">
                <a:solidFill>
                  <a:schemeClr val="dk1"/>
                </a:solidFill>
                <a:latin typeface="Suisse Int'l" panose="020B0504000000000000" pitchFamily="34" charset="-78"/>
                <a:ea typeface="Times New Roman"/>
                <a:cs typeface="Suisse Int'l" panose="020B0504000000000000" pitchFamily="34" charset="-78"/>
              </a:rPr>
              <a:t>**</a:t>
            </a:r>
            <a:endParaRPr dirty="0">
              <a:latin typeface="Suisse Int'l" panose="020B0504000000000000" pitchFamily="34" charset="-78"/>
              <a:cs typeface="Suisse Int'l" panose="020B0504000000000000" pitchFamily="34" charset="-78"/>
            </a:endParaRPr>
          </a:p>
          <a:p>
            <a:pPr marL="285750" indent="-285750">
              <a:buFont typeface="Arial"/>
              <a:buChar char="•"/>
              <a:defRPr/>
            </a:pPr>
            <a:r>
              <a:rPr lang="en-US" sz="1600" dirty="0">
                <a:solidFill>
                  <a:schemeClr val="dk1"/>
                </a:solidFill>
                <a:latin typeface="Suisse Int'l" panose="020B0504000000000000" pitchFamily="34" charset="-78"/>
                <a:ea typeface="Times New Roman"/>
                <a:cs typeface="Suisse Int'l" panose="020B0504000000000000" pitchFamily="34" charset="-78"/>
              </a:rPr>
              <a:t>Stronger immune system function***</a:t>
            </a:r>
            <a:r>
              <a:rPr lang="en-US" sz="1600" dirty="0">
                <a:latin typeface="Suisse Int'l" panose="020B0504000000000000" pitchFamily="34" charset="-78"/>
                <a:cs typeface="Suisse Int'l" panose="020B0504000000000000" pitchFamily="34" charset="-78"/>
              </a:rPr>
              <a:t>†</a:t>
            </a:r>
            <a:endParaRPr lang="ru-RU" sz="1600" dirty="0">
              <a:solidFill>
                <a:schemeClr val="dk1"/>
              </a:solidFill>
              <a:latin typeface="Suisse Int'l" panose="020B0504000000000000" pitchFamily="34" charset="-78"/>
              <a:ea typeface="Times New Roman"/>
              <a:cs typeface="Suisse Int'l" panose="020B0504000000000000" pitchFamily="34" charset="-78"/>
            </a:endParaRPr>
          </a:p>
          <a:p>
            <a:pPr marL="285750" indent="-285750">
              <a:buFont typeface="Arial"/>
              <a:buChar char="•"/>
              <a:defRPr/>
            </a:pPr>
            <a:r>
              <a:rPr lang="en-US" sz="1600" dirty="0">
                <a:solidFill>
                  <a:schemeClr val="dk1"/>
                </a:solidFill>
                <a:latin typeface="Suisse Int'l" panose="020B0504000000000000" pitchFamily="34" charset="-78"/>
                <a:ea typeface="Times New Roman"/>
                <a:cs typeface="Suisse Int'l" panose="020B0504000000000000" pitchFamily="34" charset="-78"/>
              </a:rPr>
              <a:t>Promotion of restful sleep***</a:t>
            </a:r>
            <a:r>
              <a:rPr lang="en-US" sz="1600" dirty="0">
                <a:latin typeface="Suisse Int'l" panose="020B0504000000000000" pitchFamily="34" charset="-78"/>
                <a:cs typeface="Suisse Int'l" panose="020B0504000000000000" pitchFamily="34" charset="-78"/>
              </a:rPr>
              <a:t>†</a:t>
            </a:r>
            <a:r>
              <a:rPr lang="ru-RU" sz="1600" dirty="0">
                <a:solidFill>
                  <a:schemeClr val="dk1"/>
                </a:solidFill>
                <a:latin typeface="Suisse Int'l" panose="020B0504000000000000" pitchFamily="34" charset="-78"/>
                <a:ea typeface="Times New Roman"/>
                <a:cs typeface="Suisse Int'l" panose="020B0504000000000000" pitchFamily="34" charset="-78"/>
              </a:rPr>
              <a:t>  </a:t>
            </a:r>
            <a:endParaRPr dirty="0">
              <a:latin typeface="Suisse Int'l" panose="020B0504000000000000" pitchFamily="34" charset="-78"/>
              <a:cs typeface="Suisse Int'l" panose="020B0504000000000000" pitchFamily="34" charset="-78"/>
            </a:endParaRPr>
          </a:p>
        </p:txBody>
      </p:sp>
      <p:sp>
        <p:nvSpPr>
          <p:cNvPr id="233" name="Google Shape;233;p26">
            <a:extLst>
              <a:ext uri="{FF2B5EF4-FFF2-40B4-BE49-F238E27FC236}">
                <a16:creationId xmlns:a16="http://schemas.microsoft.com/office/drawing/2014/main" id="{BCA91D4E-EF1C-6456-BA4E-F7B3BB0819D5}"/>
              </a:ext>
            </a:extLst>
          </p:cNvPr>
          <p:cNvSpPr txBox="1"/>
          <p:nvPr/>
        </p:nvSpPr>
        <p:spPr bwMode="auto">
          <a:xfrm>
            <a:off x="151305" y="4116499"/>
            <a:ext cx="5227145" cy="1107965"/>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ru" sz="1000" dirty="0">
                <a:solidFill>
                  <a:schemeClr val="dk1"/>
                </a:solidFill>
                <a:latin typeface="Suisse Int'l" panose="020B0504000000000000" pitchFamily="34" charset="-78"/>
                <a:ea typeface="Times New Roman"/>
                <a:cs typeface="Suisse Int'l" panose="020B0504000000000000" pitchFamily="34" charset="-78"/>
              </a:rPr>
              <a:t>*</a:t>
            </a:r>
            <a:r>
              <a:rPr lang="en-US" sz="1000" u="sng" dirty="0">
                <a:solidFill>
                  <a:schemeClr val="hlink"/>
                </a:solidFill>
                <a:latin typeface="Suisse Int'l" panose="020B0504000000000000" pitchFamily="34" charset="-78"/>
                <a:ea typeface="Times New Roman"/>
                <a:cs typeface="Suisse Int'l" panose="020B0504000000000000" pitchFamily="34" charset="-78"/>
                <a:hlinkClick r:id="rId3" tooltip="https://www.sciencedirect.com/science/article/pii/B9780128099636000596"/>
              </a:rPr>
              <a:t>see Study_1</a:t>
            </a:r>
            <a:r>
              <a:rPr lang="ru-RU" sz="1000" dirty="0">
                <a:solidFill>
                  <a:schemeClr val="dk1"/>
                </a:solidFill>
                <a:latin typeface="Suisse Int'l" panose="020B0504000000000000" pitchFamily="34" charset="-78"/>
                <a:ea typeface="Times New Roman"/>
                <a:cs typeface="Suisse Int'l" panose="020B0504000000000000" pitchFamily="34" charset="-78"/>
              </a:rPr>
              <a:t>    </a:t>
            </a:r>
            <a:r>
              <a:rPr lang="ru" sz="1000" dirty="0">
                <a:solidFill>
                  <a:schemeClr val="dk1"/>
                </a:solidFill>
                <a:latin typeface="Suisse Int'l" panose="020B0504000000000000" pitchFamily="34" charset="-78"/>
                <a:ea typeface="Times New Roman"/>
                <a:cs typeface="Suisse Int'l" panose="020B0504000000000000" pitchFamily="34" charset="-78"/>
              </a:rPr>
              <a:t>**</a:t>
            </a:r>
            <a:r>
              <a:rPr lang="en-US" sz="1000" u="sng" dirty="0">
                <a:solidFill>
                  <a:schemeClr val="hlink"/>
                </a:solidFill>
                <a:latin typeface="Suisse Int'l" panose="020B0504000000000000" pitchFamily="34" charset="-78"/>
                <a:ea typeface="Times New Roman"/>
                <a:cs typeface="Suisse Int'l" panose="020B0504000000000000" pitchFamily="34" charset="-78"/>
                <a:hlinkClick r:id="rId4" tooltip="https://pubmed.ncbi.nlm.nih.gov/9539254/"/>
              </a:rPr>
              <a:t>see Study_2</a:t>
            </a:r>
            <a:r>
              <a:rPr lang="ru-RU" sz="1000" dirty="0">
                <a:solidFill>
                  <a:schemeClr val="dk1"/>
                </a:solidFill>
                <a:latin typeface="Suisse Int'l" panose="020B0504000000000000" pitchFamily="34" charset="-78"/>
                <a:ea typeface="Times New Roman"/>
                <a:cs typeface="Suisse Int'l" panose="020B0504000000000000" pitchFamily="34" charset="-78"/>
              </a:rPr>
              <a:t>    </a:t>
            </a:r>
            <a:r>
              <a:rPr lang="ru" sz="1000" dirty="0">
                <a:solidFill>
                  <a:schemeClr val="dk1"/>
                </a:solidFill>
                <a:latin typeface="Suisse Int'l" panose="020B0504000000000000" pitchFamily="34" charset="-78"/>
                <a:ea typeface="Times New Roman"/>
                <a:cs typeface="Suisse Int'l" panose="020B0504000000000000" pitchFamily="34" charset="-78"/>
              </a:rPr>
              <a:t>***</a:t>
            </a:r>
            <a:r>
              <a:rPr lang="en-US" sz="1000" u="sng" dirty="0">
                <a:solidFill>
                  <a:schemeClr val="hlink"/>
                </a:solidFill>
                <a:latin typeface="Suisse Int'l" panose="020B0504000000000000" pitchFamily="34" charset="-78"/>
                <a:ea typeface="Times New Roman"/>
                <a:cs typeface="Suisse Int'l" panose="020B0504000000000000" pitchFamily="34" charset="-78"/>
                <a:hlinkClick r:id="rId5" tooltip="https://www.ncbi.nlm.nih.gov/pmc/articles/PMC8912284/"/>
              </a:rPr>
              <a:t>see Study_3</a:t>
            </a:r>
            <a:r>
              <a:rPr lang="en-US" sz="1000" u="sng" dirty="0">
                <a:solidFill>
                  <a:schemeClr val="hlink"/>
                </a:solidFill>
                <a:latin typeface="Suisse Int'l" panose="020B0504000000000000" pitchFamily="34" charset="-78"/>
                <a:ea typeface="Times New Roman"/>
                <a:cs typeface="Suisse Int'l" panose="020B0504000000000000" pitchFamily="34" charset="-78"/>
              </a:rPr>
              <a:t> </a:t>
            </a:r>
          </a:p>
          <a:p>
            <a:pPr marL="0" lvl="0" indent="0" algn="l">
              <a:spcBef>
                <a:spcPts val="0"/>
              </a:spcBef>
              <a:spcAft>
                <a:spcPts val="0"/>
              </a:spcAft>
              <a:buNone/>
              <a:defRPr/>
            </a:pPr>
            <a:endParaRPr lang="en-US" sz="1000" u="sng" dirty="0">
              <a:solidFill>
                <a:schemeClr val="hlink"/>
              </a:solidFill>
              <a:latin typeface="Suisse Int'l" panose="020B0504000000000000" pitchFamily="34" charset="-78"/>
              <a:ea typeface="Times New Roman"/>
              <a:cs typeface="Suisse Int'l" panose="020B0504000000000000" pitchFamily="34" charset="-78"/>
            </a:endParaRPr>
          </a:p>
          <a:p>
            <a:pPr marL="0" lvl="0" indent="0" algn="l">
              <a:spcBef>
                <a:spcPts val="0"/>
              </a:spcBef>
              <a:spcAft>
                <a:spcPts val="0"/>
              </a:spcAft>
              <a:buNone/>
              <a:defRPr/>
            </a:pPr>
            <a:r>
              <a:rPr lang="en-US" sz="800" dirty="0">
                <a:solidFill>
                  <a:schemeClr val="dk1"/>
                </a:solidFill>
                <a:latin typeface="Suisse Int'l" panose="020B0504000000000000" pitchFamily="34" charset="-78"/>
                <a:ea typeface="Times New Roman"/>
                <a:cs typeface="Suisse Int'l" panose="020B0504000000000000" pitchFamily="34" charset="-78"/>
                <a:hlinkClick r:id="rId6"/>
              </a:rPr>
              <a:t>https://doi.org/10.1016/B978-0-12-809963-6.00059-6</a:t>
            </a:r>
            <a:endParaRPr lang="en-US" sz="800" dirty="0">
              <a:solidFill>
                <a:schemeClr val="dk1"/>
              </a:solidFill>
              <a:latin typeface="Suisse Int'l" panose="020B0504000000000000" pitchFamily="34" charset="-78"/>
              <a:ea typeface="Times New Roman"/>
              <a:cs typeface="Suisse Int'l" panose="020B0504000000000000" pitchFamily="34" charset="-78"/>
            </a:endParaRPr>
          </a:p>
          <a:p>
            <a:pPr marL="0" lvl="0" indent="0" algn="l">
              <a:spcBef>
                <a:spcPts val="0"/>
              </a:spcBef>
              <a:spcAft>
                <a:spcPts val="0"/>
              </a:spcAft>
              <a:buNone/>
              <a:defRPr/>
            </a:pPr>
            <a:r>
              <a:rPr lang="en-US" sz="800" dirty="0">
                <a:solidFill>
                  <a:schemeClr val="dk1"/>
                </a:solidFill>
                <a:latin typeface="Suisse Int'l" panose="020B0504000000000000" pitchFamily="34" charset="-78"/>
                <a:ea typeface="Times New Roman"/>
                <a:cs typeface="Suisse Int'l" panose="020B0504000000000000" pitchFamily="34" charset="-78"/>
                <a:hlinkClick r:id="rId4"/>
              </a:rPr>
              <a:t>https://pubmed.ncbi.nlm.nih.gov/9539254/</a:t>
            </a:r>
            <a:r>
              <a:rPr lang="en-US" sz="800" dirty="0">
                <a:solidFill>
                  <a:schemeClr val="dk1"/>
                </a:solidFill>
                <a:latin typeface="Suisse Int'l" panose="020B0504000000000000" pitchFamily="34" charset="-78"/>
                <a:ea typeface="Times New Roman"/>
                <a:cs typeface="Suisse Int'l" panose="020B0504000000000000" pitchFamily="34" charset="-78"/>
              </a:rPr>
              <a:t> </a:t>
            </a:r>
          </a:p>
          <a:p>
            <a:pPr marL="0" lvl="0" indent="0" algn="l">
              <a:spcBef>
                <a:spcPts val="0"/>
              </a:spcBef>
              <a:spcAft>
                <a:spcPts val="0"/>
              </a:spcAft>
              <a:buNone/>
              <a:defRPr/>
            </a:pPr>
            <a:r>
              <a:rPr lang="en-US" sz="800" dirty="0">
                <a:solidFill>
                  <a:schemeClr val="dk1"/>
                </a:solidFill>
                <a:latin typeface="Suisse Int'l" panose="020B0504000000000000" pitchFamily="34" charset="-78"/>
                <a:ea typeface="Times New Roman"/>
                <a:cs typeface="Suisse Int'l" panose="020B0504000000000000" pitchFamily="34" charset="-78"/>
                <a:hlinkClick r:id="rId7"/>
              </a:rPr>
              <a:t>https://pmc.ncbi.nlm.nih.gov/articles/PMC8912284/</a:t>
            </a:r>
            <a:r>
              <a:rPr lang="en-US" sz="800" dirty="0">
                <a:solidFill>
                  <a:schemeClr val="dk1"/>
                </a:solidFill>
                <a:latin typeface="Suisse Int'l" panose="020B0504000000000000" pitchFamily="34" charset="-78"/>
                <a:ea typeface="Times New Roman"/>
                <a:cs typeface="Suisse Int'l" panose="020B0504000000000000" pitchFamily="34" charset="-78"/>
              </a:rPr>
              <a:t> </a:t>
            </a:r>
          </a:p>
          <a:p>
            <a:pPr marL="0" lvl="0" indent="0" algn="l">
              <a:spcBef>
                <a:spcPts val="0"/>
              </a:spcBef>
              <a:spcAft>
                <a:spcPts val="0"/>
              </a:spcAft>
              <a:buNone/>
              <a:defRPr/>
            </a:pPr>
            <a:endParaRPr lang="en-US" sz="800" dirty="0">
              <a:solidFill>
                <a:schemeClr val="dk1"/>
              </a:solidFill>
              <a:latin typeface="Suisse Int'l" panose="020B0504000000000000" pitchFamily="34" charset="-78"/>
              <a:ea typeface="Times New Roman"/>
              <a:cs typeface="Suisse Int'l" panose="020B0504000000000000" pitchFamily="34" charset="-78"/>
            </a:endParaRPr>
          </a:p>
          <a:p>
            <a:pPr marL="0" lvl="0" indent="0" algn="l">
              <a:spcBef>
                <a:spcPts val="0"/>
              </a:spcBef>
              <a:spcAft>
                <a:spcPts val="0"/>
              </a:spcAft>
              <a:buNone/>
              <a:defRPr/>
            </a:pPr>
            <a:endParaRPr sz="800" dirty="0">
              <a:solidFill>
                <a:schemeClr val="dk1"/>
              </a:solidFill>
              <a:latin typeface="Suisse Int'l" panose="020B0504000000000000" pitchFamily="34" charset="-78"/>
              <a:ea typeface="Times New Roman"/>
              <a:cs typeface="Suisse Int'l" panose="020B0504000000000000" pitchFamily="34" charset="-78"/>
            </a:endParaRPr>
          </a:p>
        </p:txBody>
      </p:sp>
      <p:sp>
        <p:nvSpPr>
          <p:cNvPr id="10" name="Google Shape;65;p15">
            <a:extLst>
              <a:ext uri="{FF2B5EF4-FFF2-40B4-BE49-F238E27FC236}">
                <a16:creationId xmlns:a16="http://schemas.microsoft.com/office/drawing/2014/main" id="{568909E6-4B41-5E25-9360-AF0497216C48}"/>
              </a:ext>
            </a:extLst>
          </p:cNvPr>
          <p:cNvSpPr txBox="1"/>
          <p:nvPr/>
        </p:nvSpPr>
        <p:spPr bwMode="auto">
          <a:xfrm>
            <a:off x="310845" y="319123"/>
            <a:ext cx="5844627" cy="1347024"/>
          </a:xfrm>
          <a:prstGeom prst="rect">
            <a:avLst/>
          </a:prstGeom>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ru-RU" dirty="0">
                <a:solidFill>
                  <a:srgbClr val="3FAAC1"/>
                </a:solidFill>
                <a:latin typeface="Suisse Int'l" panose="020B0504000000000000" pitchFamily="34" charset="-78"/>
                <a:cs typeface="Suisse Int'l" panose="020B0504000000000000" pitchFamily="34" charset="-78"/>
              </a:rPr>
              <a:t>DHA+D3 Smart Chews: </a:t>
            </a:r>
            <a:br>
              <a:rPr lang="ru-RU" dirty="0">
                <a:solidFill>
                  <a:srgbClr val="3FAAC1"/>
                </a:solidFill>
                <a:latin typeface="Suisse Int'l" panose="020B0504000000000000" pitchFamily="34" charset="-78"/>
                <a:cs typeface="Suisse Int'l" panose="020B0504000000000000" pitchFamily="34" charset="-78"/>
              </a:rPr>
            </a:br>
            <a:r>
              <a:rPr lang="en-US" dirty="0">
                <a:solidFill>
                  <a:srgbClr val="3FAAC1"/>
                </a:solidFill>
                <a:latin typeface="Suisse Int'l" panose="020B0504000000000000" pitchFamily="34" charset="-78"/>
                <a:cs typeface="Suisse Int'l" panose="020B0504000000000000" pitchFamily="34" charset="-78"/>
              </a:rPr>
              <a:t>double the support</a:t>
            </a:r>
            <a:br>
              <a:rPr lang="en-US" dirty="0">
                <a:solidFill>
                  <a:srgbClr val="3FAAC1"/>
                </a:solidFill>
                <a:latin typeface="Suisse Int'l" panose="020B0504000000000000" pitchFamily="34" charset="-78"/>
                <a:cs typeface="Suisse Int'l" panose="020B0504000000000000" pitchFamily="34" charset="-78"/>
              </a:rPr>
            </a:br>
            <a:r>
              <a:rPr lang="en-US" dirty="0">
                <a:solidFill>
                  <a:srgbClr val="3FAAC1"/>
                </a:solidFill>
                <a:latin typeface="Suisse Int'l" panose="020B0504000000000000" pitchFamily="34" charset="-78"/>
                <a:cs typeface="Suisse Int'l" panose="020B0504000000000000" pitchFamily="34" charset="-78"/>
              </a:rPr>
              <a:t>for a growing body</a:t>
            </a:r>
            <a:r>
              <a:rPr lang="en-US" sz="2800" dirty="0">
                <a:solidFill>
                  <a:schemeClr val="accent1">
                    <a:lumMod val="60000"/>
                    <a:lumOff val="40000"/>
                  </a:schemeClr>
                </a:solidFill>
                <a:latin typeface="Suisse Int'l" panose="020B0504000000000000" pitchFamily="34" charset="-78"/>
                <a:cs typeface="Suisse Int'l" panose="020B0504000000000000" pitchFamily="34" charset="-78"/>
              </a:rPr>
              <a:t>†</a:t>
            </a:r>
            <a:endParaRPr dirty="0">
              <a:solidFill>
                <a:schemeClr val="accent1">
                  <a:lumMod val="60000"/>
                  <a:lumOff val="40000"/>
                </a:schemeClr>
              </a:solidFill>
              <a:latin typeface="Suisse Int'l" panose="020B0504000000000000" pitchFamily="34" charset="-78"/>
              <a:cs typeface="Suisse Int'l" panose="020B0504000000000000" pitchFamily="34" charset="-78"/>
            </a:endParaRPr>
          </a:p>
        </p:txBody>
      </p:sp>
      <p:pic>
        <p:nvPicPr>
          <p:cNvPr id="11" name="andreas-kretschmer-a1n7gfd-Dkw-unsplash.jpg">
            <a:extLst>
              <a:ext uri="{FF2B5EF4-FFF2-40B4-BE49-F238E27FC236}">
                <a16:creationId xmlns:a16="http://schemas.microsoft.com/office/drawing/2014/main" id="{F9429341-8DEE-E868-BB42-1FEC51C46AA1}"/>
              </a:ext>
            </a:extLst>
          </p:cNvPr>
          <p:cNvPicPr>
            <a:picLocks noChangeAspect="1"/>
          </p:cNvPicPr>
          <p:nvPr/>
        </p:nvPicPr>
        <p:blipFill>
          <a:blip r:embed="rId8"/>
          <a:srcRect l="41290" t="266" r="13269" b="284"/>
          <a:stretch/>
        </p:blipFill>
        <p:spPr bwMode="auto">
          <a:xfrm flipH="1">
            <a:off x="5514153" y="61913"/>
            <a:ext cx="3658422" cy="5143501"/>
          </a:xfrm>
          <a:prstGeom prst="rect">
            <a:avLst/>
          </a:prstGeom>
          <a:ln w="12700">
            <a:miter lim="400000"/>
          </a:ln>
        </p:spPr>
      </p:pic>
      <p:pic>
        <p:nvPicPr>
          <p:cNvPr id="8" name="Image" descr="Image">
            <a:extLst>
              <a:ext uri="{FF2B5EF4-FFF2-40B4-BE49-F238E27FC236}">
                <a16:creationId xmlns:a16="http://schemas.microsoft.com/office/drawing/2014/main" id="{F1EE8ADC-FC26-34FD-0659-70FF2E6E1141}"/>
              </a:ext>
            </a:extLst>
          </p:cNvPr>
          <p:cNvPicPr>
            <a:picLocks noChangeAspect="1"/>
          </p:cNvPicPr>
          <p:nvPr/>
        </p:nvPicPr>
        <p:blipFill>
          <a:blip r:embed="rId9"/>
          <a:stretch/>
        </p:blipFill>
        <p:spPr bwMode="auto">
          <a:xfrm>
            <a:off x="8013700" y="4782532"/>
            <a:ext cx="812800" cy="203777"/>
          </a:xfrm>
          <a:prstGeom prst="rect">
            <a:avLst/>
          </a:prstGeom>
          <a:ln w="12700">
            <a:miter lim="400000"/>
          </a:ln>
        </p:spPr>
      </p:pic>
      <p:sp>
        <p:nvSpPr>
          <p:cNvPr id="3" name="TextBox 2">
            <a:extLst>
              <a:ext uri="{FF2B5EF4-FFF2-40B4-BE49-F238E27FC236}">
                <a16:creationId xmlns:a16="http://schemas.microsoft.com/office/drawing/2014/main" id="{787462E8-406F-7AFE-F3F0-BC845D6C8697}"/>
              </a:ext>
            </a:extLst>
          </p:cNvPr>
          <p:cNvSpPr txBox="1"/>
          <p:nvPr/>
        </p:nvSpPr>
        <p:spPr bwMode="auto">
          <a:xfrm>
            <a:off x="2895600" y="4611248"/>
            <a:ext cx="2393950" cy="400110"/>
          </a:xfrm>
          <a:prstGeom prst="rect">
            <a:avLst/>
          </a:prstGeom>
          <a:noFill/>
          <a:ln w="3175">
            <a:solidFill>
              <a:schemeClr val="bg1">
                <a:lumMod val="50000"/>
              </a:schemeClr>
            </a:solidFill>
          </a:ln>
        </p:spPr>
        <p:txBody>
          <a:bodyPr wrap="square">
            <a:spAutoFit/>
          </a:bodyPr>
          <a:lstStyle/>
          <a:p>
            <a:pPr algn="ctr">
              <a:defRPr/>
            </a:pPr>
            <a:r>
              <a:rPr lang="en-US" sz="800" dirty="0">
                <a:latin typeface="Suisse Int'l" panose="020B0504000000000000" pitchFamily="34" charset="-78"/>
                <a:cs typeface="Suisse Int'l" panose="020B0504000000000000" pitchFamily="34" charset="-78"/>
              </a:rPr>
              <a:t>†</a:t>
            </a:r>
            <a:r>
              <a:rPr sz="600" dirty="0">
                <a:solidFill>
                  <a:schemeClr val="bg1">
                    <a:lumMod val="50000"/>
                  </a:schemeClr>
                </a:solidFill>
                <a:latin typeface="Suisse Int'l" panose="020B0504000000000000" pitchFamily="34" charset="-78"/>
                <a:cs typeface="Suisse Int'l" panose="020B0504000000000000" pitchFamily="34" charset="-78"/>
              </a:rPr>
              <a:t>These statements have not been evaluated by the Food and Drug Administration.</a:t>
            </a:r>
            <a:r>
              <a:rPr lang="en-US" sz="600" dirty="0">
                <a:solidFill>
                  <a:schemeClr val="bg1">
                    <a:lumMod val="50000"/>
                  </a:schemeClr>
                </a:solidFill>
                <a:latin typeface="Suisse Int'l" panose="020B0504000000000000" pitchFamily="34" charset="-78"/>
                <a:cs typeface="Suisse Int'l" panose="020B0504000000000000" pitchFamily="34" charset="-78"/>
              </a:rPr>
              <a:t> </a:t>
            </a:r>
            <a:r>
              <a:rPr sz="600" dirty="0">
                <a:solidFill>
                  <a:schemeClr val="bg1">
                    <a:lumMod val="50000"/>
                  </a:schemeClr>
                </a:solidFill>
                <a:latin typeface="Suisse Int'l" panose="020B0504000000000000" pitchFamily="34" charset="-78"/>
                <a:cs typeface="Suisse Int'l" panose="020B0504000000000000" pitchFamily="34" charset="-78"/>
              </a:rPr>
              <a:t>This product is not intended to diagnose, treat, cure, or prevent any disease.</a:t>
            </a:r>
            <a:endParaRPr dirty="0">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3689969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239" name="Google Shape;239;p27"/>
          <p:cNvSpPr txBox="1"/>
          <p:nvPr/>
        </p:nvSpPr>
        <p:spPr bwMode="auto">
          <a:xfrm>
            <a:off x="398525" y="2305426"/>
            <a:ext cx="3885890" cy="784800"/>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300" dirty="0">
                <a:solidFill>
                  <a:schemeClr val="dk1"/>
                </a:solidFill>
                <a:latin typeface="Suisse Int'l" panose="020B0504000000000000" pitchFamily="34" charset="-78"/>
                <a:ea typeface="Times New Roman"/>
                <a:cs typeface="Suisse Int'l" panose="020B0504000000000000" pitchFamily="34" charset="-78"/>
              </a:rPr>
              <a:t>Nature created a unique way to distribute </a:t>
            </a:r>
            <a:br>
              <a:rPr lang="en-US" sz="1300" dirty="0">
                <a:solidFill>
                  <a:schemeClr val="dk1"/>
                </a:solidFill>
                <a:latin typeface="Suisse Int'l" panose="020B0504000000000000" pitchFamily="34" charset="-78"/>
                <a:ea typeface="Times New Roman"/>
                <a:cs typeface="Suisse Int'l" panose="020B0504000000000000" pitchFamily="34" charset="-78"/>
              </a:rPr>
            </a:br>
            <a:r>
              <a:rPr lang="en-US" sz="1300" dirty="0">
                <a:solidFill>
                  <a:schemeClr val="dk1"/>
                </a:solidFill>
                <a:latin typeface="Suisse Int'l" panose="020B0504000000000000" pitchFamily="34" charset="-78"/>
                <a:ea typeface="Times New Roman"/>
                <a:cs typeface="Suisse Int'l" panose="020B0504000000000000" pitchFamily="34" charset="-78"/>
              </a:rPr>
              <a:t>fat in fish - many tiny droplets* held together</a:t>
            </a:r>
            <a:br>
              <a:rPr lang="en-US" sz="1300" dirty="0">
                <a:solidFill>
                  <a:schemeClr val="dk1"/>
                </a:solidFill>
                <a:latin typeface="Suisse Int'l" panose="020B0504000000000000" pitchFamily="34" charset="-78"/>
                <a:ea typeface="Times New Roman"/>
                <a:cs typeface="Suisse Int'l" panose="020B0504000000000000" pitchFamily="34" charset="-78"/>
              </a:rPr>
            </a:br>
            <a:r>
              <a:rPr lang="en-US" sz="1300" dirty="0">
                <a:solidFill>
                  <a:schemeClr val="dk1"/>
                </a:solidFill>
                <a:latin typeface="Suisse Int'l" panose="020B0504000000000000" pitchFamily="34" charset="-78"/>
                <a:ea typeface="Times New Roman"/>
                <a:cs typeface="Suisse Int'l" panose="020B0504000000000000" pitchFamily="34" charset="-78"/>
              </a:rPr>
              <a:t>by collagen fibers. </a:t>
            </a:r>
            <a:endParaRPr lang="ru-RU" sz="1300" dirty="0">
              <a:solidFill>
                <a:schemeClr val="dk1"/>
              </a:solidFill>
              <a:latin typeface="Suisse Int'l" panose="020B0504000000000000" pitchFamily="34" charset="-78"/>
              <a:ea typeface="Times New Roman"/>
              <a:cs typeface="Suisse Int'l" panose="020B0504000000000000" pitchFamily="34" charset="-78"/>
            </a:endParaRPr>
          </a:p>
        </p:txBody>
      </p:sp>
      <p:pic>
        <p:nvPicPr>
          <p:cNvPr id="240" name="Google Shape;240;p27"/>
          <p:cNvPicPr/>
          <p:nvPr/>
        </p:nvPicPr>
        <p:blipFill>
          <a:blip r:embed="rId3">
            <a:alphaModFix/>
          </a:blip>
          <a:srcRect l="65811" t="33094" r="19271" b="40920"/>
          <a:stretch/>
        </p:blipFill>
        <p:spPr bwMode="auto">
          <a:xfrm>
            <a:off x="2304265" y="3311324"/>
            <a:ext cx="1222215" cy="1194721"/>
          </a:xfrm>
          <a:prstGeom prst="ellipse">
            <a:avLst/>
          </a:prstGeom>
          <a:noFill/>
          <a:ln>
            <a:noFill/>
          </a:ln>
        </p:spPr>
      </p:pic>
      <p:pic>
        <p:nvPicPr>
          <p:cNvPr id="241" name="Google Shape;241;p27"/>
          <p:cNvPicPr/>
          <p:nvPr/>
        </p:nvPicPr>
        <p:blipFill>
          <a:blip r:embed="rId3">
            <a:alphaModFix/>
          </a:blip>
          <a:srcRect l="65590" t="70930" r="19955" b="2843"/>
          <a:stretch/>
        </p:blipFill>
        <p:spPr bwMode="auto">
          <a:xfrm>
            <a:off x="6459941" y="3277239"/>
            <a:ext cx="1290688" cy="1228805"/>
          </a:xfrm>
          <a:prstGeom prst="ellipse">
            <a:avLst/>
          </a:prstGeom>
          <a:noFill/>
          <a:ln>
            <a:noFill/>
          </a:ln>
        </p:spPr>
      </p:pic>
      <p:sp>
        <p:nvSpPr>
          <p:cNvPr id="242" name="Google Shape;242;p27"/>
          <p:cNvSpPr txBox="1"/>
          <p:nvPr/>
        </p:nvSpPr>
        <p:spPr bwMode="auto">
          <a:xfrm>
            <a:off x="4874825" y="2305426"/>
            <a:ext cx="3776100" cy="784800"/>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300" dirty="0">
                <a:solidFill>
                  <a:schemeClr val="dk1"/>
                </a:solidFill>
                <a:latin typeface="Suisse Int'l" panose="020B0504000000000000" pitchFamily="34" charset="-78"/>
                <a:cs typeface="Suisse Int'l" panose="020B0504000000000000" pitchFamily="34" charset="-78"/>
              </a:rPr>
              <a:t>We have replicated </a:t>
            </a:r>
            <a:r>
              <a:rPr lang="en-US" sz="1300" dirty="0">
                <a:solidFill>
                  <a:schemeClr val="dk1"/>
                </a:solidFill>
                <a:latin typeface="Suisse Int'l" panose="020B0504000000000000" pitchFamily="34" charset="-78"/>
                <a:ea typeface="Times New Roman"/>
                <a:cs typeface="Suisse Int'l" panose="020B0504000000000000" pitchFamily="34" charset="-78"/>
              </a:rPr>
              <a:t>this natural structure and created a chewable compound where a gelatin shell holds the fat droplets. </a:t>
            </a:r>
            <a:endParaRPr sz="1300" dirty="0">
              <a:solidFill>
                <a:schemeClr val="dk1"/>
              </a:solidFill>
              <a:latin typeface="Suisse Int'l" panose="020B0504000000000000" pitchFamily="34" charset="-78"/>
              <a:ea typeface="Times New Roman"/>
              <a:cs typeface="Suisse Int'l" panose="020B0504000000000000" pitchFamily="34" charset="-78"/>
            </a:endParaRPr>
          </a:p>
        </p:txBody>
      </p:sp>
      <p:sp>
        <p:nvSpPr>
          <p:cNvPr id="243" name="Google Shape;243;p27"/>
          <p:cNvSpPr txBox="1"/>
          <p:nvPr/>
        </p:nvSpPr>
        <p:spPr bwMode="auto">
          <a:xfrm>
            <a:off x="310845" y="4643756"/>
            <a:ext cx="5756947" cy="338524"/>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000" dirty="0">
                <a:solidFill>
                  <a:schemeClr val="dk1"/>
                </a:solidFill>
                <a:latin typeface="Suisse Int'l" panose="020B0504000000000000" pitchFamily="34" charset="-78"/>
                <a:ea typeface="Times New Roman"/>
                <a:cs typeface="Suisse Int'l" panose="020B0504000000000000" pitchFamily="34" charset="-78"/>
              </a:rPr>
              <a:t>*less than 10 micrometers. This is the diameter of the main part of fat droplets. </a:t>
            </a:r>
            <a:endParaRPr lang="ru-RU" sz="1000" dirty="0">
              <a:solidFill>
                <a:schemeClr val="dk1"/>
              </a:solidFill>
              <a:latin typeface="Suisse Int'l" panose="020B0504000000000000" pitchFamily="34" charset="-78"/>
              <a:ea typeface="Times New Roman"/>
              <a:cs typeface="Suisse Int'l" panose="020B0504000000000000" pitchFamily="34" charset="-78"/>
            </a:endParaRPr>
          </a:p>
        </p:txBody>
      </p:sp>
      <p:sp>
        <p:nvSpPr>
          <p:cNvPr id="8" name="Google Shape;65;p15"/>
          <p:cNvSpPr txBox="1"/>
          <p:nvPr/>
        </p:nvSpPr>
        <p:spPr bwMode="auto">
          <a:xfrm>
            <a:off x="310846" y="319123"/>
            <a:ext cx="5221604" cy="1347024"/>
          </a:xfrm>
          <a:prstGeom prst="rect">
            <a:avLst/>
          </a:prstGeom>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DHA+D3 Smart Chews: </a:t>
            </a:r>
            <a:br>
              <a:rPr lang="en-US" dirty="0">
                <a:solidFill>
                  <a:srgbClr val="3FAAC1"/>
                </a:solidFill>
                <a:latin typeface="Suisse Int'l" panose="020B0504000000000000" pitchFamily="34" charset="-78"/>
                <a:cs typeface="Suisse Int'l" panose="020B0504000000000000" pitchFamily="34" charset="-78"/>
              </a:rPr>
            </a:br>
            <a:r>
              <a:rPr lang="en-US" dirty="0">
                <a:solidFill>
                  <a:srgbClr val="3FAAC1"/>
                </a:solidFill>
                <a:latin typeface="Suisse Int'l" panose="020B0504000000000000" pitchFamily="34" charset="-78"/>
                <a:cs typeface="Suisse Int'l" panose="020B0504000000000000" pitchFamily="34" charset="-78"/>
              </a:rPr>
              <a:t>made with innovative </a:t>
            </a:r>
            <a:r>
              <a:rPr lang="en-US" dirty="0" err="1">
                <a:solidFill>
                  <a:srgbClr val="3FAAC1"/>
                </a:solidFill>
                <a:latin typeface="Suisse Int'l" panose="020B0504000000000000" pitchFamily="34" charset="-78"/>
                <a:cs typeface="Suisse Int'l" panose="020B0504000000000000" pitchFamily="34" charset="-78"/>
              </a:rPr>
              <a:t>ConCordix</a:t>
            </a:r>
            <a:r>
              <a:rPr lang="en-US" dirty="0">
                <a:solidFill>
                  <a:srgbClr val="3FAAC1"/>
                </a:solidFill>
                <a:latin typeface="Suisse Int'l" panose="020B0504000000000000" pitchFamily="34" charset="-78"/>
                <a:cs typeface="Suisse Int'l" panose="020B0504000000000000" pitchFamily="34" charset="-78"/>
              </a:rPr>
              <a:t> technology</a:t>
            </a:r>
            <a:endParaRPr dirty="0">
              <a:solidFill>
                <a:srgbClr val="3FAAC1"/>
              </a:solidFill>
              <a:latin typeface="Suisse Int'l" panose="020B0504000000000000" pitchFamily="34" charset="-78"/>
              <a:cs typeface="Suisse Int'l" panose="020B0504000000000000" pitchFamily="34" charset="-78"/>
            </a:endParaRPr>
          </a:p>
        </p:txBody>
      </p:sp>
      <p:pic>
        <p:nvPicPr>
          <p:cNvPr id="9" name="Рисунок 8"/>
          <p:cNvPicPr>
            <a:picLocks noChangeAspect="1"/>
          </p:cNvPicPr>
          <p:nvPr/>
        </p:nvPicPr>
        <p:blipFill>
          <a:blip r:embed="rId4"/>
          <a:stretch/>
        </p:blipFill>
        <p:spPr bwMode="auto">
          <a:xfrm>
            <a:off x="536675" y="1788368"/>
            <a:ext cx="804389" cy="520009"/>
          </a:xfrm>
          <a:prstGeom prst="rect">
            <a:avLst/>
          </a:prstGeom>
        </p:spPr>
      </p:pic>
      <p:pic>
        <p:nvPicPr>
          <p:cNvPr id="10" name="Google Shape;240;p27"/>
          <p:cNvPicPr/>
          <p:nvPr/>
        </p:nvPicPr>
        <p:blipFill>
          <a:blip r:embed="rId3">
            <a:alphaModFix/>
          </a:blip>
          <a:srcRect l="48904" t="33260" r="36088" b="41134"/>
          <a:stretch/>
        </p:blipFill>
        <p:spPr bwMode="auto">
          <a:xfrm>
            <a:off x="1428033" y="3312254"/>
            <a:ext cx="1246981" cy="1193791"/>
          </a:xfrm>
          <a:prstGeom prst="ellipse">
            <a:avLst/>
          </a:prstGeom>
          <a:noFill/>
          <a:ln>
            <a:noFill/>
          </a:ln>
        </p:spPr>
      </p:pic>
      <p:pic>
        <p:nvPicPr>
          <p:cNvPr id="11" name="Google Shape;240;p27"/>
          <p:cNvPicPr/>
          <p:nvPr/>
        </p:nvPicPr>
        <p:blipFill>
          <a:blip r:embed="rId3">
            <a:alphaModFix/>
          </a:blip>
          <a:srcRect l="31944" t="32950" r="52997" b="40683"/>
          <a:stretch/>
        </p:blipFill>
        <p:spPr bwMode="auto">
          <a:xfrm>
            <a:off x="536675" y="3283358"/>
            <a:ext cx="1278792" cy="1256452"/>
          </a:xfrm>
          <a:prstGeom prst="ellipse">
            <a:avLst/>
          </a:prstGeom>
          <a:noFill/>
          <a:ln>
            <a:noFill/>
          </a:ln>
        </p:spPr>
      </p:pic>
      <p:pic>
        <p:nvPicPr>
          <p:cNvPr id="13" name="Google Shape;241;p27"/>
          <p:cNvPicPr/>
          <p:nvPr/>
        </p:nvPicPr>
        <p:blipFill>
          <a:blip r:embed="rId3">
            <a:alphaModFix/>
          </a:blip>
          <a:srcRect l="49056" t="71307" r="36489" b="2466"/>
          <a:stretch/>
        </p:blipFill>
        <p:spPr bwMode="auto">
          <a:xfrm>
            <a:off x="5684297" y="3277239"/>
            <a:ext cx="1290688" cy="1228805"/>
          </a:xfrm>
          <a:prstGeom prst="ellipse">
            <a:avLst/>
          </a:prstGeom>
          <a:noFill/>
          <a:ln>
            <a:noFill/>
          </a:ln>
        </p:spPr>
      </p:pic>
      <p:pic>
        <p:nvPicPr>
          <p:cNvPr id="14" name="Google Shape;241;p27"/>
          <p:cNvPicPr/>
          <p:nvPr/>
        </p:nvPicPr>
        <p:blipFill>
          <a:blip r:embed="rId3">
            <a:alphaModFix/>
          </a:blip>
          <a:srcRect l="32125" t="71119" r="53419" b="2655"/>
          <a:stretch/>
        </p:blipFill>
        <p:spPr bwMode="auto">
          <a:xfrm>
            <a:off x="4861028" y="3277239"/>
            <a:ext cx="1290688" cy="1228805"/>
          </a:xfrm>
          <a:prstGeom prst="ellipse">
            <a:avLst/>
          </a:prstGeom>
          <a:noFill/>
          <a:ln>
            <a:noFill/>
          </a:ln>
        </p:spPr>
      </p:pic>
      <p:pic>
        <p:nvPicPr>
          <p:cNvPr id="2" name="Рисунок 1"/>
          <p:cNvPicPr>
            <a:picLocks noChangeAspect="1"/>
          </p:cNvPicPr>
          <p:nvPr/>
        </p:nvPicPr>
        <p:blipFill>
          <a:blip r:embed="rId5"/>
          <a:stretch/>
        </p:blipFill>
        <p:spPr bwMode="auto">
          <a:xfrm>
            <a:off x="4965310" y="1780578"/>
            <a:ext cx="2136762" cy="463738"/>
          </a:xfrm>
          <a:prstGeom prst="rect">
            <a:avLst/>
          </a:prstGeom>
        </p:spPr>
      </p:pic>
      <p:pic>
        <p:nvPicPr>
          <p:cNvPr id="15" name="image10.png" descr="image10.png"/>
          <p:cNvPicPr>
            <a:picLocks noChangeAspect="1"/>
          </p:cNvPicPr>
          <p:nvPr/>
        </p:nvPicPr>
        <p:blipFill>
          <a:blip r:embed="rId6"/>
          <a:stretch/>
        </p:blipFill>
        <p:spPr bwMode="auto">
          <a:xfrm>
            <a:off x="8013700" y="4782446"/>
            <a:ext cx="812800" cy="203775"/>
          </a:xfrm>
          <a:prstGeom prst="rect">
            <a:avLst/>
          </a:prstGeom>
          <a:ln w="12700">
            <a:miter lim="400000"/>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9" name="Рисунок 18"/>
          <p:cNvPicPr>
            <a:picLocks noChangeAspect="1"/>
          </p:cNvPicPr>
          <p:nvPr/>
        </p:nvPicPr>
        <p:blipFill>
          <a:blip r:embed="rId3"/>
          <a:srcRect l="2749" t="278" r="2304" b="2442"/>
          <a:stretch/>
        </p:blipFill>
        <p:spPr bwMode="auto">
          <a:xfrm>
            <a:off x="0" y="-12030"/>
            <a:ext cx="9143999" cy="5269830"/>
          </a:xfrm>
          <a:prstGeom prst="rect">
            <a:avLst/>
          </a:prstGeom>
        </p:spPr>
      </p:pic>
      <p:sp>
        <p:nvSpPr>
          <p:cNvPr id="13" name="Скругленный прямоугольник 12"/>
          <p:cNvSpPr/>
          <p:nvPr/>
        </p:nvSpPr>
        <p:spPr bwMode="auto">
          <a:xfrm>
            <a:off x="5594654" y="4682490"/>
            <a:ext cx="1529365" cy="266172"/>
          </a:xfrm>
          <a:prstGeom prst="roundRect">
            <a:avLst>
              <a:gd name="adj" fmla="val 16667"/>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250" name="Google Shape;250;p28"/>
          <p:cNvSpPr txBox="1"/>
          <p:nvPr/>
        </p:nvSpPr>
        <p:spPr bwMode="auto">
          <a:xfrm>
            <a:off x="5644282" y="4647335"/>
            <a:ext cx="2138056" cy="615523"/>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000" u="sng" dirty="0">
                <a:solidFill>
                  <a:schemeClr val="bg1"/>
                </a:solidFill>
                <a:latin typeface="Suisse Int'l" panose="020B0504000000000000" pitchFamily="34" charset="-78"/>
                <a:ea typeface="Times New Roman"/>
                <a:cs typeface="Suisse Int'l" panose="020B0504000000000000" pitchFamily="34" charset="-78"/>
                <a:hlinkClick r:id="rId4" tooltip="https://onlinelibrary.wiley.com/doi/abs/10.1002/ejlt.201000450">
                  <a:extLst>
                    <a:ext uri="{A12FA001-AC4F-418D-AE19-62706E023703}">
                      <ahyp:hlinkClr xmlns:ahyp="http://schemas.microsoft.com/office/drawing/2018/hyperlinkcolor" val="tx"/>
                    </a:ext>
                  </a:extLst>
                </a:hlinkClick>
              </a:rPr>
              <a:t>*see research</a:t>
            </a:r>
            <a:r>
              <a:rPr lang="en-US" sz="1000" u="sng" dirty="0">
                <a:solidFill>
                  <a:schemeClr val="bg1"/>
                </a:solidFill>
                <a:latin typeface="Suisse Int'l" panose="020B0504000000000000" pitchFamily="34" charset="-78"/>
                <a:ea typeface="Times New Roman"/>
                <a:cs typeface="Suisse Int'l" panose="020B0504000000000000" pitchFamily="34" charset="-78"/>
              </a:rPr>
              <a:t>- : </a:t>
            </a:r>
            <a:r>
              <a:rPr lang="en-US" sz="900" u="none" strike="noStrike" dirty="0">
                <a:solidFill>
                  <a:schemeClr val="bg1"/>
                </a:solidFill>
                <a:effectLst/>
                <a:latin typeface="Suisse Int'l" panose="020B0504000000000000" pitchFamily="34" charset="-78"/>
                <a:cs typeface="Suisse Int'l" panose="020B0504000000000000" pitchFamily="34" charset="-78"/>
                <a:hlinkClick r:id="rId5">
                  <a:extLst>
                    <a:ext uri="{A12FA001-AC4F-418D-AE19-62706E023703}">
                      <ahyp:hlinkClr xmlns:ahyp="http://schemas.microsoft.com/office/drawing/2018/hyperlinkcolor" val="tx"/>
                    </a:ext>
                  </a:extLst>
                </a:hlinkClick>
              </a:rPr>
              <a:t>https://doi.org/10.1002/ejlt.201000450</a:t>
            </a:r>
            <a:endParaRPr lang="en-US" sz="900" dirty="0">
              <a:solidFill>
                <a:schemeClr val="bg1"/>
              </a:solidFill>
              <a:latin typeface="Suisse Int'l" panose="020B0504000000000000" pitchFamily="34" charset="-78"/>
              <a:ea typeface="Times New Roman"/>
              <a:cs typeface="Suisse Int'l" panose="020B0504000000000000" pitchFamily="34" charset="-78"/>
            </a:endParaRPr>
          </a:p>
        </p:txBody>
      </p:sp>
      <p:sp>
        <p:nvSpPr>
          <p:cNvPr id="257" name="Google Shape;257;p28"/>
          <p:cNvSpPr txBox="1"/>
          <p:nvPr/>
        </p:nvSpPr>
        <p:spPr bwMode="auto">
          <a:xfrm>
            <a:off x="5594654" y="1959776"/>
            <a:ext cx="2187685" cy="615523"/>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r>
              <a:rPr lang="ru" dirty="0">
                <a:solidFill>
                  <a:schemeClr val="bg1"/>
                </a:solidFill>
                <a:latin typeface="Suisse Int'l" panose="020B0504000000000000" pitchFamily="34" charset="-78"/>
                <a:ea typeface="Times New Roman"/>
                <a:cs typeface="Suisse Int'l" panose="020B0504000000000000" pitchFamily="34" charset="-78"/>
              </a:rPr>
              <a:t>ConCordix </a:t>
            </a:r>
            <a:r>
              <a:rPr lang="en-US" dirty="0">
                <a:solidFill>
                  <a:schemeClr val="bg1"/>
                </a:solidFill>
                <a:latin typeface="Suisse Int'l" panose="020B0504000000000000" pitchFamily="34" charset="-78"/>
                <a:ea typeface="Times New Roman"/>
                <a:cs typeface="Suisse Int'l" panose="020B0504000000000000" pitchFamily="34" charset="-78"/>
              </a:rPr>
              <a:t>technology of </a:t>
            </a:r>
            <a:r>
              <a:rPr lang="ru" dirty="0">
                <a:solidFill>
                  <a:schemeClr val="bg1"/>
                </a:solidFill>
                <a:latin typeface="Suisse Int'l" panose="020B0504000000000000" pitchFamily="34" charset="-78"/>
                <a:ea typeface="Times New Roman"/>
                <a:cs typeface="Suisse Int'l" panose="020B0504000000000000" pitchFamily="34" charset="-78"/>
              </a:rPr>
              <a:t>Smart Chews</a:t>
            </a:r>
            <a:endParaRPr dirty="0">
              <a:solidFill>
                <a:schemeClr val="bg1"/>
              </a:solidFill>
              <a:latin typeface="Suisse Int'l" panose="020B0504000000000000" pitchFamily="34" charset="-78"/>
              <a:ea typeface="Times New Roman"/>
              <a:cs typeface="Suisse Int'l" panose="020B0504000000000000" pitchFamily="34" charset="-78"/>
            </a:endParaRPr>
          </a:p>
        </p:txBody>
      </p:sp>
      <p:sp>
        <p:nvSpPr>
          <p:cNvPr id="258" name="Google Shape;258;p28"/>
          <p:cNvSpPr txBox="1"/>
          <p:nvPr/>
        </p:nvSpPr>
        <p:spPr bwMode="auto">
          <a:xfrm>
            <a:off x="6032104" y="2761919"/>
            <a:ext cx="2183830" cy="400079"/>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r>
              <a:rPr lang="en-US" dirty="0">
                <a:solidFill>
                  <a:schemeClr val="bg1"/>
                </a:solidFill>
                <a:latin typeface="Suisse Int'l" panose="020B0504000000000000" pitchFamily="34" charset="-78"/>
                <a:ea typeface="Times New Roman"/>
                <a:cs typeface="Suisse Int'l" panose="020B0504000000000000" pitchFamily="34" charset="-78"/>
              </a:rPr>
              <a:t>Soft gelatin capsule</a:t>
            </a:r>
            <a:endParaRPr dirty="0">
              <a:solidFill>
                <a:schemeClr val="bg1"/>
              </a:solidFill>
              <a:latin typeface="Suisse Int'l" panose="020B0504000000000000" pitchFamily="34" charset="-78"/>
              <a:ea typeface="Times New Roman"/>
              <a:cs typeface="Suisse Int'l" panose="020B0504000000000000" pitchFamily="34" charset="-78"/>
            </a:endParaRPr>
          </a:p>
        </p:txBody>
      </p:sp>
      <p:pic>
        <p:nvPicPr>
          <p:cNvPr id="2" name="Рисунок 1"/>
          <p:cNvPicPr>
            <a:picLocks noChangeAspect="1"/>
          </p:cNvPicPr>
          <p:nvPr/>
        </p:nvPicPr>
        <p:blipFill>
          <a:blip r:embed="rId6"/>
          <a:stretch/>
        </p:blipFill>
        <p:spPr bwMode="auto">
          <a:xfrm>
            <a:off x="348740" y="1840833"/>
            <a:ext cx="5730958" cy="3229248"/>
          </a:xfrm>
          <a:prstGeom prst="rect">
            <a:avLst/>
          </a:prstGeom>
        </p:spPr>
      </p:pic>
      <p:cxnSp>
        <p:nvCxnSpPr>
          <p:cNvPr id="260" name="Google Shape;260;p28"/>
          <p:cNvCxnSpPr>
            <a:cxnSpLocks/>
          </p:cNvCxnSpPr>
          <p:nvPr/>
        </p:nvCxnSpPr>
        <p:spPr bwMode="auto">
          <a:xfrm flipH="1">
            <a:off x="4993106" y="2563268"/>
            <a:ext cx="795737" cy="1108614"/>
          </a:xfrm>
          <a:prstGeom prst="straightConnector1">
            <a:avLst/>
          </a:prstGeom>
          <a:noFill/>
          <a:ln w="9525" cap="flat" cmpd="sng">
            <a:solidFill>
              <a:schemeClr val="bg1"/>
            </a:solidFill>
            <a:prstDash val="solid"/>
            <a:round/>
            <a:headEnd type="none" w="med" len="med"/>
            <a:tailEnd type="none" w="med" len="med"/>
          </a:ln>
        </p:spPr>
      </p:cxnSp>
      <p:cxnSp>
        <p:nvCxnSpPr>
          <p:cNvPr id="261" name="Google Shape;261;p28"/>
          <p:cNvCxnSpPr>
            <a:cxnSpLocks/>
          </p:cNvCxnSpPr>
          <p:nvPr/>
        </p:nvCxnSpPr>
        <p:spPr bwMode="auto">
          <a:xfrm flipH="1">
            <a:off x="5947505" y="3340541"/>
            <a:ext cx="290855" cy="427841"/>
          </a:xfrm>
          <a:prstGeom prst="straightConnector1">
            <a:avLst/>
          </a:prstGeom>
          <a:noFill/>
          <a:ln w="9525" cap="flat" cmpd="sng">
            <a:solidFill>
              <a:schemeClr val="bg1"/>
            </a:solidFill>
            <a:prstDash val="solid"/>
            <a:round/>
            <a:headEnd type="none" w="med" len="med"/>
            <a:tailEnd type="none" w="med" len="med"/>
          </a:ln>
        </p:spPr>
      </p:cxnSp>
      <p:sp>
        <p:nvSpPr>
          <p:cNvPr id="18" name="Google Shape;65;p15"/>
          <p:cNvSpPr txBox="1"/>
          <p:nvPr/>
        </p:nvSpPr>
        <p:spPr bwMode="auto">
          <a:xfrm>
            <a:off x="310845" y="319123"/>
            <a:ext cx="8107014" cy="1347024"/>
          </a:xfrm>
          <a:prstGeom prst="rect">
            <a:avLst/>
          </a:prstGeom>
          <a:noFill/>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dirty="0">
                <a:solidFill>
                  <a:srgbClr val="FFFF9B"/>
                </a:solidFill>
                <a:latin typeface="Suisse Int'l" panose="020B0504000000000000" pitchFamily="34" charset="-78"/>
                <a:cs typeface="Suisse Int'l" panose="020B0504000000000000" pitchFamily="34" charset="-78"/>
              </a:rPr>
              <a:t>ConCordix technology has been shown to improve the bioavailability of fat-soluble nutrients by 44%*</a:t>
            </a:r>
            <a:endParaRPr dirty="0">
              <a:solidFill>
                <a:srgbClr val="FFFF9B"/>
              </a:solidFill>
              <a:latin typeface="Suisse Int'l" panose="020B0504000000000000" pitchFamily="34" charset="-78"/>
              <a:cs typeface="Suisse Int'l" panose="020B0504000000000000" pitchFamily="34" charset="-78"/>
            </a:endParaRPr>
          </a:p>
        </p:txBody>
      </p:sp>
      <p:sp>
        <p:nvSpPr>
          <p:cNvPr id="259" name="Google Shape;259;p28"/>
          <p:cNvSpPr txBox="1"/>
          <p:nvPr/>
        </p:nvSpPr>
        <p:spPr bwMode="auto">
          <a:xfrm>
            <a:off x="1483939" y="4476031"/>
            <a:ext cx="1945051" cy="338524"/>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r>
              <a:rPr lang="en-US" sz="1000" dirty="0">
                <a:solidFill>
                  <a:schemeClr val="tx1">
                    <a:lumMod val="50000"/>
                    <a:lumOff val="50000"/>
                  </a:schemeClr>
                </a:solidFill>
                <a:latin typeface="Suisse Int'l" panose="020B0504000000000000" pitchFamily="34" charset="-78"/>
                <a:ea typeface="Times New Roman"/>
                <a:cs typeface="Suisse Int'l" panose="020B0504000000000000" pitchFamily="34" charset="-78"/>
              </a:rPr>
              <a:t>Time (hours)</a:t>
            </a:r>
            <a:endParaRPr sz="1000" dirty="0">
              <a:solidFill>
                <a:schemeClr val="tx1">
                  <a:lumMod val="50000"/>
                  <a:lumOff val="50000"/>
                </a:schemeClr>
              </a:solidFill>
              <a:latin typeface="Suisse Int'l" panose="020B0504000000000000" pitchFamily="34" charset="-78"/>
              <a:ea typeface="Times New Roman"/>
              <a:cs typeface="Suisse Int'l" panose="020B0504000000000000" pitchFamily="34" charset="-78"/>
            </a:endParaRPr>
          </a:p>
        </p:txBody>
      </p:sp>
      <p:sp>
        <p:nvSpPr>
          <p:cNvPr id="262" name="Google Shape;262;p28"/>
          <p:cNvSpPr txBox="1"/>
          <p:nvPr/>
        </p:nvSpPr>
        <p:spPr bwMode="auto">
          <a:xfrm rot="16199999">
            <a:off x="84480" y="2964822"/>
            <a:ext cx="1642986" cy="646300"/>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000" dirty="0">
                <a:solidFill>
                  <a:schemeClr val="tx1">
                    <a:lumMod val="50000"/>
                    <a:lumOff val="50000"/>
                  </a:schemeClr>
                </a:solidFill>
                <a:latin typeface="Suisse Int'l" panose="020B0504000000000000" pitchFamily="34" charset="-78"/>
                <a:ea typeface="Times New Roman"/>
                <a:cs typeface="Suisse Int'l" panose="020B0504000000000000" pitchFamily="34" charset="-78"/>
              </a:rPr>
              <a:t>Concentration of EPA+ DHA omega-3 acids in blood plasma, µg/ml</a:t>
            </a:r>
            <a:endParaRPr sz="1000" dirty="0">
              <a:solidFill>
                <a:schemeClr val="tx1">
                  <a:lumMod val="50000"/>
                  <a:lumOff val="50000"/>
                </a:schemeClr>
              </a:solidFill>
              <a:latin typeface="Suisse Int'l" panose="020B0504000000000000" pitchFamily="34" charset="-78"/>
              <a:ea typeface="Times New Roman"/>
              <a:cs typeface="Suisse Int'l" panose="020B0504000000000000" pitchFamily="34" charset="-78"/>
            </a:endParaRPr>
          </a:p>
        </p:txBody>
      </p:sp>
      <p:pic>
        <p:nvPicPr>
          <p:cNvPr id="14" name="Image" descr="Image"/>
          <p:cNvPicPr>
            <a:picLocks noChangeAspect="1"/>
          </p:cNvPicPr>
          <p:nvPr/>
        </p:nvPicPr>
        <p:blipFill>
          <a:blip r:embed="rId7"/>
          <a:stretch/>
        </p:blipFill>
        <p:spPr bwMode="auto">
          <a:xfrm>
            <a:off x="8013700" y="4782532"/>
            <a:ext cx="812800" cy="203777"/>
          </a:xfrm>
          <a:prstGeom prst="rect">
            <a:avLst/>
          </a:prstGeom>
          <a:ln w="12700">
            <a:miter lim="400000"/>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9" name="Рисунок 18"/>
          <p:cNvPicPr>
            <a:picLocks noChangeAspect="1"/>
          </p:cNvPicPr>
          <p:nvPr/>
        </p:nvPicPr>
        <p:blipFill>
          <a:blip r:embed="rId3"/>
          <a:srcRect r="1269"/>
          <a:stretch/>
        </p:blipFill>
        <p:spPr bwMode="auto">
          <a:xfrm>
            <a:off x="0" y="0"/>
            <a:ext cx="9143999" cy="5209674"/>
          </a:xfrm>
          <a:prstGeom prst="rect">
            <a:avLst/>
          </a:prstGeom>
        </p:spPr>
      </p:pic>
      <p:sp>
        <p:nvSpPr>
          <p:cNvPr id="250" name="Google Shape;250;p28"/>
          <p:cNvSpPr txBox="1"/>
          <p:nvPr/>
        </p:nvSpPr>
        <p:spPr bwMode="auto">
          <a:xfrm>
            <a:off x="306404" y="4647335"/>
            <a:ext cx="3375300" cy="338524"/>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ru-RU" sz="1000" u="sng" dirty="0">
                <a:latin typeface="Suisse Int'l" panose="020B0504000000000000" pitchFamily="34" charset="-78"/>
                <a:ea typeface="Times New Roman"/>
                <a:cs typeface="Suisse Int'l" panose="020B0504000000000000" pitchFamily="34" charset="-78"/>
                <a:hlinkClick r:id="rId4" tooltip="https://onlinelibrary.wiley.com/doi/abs/10.1002/ejlt.201000450"/>
              </a:rPr>
              <a:t>*</a:t>
            </a:r>
            <a:r>
              <a:rPr lang="en-US" sz="1000" u="sng" dirty="0">
                <a:latin typeface="Suisse Int'l" panose="020B0504000000000000" pitchFamily="34" charset="-78"/>
                <a:ea typeface="Times New Roman"/>
                <a:cs typeface="Suisse Int'l" panose="020B0504000000000000" pitchFamily="34" charset="-78"/>
                <a:hlinkClick r:id="rId4" tooltip="https://onlinelibrary.wiley.com/doi/abs/10.1002/ejlt.201000450"/>
              </a:rPr>
              <a:t>read the study</a:t>
            </a:r>
            <a:endParaRPr sz="1000" dirty="0">
              <a:latin typeface="Suisse Int'l" panose="020B0504000000000000" pitchFamily="34" charset="-78"/>
              <a:ea typeface="Times New Roman"/>
              <a:cs typeface="Suisse Int'l" panose="020B0504000000000000" pitchFamily="34" charset="-78"/>
            </a:endParaRPr>
          </a:p>
        </p:txBody>
      </p:sp>
      <p:sp>
        <p:nvSpPr>
          <p:cNvPr id="251" name="Google Shape;251;p28"/>
          <p:cNvSpPr txBox="1"/>
          <p:nvPr/>
        </p:nvSpPr>
        <p:spPr bwMode="auto">
          <a:xfrm>
            <a:off x="4574179" y="2303173"/>
            <a:ext cx="1759463" cy="400079"/>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dirty="0">
                <a:solidFill>
                  <a:schemeClr val="bg1"/>
                </a:solidFill>
                <a:latin typeface="Suisse Int'l" panose="020B0504000000000000" pitchFamily="34" charset="-78"/>
                <a:ea typeface="Times New Roman"/>
                <a:cs typeface="Suisse Int'l" panose="020B0504000000000000" pitchFamily="34" charset="-78"/>
              </a:rPr>
              <a:t>Gelatin tablet</a:t>
            </a:r>
            <a:endParaRPr dirty="0">
              <a:solidFill>
                <a:schemeClr val="bg1"/>
              </a:solidFill>
              <a:latin typeface="Suisse Int'l" panose="020B0504000000000000" pitchFamily="34" charset="-78"/>
              <a:ea typeface="Times New Roman"/>
              <a:cs typeface="Suisse Int'l" panose="020B0504000000000000" pitchFamily="34" charset="-78"/>
            </a:endParaRPr>
          </a:p>
        </p:txBody>
      </p:sp>
      <p:sp>
        <p:nvSpPr>
          <p:cNvPr id="252" name="Google Shape;252;p28"/>
          <p:cNvSpPr txBox="1"/>
          <p:nvPr/>
        </p:nvSpPr>
        <p:spPr bwMode="auto">
          <a:xfrm>
            <a:off x="306404" y="3508802"/>
            <a:ext cx="989700" cy="615523"/>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dirty="0">
                <a:solidFill>
                  <a:schemeClr val="bg1"/>
                </a:solidFill>
                <a:latin typeface="Suisse Int'l" panose="020B0504000000000000" pitchFamily="34" charset="-78"/>
                <a:ea typeface="Times New Roman"/>
                <a:cs typeface="Suisse Int'l" panose="020B0504000000000000" pitchFamily="34" charset="-78"/>
              </a:rPr>
              <a:t>Fat droplets</a:t>
            </a:r>
            <a:endParaRPr dirty="0">
              <a:solidFill>
                <a:schemeClr val="bg1"/>
              </a:solidFill>
              <a:latin typeface="Suisse Int'l" panose="020B0504000000000000" pitchFamily="34" charset="-78"/>
              <a:ea typeface="Times New Roman"/>
              <a:cs typeface="Suisse Int'l" panose="020B0504000000000000" pitchFamily="34" charset="-78"/>
            </a:endParaRPr>
          </a:p>
        </p:txBody>
      </p:sp>
      <p:cxnSp>
        <p:nvCxnSpPr>
          <p:cNvPr id="253" name="Google Shape;253;p28"/>
          <p:cNvCxnSpPr>
            <a:cxnSpLocks/>
          </p:cNvCxnSpPr>
          <p:nvPr/>
        </p:nvCxnSpPr>
        <p:spPr bwMode="auto">
          <a:xfrm flipV="1">
            <a:off x="1296104" y="3499276"/>
            <a:ext cx="221920" cy="227507"/>
          </a:xfrm>
          <a:prstGeom prst="straightConnector1">
            <a:avLst/>
          </a:prstGeom>
          <a:noFill/>
          <a:ln w="9525" cap="flat" cmpd="sng">
            <a:solidFill>
              <a:schemeClr val="bg1"/>
            </a:solidFill>
            <a:prstDash val="solid"/>
            <a:round/>
            <a:headEnd type="none" w="med" len="med"/>
            <a:tailEnd type="none" w="med" len="med"/>
          </a:ln>
        </p:spPr>
      </p:cxnSp>
      <p:pic>
        <p:nvPicPr>
          <p:cNvPr id="2" name="Рисунок 1"/>
          <p:cNvPicPr>
            <a:picLocks noChangeAspect="1"/>
          </p:cNvPicPr>
          <p:nvPr/>
        </p:nvPicPr>
        <p:blipFill>
          <a:blip r:embed="rId5"/>
          <a:stretch/>
        </p:blipFill>
        <p:spPr bwMode="auto">
          <a:xfrm>
            <a:off x="1465049" y="1985270"/>
            <a:ext cx="2878935" cy="2637637"/>
          </a:xfrm>
          <a:prstGeom prst="rect">
            <a:avLst/>
          </a:prstGeom>
        </p:spPr>
      </p:pic>
      <p:cxnSp>
        <p:nvCxnSpPr>
          <p:cNvPr id="254" name="Google Shape;254;p28"/>
          <p:cNvCxnSpPr>
            <a:cxnSpLocks/>
          </p:cNvCxnSpPr>
          <p:nvPr/>
        </p:nvCxnSpPr>
        <p:spPr bwMode="auto">
          <a:xfrm flipV="1">
            <a:off x="4137678" y="2505074"/>
            <a:ext cx="434320" cy="439180"/>
          </a:xfrm>
          <a:prstGeom prst="straightConnector1">
            <a:avLst/>
          </a:prstGeom>
          <a:noFill/>
          <a:ln w="9525" cap="flat" cmpd="sng">
            <a:solidFill>
              <a:schemeClr val="bg1"/>
            </a:solidFill>
            <a:prstDash val="solid"/>
            <a:round/>
            <a:headEnd type="none" w="med" len="med"/>
            <a:tailEnd type="none" w="med" len="med"/>
          </a:ln>
        </p:spPr>
      </p:cxnSp>
      <p:sp>
        <p:nvSpPr>
          <p:cNvPr id="263" name="Google Shape;263;p28"/>
          <p:cNvSpPr txBox="1"/>
          <p:nvPr/>
        </p:nvSpPr>
        <p:spPr bwMode="auto">
          <a:xfrm>
            <a:off x="5472960" y="3441248"/>
            <a:ext cx="3667003" cy="1046410"/>
          </a:xfrm>
          <a:prstGeom prst="rect">
            <a:avLst/>
          </a:prstGeom>
          <a:noFill/>
          <a:ln>
            <a:noFill/>
          </a:ln>
        </p:spPr>
        <p:txBody>
          <a:bodyPr spcFirstLastPara="1" wrap="square" lIns="91425" tIns="91425" rIns="91425" bIns="91425" anchor="t" anchorCtr="0">
            <a:spAutoFit/>
          </a:bodyPr>
          <a:lstStyle/>
          <a:p>
            <a:pPr marL="0" lvl="0" indent="0">
              <a:spcBef>
                <a:spcPts val="0"/>
              </a:spcBef>
              <a:spcAft>
                <a:spcPts val="0"/>
              </a:spcAft>
              <a:buNone/>
              <a:defRPr/>
            </a:pPr>
            <a:r>
              <a:rPr lang="en-US" dirty="0">
                <a:solidFill>
                  <a:schemeClr val="bg1"/>
                </a:solidFill>
                <a:latin typeface="Suisse Int'l" panose="020B0504000000000000" pitchFamily="34" charset="-78"/>
                <a:cs typeface="Suisse Int'l" panose="020B0504000000000000" pitchFamily="34" charset="-78"/>
              </a:rPr>
              <a:t>Because of the structure of Smart Chews, the fat-soluble components - DHA omega-3, EPA omega-3 and vitamin D3</a:t>
            </a:r>
            <a:r>
              <a:rPr lang="ru" dirty="0">
                <a:solidFill>
                  <a:schemeClr val="bg1"/>
                </a:solidFill>
                <a:latin typeface="Suisse Int'l" panose="020B0504000000000000" pitchFamily="34" charset="-78"/>
                <a:cs typeface="Suisse Int'l" panose="020B0504000000000000" pitchFamily="34" charset="-78"/>
              </a:rPr>
              <a:t>—</a:t>
            </a:r>
            <a:r>
              <a:rPr lang="en-US" dirty="0">
                <a:solidFill>
                  <a:schemeClr val="bg1"/>
                </a:solidFill>
                <a:latin typeface="Suisse Int'l" panose="020B0504000000000000" pitchFamily="34" charset="-78"/>
                <a:cs typeface="Suisse Int'l" panose="020B0504000000000000" pitchFamily="34" charset="-78"/>
              </a:rPr>
              <a:t> </a:t>
            </a:r>
            <a:r>
              <a:rPr lang="ru" dirty="0">
                <a:solidFill>
                  <a:schemeClr val="bg1"/>
                </a:solidFill>
                <a:latin typeface="Suisse Int'l" panose="020B0504000000000000" pitchFamily="34" charset="-78"/>
                <a:cs typeface="Suisse Int'l" panose="020B0504000000000000" pitchFamily="34" charset="-78"/>
              </a:rPr>
              <a:t> </a:t>
            </a:r>
            <a:r>
              <a:rPr lang="en-US" dirty="0">
                <a:solidFill>
                  <a:srgbClr val="FFFF9B"/>
                </a:solidFill>
                <a:latin typeface="Suisse Int'l" panose="020B0504000000000000" pitchFamily="34" charset="-78"/>
                <a:cs typeface="Suisse Int'l" panose="020B0504000000000000" pitchFamily="34" charset="-78"/>
              </a:rPr>
              <a:t>are absorbed more efficiently.*</a:t>
            </a:r>
            <a:endParaRPr dirty="0">
              <a:solidFill>
                <a:schemeClr val="bg1"/>
              </a:solidFill>
              <a:latin typeface="Suisse Int'l" panose="020B0504000000000000" pitchFamily="34" charset="-78"/>
              <a:cs typeface="Suisse Int'l" panose="020B0504000000000000" pitchFamily="34" charset="-78"/>
            </a:endParaRPr>
          </a:p>
        </p:txBody>
      </p:sp>
      <p:sp>
        <p:nvSpPr>
          <p:cNvPr id="18" name="Google Shape;65;p15"/>
          <p:cNvSpPr txBox="1"/>
          <p:nvPr/>
        </p:nvSpPr>
        <p:spPr bwMode="auto">
          <a:xfrm>
            <a:off x="310845" y="319123"/>
            <a:ext cx="8107014" cy="1347024"/>
          </a:xfrm>
          <a:prstGeom prst="rect">
            <a:avLst/>
          </a:prstGeom>
          <a:noFill/>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sz="2800" dirty="0">
                <a:solidFill>
                  <a:srgbClr val="FFFF9B"/>
                </a:solidFill>
                <a:latin typeface="Suisse Int'l" panose="020B0504000000000000" pitchFamily="34" charset="-78"/>
                <a:cs typeface="Suisse Int'l" panose="020B0504000000000000" pitchFamily="34" charset="-78"/>
              </a:rPr>
              <a:t>Unlock the power of nutrients: 44%* increased bioavailability with ConCordix technology</a:t>
            </a:r>
            <a:endParaRPr dirty="0">
              <a:latin typeface="Suisse Int'l" panose="020B0504000000000000" pitchFamily="34" charset="-78"/>
              <a:cs typeface="Suisse Int'l" panose="020B0504000000000000" pitchFamily="34" charset="-78"/>
            </a:endParaRPr>
          </a:p>
        </p:txBody>
      </p:sp>
      <p:pic>
        <p:nvPicPr>
          <p:cNvPr id="11" name="Image" descr="Image"/>
          <p:cNvPicPr>
            <a:picLocks noChangeAspect="1"/>
          </p:cNvPicPr>
          <p:nvPr/>
        </p:nvPicPr>
        <p:blipFill>
          <a:blip r:embed="rId6"/>
          <a:stretch/>
        </p:blipFill>
        <p:spPr bwMode="auto">
          <a:xfrm>
            <a:off x="8013700" y="4782532"/>
            <a:ext cx="812800" cy="203777"/>
          </a:xfrm>
          <a:prstGeom prst="rect">
            <a:avLst/>
          </a:prstGeom>
          <a:ln w="12700">
            <a:miter lim="400000"/>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Рисунок 2"/>
          <p:cNvPicPr>
            <a:picLocks noChangeAspect="1"/>
          </p:cNvPicPr>
          <p:nvPr/>
        </p:nvPicPr>
        <p:blipFill>
          <a:blip r:embed="rId3"/>
          <a:srcRect l="4405" t="8530" r="23903" b="30790"/>
          <a:stretch/>
        </p:blipFill>
        <p:spPr bwMode="auto">
          <a:xfrm>
            <a:off x="-59377" y="-39189"/>
            <a:ext cx="9262754" cy="5226651"/>
          </a:xfrm>
          <a:prstGeom prst="rect">
            <a:avLst/>
          </a:prstGeom>
        </p:spPr>
      </p:pic>
      <p:pic>
        <p:nvPicPr>
          <p:cNvPr id="18" name="Рисунок 17"/>
          <p:cNvPicPr>
            <a:picLocks noChangeAspect="1"/>
          </p:cNvPicPr>
          <p:nvPr/>
        </p:nvPicPr>
        <p:blipFill>
          <a:blip r:embed="rId4"/>
          <a:srcRect l="39819" r="33512" b="32372"/>
          <a:stretch/>
        </p:blipFill>
        <p:spPr bwMode="auto">
          <a:xfrm>
            <a:off x="-152400" y="-102566"/>
            <a:ext cx="9568873" cy="5348632"/>
          </a:xfrm>
          <a:prstGeom prst="rect">
            <a:avLst/>
          </a:prstGeom>
        </p:spPr>
      </p:pic>
      <p:sp>
        <p:nvSpPr>
          <p:cNvPr id="2" name="Прямоугольник 1"/>
          <p:cNvSpPr/>
          <p:nvPr/>
        </p:nvSpPr>
        <p:spPr bwMode="auto">
          <a:xfrm>
            <a:off x="-152400" y="-102566"/>
            <a:ext cx="9262752" cy="5226651"/>
          </a:xfrm>
          <a:prstGeom prst="rect">
            <a:avLst/>
          </a:prstGeom>
          <a:solidFill>
            <a:schemeClr val="tx1">
              <a:alpha val="2699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141" name="Google Shape;65;p15"/>
          <p:cNvSpPr txBox="1"/>
          <p:nvPr/>
        </p:nvSpPr>
        <p:spPr bwMode="auto">
          <a:xfrm>
            <a:off x="1365914" y="2357680"/>
            <a:ext cx="2057901" cy="782165"/>
          </a:xfrm>
          <a:prstGeom prst="rect">
            <a:avLst/>
          </a:prstGeom>
          <a:ln w="12700">
            <a:miter lim="400000"/>
          </a:ln>
        </p:spPr>
        <p:txBody>
          <a:bodyPr lIns="91421" tIns="91421" rIns="91421" bIns="91421">
            <a:normAutofit/>
          </a:bodyPr>
          <a:lstStyle>
            <a:lvl1pPr>
              <a:defRPr sz="1600">
                <a:solidFill>
                  <a:srgbClr val="FFFFFF"/>
                </a:solidFill>
                <a:latin typeface="Gilroy Regular"/>
                <a:ea typeface="Gilroy Regular"/>
                <a:cs typeface="Gilroy Regular"/>
              </a:defRPr>
            </a:lvl1pPr>
          </a:lstStyle>
          <a:p>
            <a:pPr algn="ctr">
              <a:defRPr/>
            </a:pPr>
            <a:r>
              <a:rPr lang="en-US" dirty="0">
                <a:latin typeface="Suisse Int'l" panose="020B0504000000000000" pitchFamily="34" charset="-78"/>
                <a:cs typeface="Suisse Int'l" panose="020B0504000000000000" pitchFamily="34" charset="-78"/>
              </a:rPr>
              <a:t>Active and Inquisitive</a:t>
            </a:r>
            <a:endParaRPr dirty="0">
              <a:latin typeface="Suisse Int'l" panose="020B0504000000000000" pitchFamily="34" charset="-78"/>
              <a:cs typeface="Suisse Int'l" panose="020B0504000000000000" pitchFamily="34" charset="-78"/>
            </a:endParaRPr>
          </a:p>
        </p:txBody>
      </p:sp>
      <p:sp>
        <p:nvSpPr>
          <p:cNvPr id="142" name="Google Shape;65;p15"/>
          <p:cNvSpPr txBox="1"/>
          <p:nvPr/>
        </p:nvSpPr>
        <p:spPr bwMode="auto">
          <a:xfrm>
            <a:off x="3591722" y="2360565"/>
            <a:ext cx="1902960" cy="782165"/>
          </a:xfrm>
          <a:prstGeom prst="rect">
            <a:avLst/>
          </a:prstGeom>
          <a:ln w="12700">
            <a:miter lim="400000"/>
          </a:ln>
        </p:spPr>
        <p:txBody>
          <a:bodyPr lIns="91421" tIns="91421" rIns="91421" bIns="91421">
            <a:normAutofit/>
          </a:bodyPr>
          <a:lstStyle>
            <a:lvl1pPr algn="ctr">
              <a:defRPr sz="1600">
                <a:solidFill>
                  <a:srgbClr val="FFFFFF"/>
                </a:solidFill>
                <a:latin typeface="Gilroy Regular"/>
                <a:ea typeface="Gilroy Regular"/>
                <a:cs typeface="Gilroy Regular"/>
              </a:defRPr>
            </a:lvl1pPr>
          </a:lstStyle>
          <a:p>
            <a:pPr>
              <a:defRPr/>
            </a:pPr>
            <a:r>
              <a:rPr lang="en-US" dirty="0">
                <a:solidFill>
                  <a:schemeClr val="bg1"/>
                </a:solidFill>
                <a:latin typeface="Suisse Int'l" panose="020B0504000000000000" pitchFamily="34" charset="-78"/>
                <a:cs typeface="Suisse Int'l" panose="020B0504000000000000" pitchFamily="34" charset="-78"/>
              </a:rPr>
              <a:t>Creative and Artistic</a:t>
            </a:r>
            <a:endParaRPr dirty="0">
              <a:solidFill>
                <a:schemeClr val="bg1"/>
              </a:solidFill>
              <a:latin typeface="Suisse Int'l" panose="020B0504000000000000" pitchFamily="34" charset="-78"/>
              <a:cs typeface="Suisse Int'l" panose="020B0504000000000000" pitchFamily="34" charset="-78"/>
            </a:endParaRPr>
          </a:p>
        </p:txBody>
      </p:sp>
      <p:sp>
        <p:nvSpPr>
          <p:cNvPr id="143" name="Google Shape;65;p15"/>
          <p:cNvSpPr txBox="1"/>
          <p:nvPr/>
        </p:nvSpPr>
        <p:spPr bwMode="auto">
          <a:xfrm>
            <a:off x="310845" y="319123"/>
            <a:ext cx="5844627" cy="1347024"/>
          </a:xfrm>
          <a:prstGeom prst="rect">
            <a:avLst/>
          </a:prstGeom>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dirty="0">
                <a:solidFill>
                  <a:srgbClr val="FFFF9B"/>
                </a:solidFill>
                <a:latin typeface="Suisse Int'l" panose="020B0504000000000000" pitchFamily="34" charset="-78"/>
                <a:cs typeface="Suisse Int'l" panose="020B0504000000000000" pitchFamily="34" charset="-78"/>
              </a:rPr>
              <a:t>All-loving parents want their children to be…</a:t>
            </a:r>
            <a:endParaRPr dirty="0">
              <a:solidFill>
                <a:srgbClr val="FFFF9B"/>
              </a:solidFill>
              <a:latin typeface="Suisse Int'l" panose="020B0504000000000000" pitchFamily="34" charset="-78"/>
              <a:cs typeface="Suisse Int'l" panose="020B0504000000000000" pitchFamily="34" charset="-78"/>
            </a:endParaRPr>
          </a:p>
        </p:txBody>
      </p:sp>
      <p:sp>
        <p:nvSpPr>
          <p:cNvPr id="144" name="Google Shape;65;p15"/>
          <p:cNvSpPr txBox="1"/>
          <p:nvPr/>
        </p:nvSpPr>
        <p:spPr bwMode="auto">
          <a:xfrm>
            <a:off x="4441959" y="3771489"/>
            <a:ext cx="2443373" cy="782165"/>
          </a:xfrm>
          <a:prstGeom prst="rect">
            <a:avLst/>
          </a:prstGeom>
          <a:ln w="12700">
            <a:miter lim="400000"/>
          </a:ln>
        </p:spPr>
        <p:txBody>
          <a:bodyPr lIns="91421" tIns="91421" rIns="91421" bIns="91421">
            <a:normAutofit/>
          </a:bodyPr>
          <a:lstStyle>
            <a:lvl1pPr>
              <a:lnSpc>
                <a:spcPct val="120000"/>
              </a:lnSpc>
              <a:defRPr sz="1600">
                <a:solidFill>
                  <a:srgbClr val="FFFFFF"/>
                </a:solidFill>
                <a:latin typeface="Gilroy Regular"/>
                <a:ea typeface="Gilroy Regular"/>
                <a:cs typeface="Gilroy Regular"/>
              </a:defRPr>
            </a:lvl1pPr>
          </a:lstStyle>
          <a:p>
            <a:pPr lvl="0" algn="ctr">
              <a:defRPr/>
            </a:pPr>
            <a:r>
              <a:rPr lang="en-US" dirty="0">
                <a:solidFill>
                  <a:schemeClr val="bg1"/>
                </a:solidFill>
                <a:latin typeface="Suisse Int'l" panose="020B0504000000000000" pitchFamily="34" charset="-78"/>
                <a:ea typeface="Times New Roman"/>
                <a:cs typeface="Suisse Int'l" panose="020B0504000000000000" pitchFamily="34" charset="-78"/>
              </a:rPr>
              <a:t>Ready to Learn and Grow </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pic>
        <p:nvPicPr>
          <p:cNvPr id="145" name="Изображение"/>
          <p:cNvPicPr>
            <a:picLocks noChangeAspect="1"/>
          </p:cNvPicPr>
          <p:nvPr/>
        </p:nvPicPr>
        <p:blipFill>
          <a:blip r:embed="rId5"/>
          <a:stretch/>
        </p:blipFill>
        <p:spPr bwMode="auto">
          <a:xfrm>
            <a:off x="4249378" y="1771752"/>
            <a:ext cx="587648" cy="587648"/>
          </a:xfrm>
          <a:prstGeom prst="rect">
            <a:avLst/>
          </a:prstGeom>
          <a:ln w="12700">
            <a:miter lim="400000"/>
          </a:ln>
        </p:spPr>
      </p:pic>
      <p:pic>
        <p:nvPicPr>
          <p:cNvPr id="146" name="Image" descr="Image"/>
          <p:cNvPicPr>
            <a:picLocks noChangeAspect="1"/>
          </p:cNvPicPr>
          <p:nvPr/>
        </p:nvPicPr>
        <p:blipFill>
          <a:blip r:embed="rId6"/>
          <a:stretch/>
        </p:blipFill>
        <p:spPr bwMode="auto">
          <a:xfrm>
            <a:off x="8013700" y="4782532"/>
            <a:ext cx="812800" cy="203777"/>
          </a:xfrm>
          <a:prstGeom prst="rect">
            <a:avLst/>
          </a:prstGeom>
          <a:ln w="12700">
            <a:miter lim="400000"/>
          </a:ln>
        </p:spPr>
      </p:pic>
      <p:pic>
        <p:nvPicPr>
          <p:cNvPr id="147" name="Изображение"/>
          <p:cNvPicPr>
            <a:picLocks noChangeAspect="1"/>
          </p:cNvPicPr>
          <p:nvPr/>
        </p:nvPicPr>
        <p:blipFill>
          <a:blip r:embed="rId7"/>
          <a:stretch/>
        </p:blipFill>
        <p:spPr bwMode="auto">
          <a:xfrm>
            <a:off x="5369822" y="3211507"/>
            <a:ext cx="587648" cy="582206"/>
          </a:xfrm>
          <a:prstGeom prst="rect">
            <a:avLst/>
          </a:prstGeom>
          <a:ln w="12700">
            <a:miter lim="400000"/>
          </a:ln>
        </p:spPr>
      </p:pic>
      <p:pic>
        <p:nvPicPr>
          <p:cNvPr id="148" name="Изображение"/>
          <p:cNvPicPr>
            <a:picLocks noChangeAspect="1"/>
          </p:cNvPicPr>
          <p:nvPr/>
        </p:nvPicPr>
        <p:blipFill>
          <a:blip r:embed="rId8"/>
          <a:stretch/>
        </p:blipFill>
        <p:spPr bwMode="auto">
          <a:xfrm>
            <a:off x="2101041" y="1771752"/>
            <a:ext cx="587648" cy="587648"/>
          </a:xfrm>
          <a:prstGeom prst="rect">
            <a:avLst/>
          </a:prstGeom>
          <a:ln w="12700">
            <a:miter lim="400000"/>
          </a:ln>
        </p:spPr>
      </p:pic>
      <p:sp>
        <p:nvSpPr>
          <p:cNvPr id="14" name="Google Shape;65;p15"/>
          <p:cNvSpPr txBox="1"/>
          <p:nvPr/>
        </p:nvSpPr>
        <p:spPr bwMode="auto">
          <a:xfrm>
            <a:off x="2299767" y="3766045"/>
            <a:ext cx="2443373" cy="782165"/>
          </a:xfrm>
          <a:prstGeom prst="rect">
            <a:avLst/>
          </a:prstGeom>
          <a:ln w="12700">
            <a:miter lim="400000"/>
          </a:ln>
        </p:spPr>
        <p:txBody>
          <a:bodyPr lIns="91421" tIns="91421" rIns="91421" bIns="91421">
            <a:normAutofit/>
          </a:bodyPr>
          <a:lstStyle>
            <a:lvl1pPr>
              <a:lnSpc>
                <a:spcPct val="120000"/>
              </a:lnSpc>
              <a:defRPr sz="1600">
                <a:solidFill>
                  <a:srgbClr val="FFFFFF"/>
                </a:solidFill>
                <a:latin typeface="Gilroy Regular"/>
                <a:ea typeface="Gilroy Regular"/>
                <a:cs typeface="Gilroy Regular"/>
              </a:defRPr>
            </a:lvl1pPr>
          </a:lstStyle>
          <a:p>
            <a:pPr lvl="0" algn="ctr">
              <a:defRPr/>
            </a:pPr>
            <a:r>
              <a:rPr lang="en-US" dirty="0">
                <a:solidFill>
                  <a:schemeClr val="bg1"/>
                </a:solidFill>
                <a:latin typeface="Suisse Int'l" panose="020B0504000000000000" pitchFamily="34" charset="-78"/>
                <a:ea typeface="Times New Roman"/>
                <a:cs typeface="Suisse Int'l" panose="020B0504000000000000" pitchFamily="34" charset="-78"/>
              </a:rPr>
              <a:t>Thriving and Balanced</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sp>
        <p:nvSpPr>
          <p:cNvPr id="15" name="Google Shape;65;p15"/>
          <p:cNvSpPr txBox="1"/>
          <p:nvPr/>
        </p:nvSpPr>
        <p:spPr bwMode="auto">
          <a:xfrm>
            <a:off x="135690" y="3751630"/>
            <a:ext cx="2443373" cy="782165"/>
          </a:xfrm>
          <a:prstGeom prst="rect">
            <a:avLst/>
          </a:prstGeom>
          <a:ln w="12700">
            <a:miter lim="400000"/>
          </a:ln>
        </p:spPr>
        <p:txBody>
          <a:bodyPr lIns="91421" tIns="91421" rIns="91421" bIns="91421">
            <a:normAutofit/>
          </a:bodyPr>
          <a:lstStyle>
            <a:lvl1pPr>
              <a:lnSpc>
                <a:spcPct val="120000"/>
              </a:lnSpc>
              <a:defRPr sz="1600">
                <a:solidFill>
                  <a:srgbClr val="FFFFFF"/>
                </a:solidFill>
                <a:latin typeface="Gilroy Regular"/>
                <a:ea typeface="Gilroy Regular"/>
                <a:cs typeface="Gilroy Regular"/>
              </a:defRPr>
            </a:lvl1pPr>
          </a:lstStyle>
          <a:p>
            <a:pPr lvl="0" algn="ctr">
              <a:defRPr/>
            </a:pPr>
            <a:r>
              <a:rPr lang="en-US" dirty="0">
                <a:solidFill>
                  <a:schemeClr val="bg1"/>
                </a:solidFill>
                <a:latin typeface="Suisse Int'l" panose="020B0504000000000000" pitchFamily="34" charset="-78"/>
                <a:ea typeface="Times New Roman"/>
                <a:cs typeface="Suisse Int'l" panose="020B0504000000000000" pitchFamily="34" charset="-78"/>
              </a:rPr>
              <a:t>Happy and</a:t>
            </a:r>
            <a:br>
              <a:rPr lang="en-US" dirty="0">
                <a:solidFill>
                  <a:schemeClr val="bg1"/>
                </a:solidFill>
                <a:latin typeface="Suisse Int'l" panose="020B0504000000000000" pitchFamily="34" charset="-78"/>
                <a:ea typeface="Times New Roman"/>
                <a:cs typeface="Suisse Int'l" panose="020B0504000000000000" pitchFamily="34" charset="-78"/>
              </a:rPr>
            </a:br>
            <a:r>
              <a:rPr lang="en-US" dirty="0">
                <a:solidFill>
                  <a:schemeClr val="bg1"/>
                </a:solidFill>
                <a:latin typeface="Suisse Int'l" panose="020B0504000000000000" pitchFamily="34" charset="-78"/>
                <a:ea typeface="Times New Roman"/>
                <a:cs typeface="Suisse Int'l" panose="020B0504000000000000" pitchFamily="34" charset="-78"/>
              </a:rPr>
              <a:t>Outgoing</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pic>
        <p:nvPicPr>
          <p:cNvPr id="16" name="Изображение"/>
          <p:cNvPicPr>
            <a:picLocks noChangeAspect="1"/>
          </p:cNvPicPr>
          <p:nvPr/>
        </p:nvPicPr>
        <p:blipFill>
          <a:blip r:embed="rId9"/>
          <a:stretch/>
        </p:blipFill>
        <p:spPr bwMode="auto">
          <a:xfrm>
            <a:off x="3227630" y="3208786"/>
            <a:ext cx="587648" cy="587648"/>
          </a:xfrm>
          <a:prstGeom prst="rect">
            <a:avLst/>
          </a:prstGeom>
          <a:ln w="12700">
            <a:miter lim="400000"/>
          </a:ln>
        </p:spPr>
      </p:pic>
      <p:pic>
        <p:nvPicPr>
          <p:cNvPr id="17" name="Изображение"/>
          <p:cNvPicPr>
            <a:picLocks noChangeAspect="1"/>
          </p:cNvPicPr>
          <p:nvPr/>
        </p:nvPicPr>
        <p:blipFill>
          <a:blip r:embed="rId10"/>
          <a:stretch/>
        </p:blipFill>
        <p:spPr bwMode="auto">
          <a:xfrm>
            <a:off x="1063553" y="3208786"/>
            <a:ext cx="587648" cy="587648"/>
          </a:xfrm>
          <a:prstGeom prst="rect">
            <a:avLst/>
          </a:prstGeom>
          <a:ln w="12700">
            <a:miter lim="400000"/>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268" name="Google Shape;268;p29"/>
          <p:cNvSpPr txBox="1"/>
          <p:nvPr/>
        </p:nvSpPr>
        <p:spPr bwMode="auto">
          <a:xfrm>
            <a:off x="1355628" y="2872469"/>
            <a:ext cx="2070300" cy="400079"/>
          </a:xfrm>
          <a:prstGeom prst="rect">
            <a:avLst/>
          </a:prstGeom>
          <a:noFill/>
          <a:ln>
            <a:noFill/>
          </a:ln>
        </p:spPr>
        <p:txBody>
          <a:bodyPr spcFirstLastPara="1" wrap="square" lIns="91425" tIns="91425" rIns="91425" bIns="91425" anchor="t" anchorCtr="0">
            <a:spAutoFit/>
          </a:bodyPr>
          <a:lstStyle/>
          <a:p>
            <a:pPr marL="0" lvl="0" indent="0">
              <a:spcBef>
                <a:spcPts val="0"/>
              </a:spcBef>
              <a:spcAft>
                <a:spcPts val="0"/>
              </a:spcAft>
              <a:buNone/>
              <a:defRPr/>
            </a:pP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Easy to chew</a:t>
            </a:r>
            <a:endParaRPr dirty="0">
              <a:solidFill>
                <a:schemeClr val="tx1">
                  <a:lumMod val="65000"/>
                  <a:lumOff val="35000"/>
                </a:schemeClr>
              </a:solidFill>
              <a:latin typeface="Suisse Int'l" panose="020B0504000000000000" pitchFamily="34" charset="-78"/>
              <a:ea typeface="Times New Roman"/>
              <a:cs typeface="Suisse Int'l" panose="020B0504000000000000" pitchFamily="34" charset="-78"/>
            </a:endParaRPr>
          </a:p>
        </p:txBody>
      </p:sp>
      <p:sp>
        <p:nvSpPr>
          <p:cNvPr id="269" name="Google Shape;269;p29"/>
          <p:cNvSpPr txBox="1"/>
          <p:nvPr/>
        </p:nvSpPr>
        <p:spPr bwMode="auto">
          <a:xfrm>
            <a:off x="1393710" y="3655923"/>
            <a:ext cx="2467090" cy="830966"/>
          </a:xfrm>
          <a:prstGeom prst="rect">
            <a:avLst/>
          </a:prstGeom>
          <a:noFill/>
          <a:ln>
            <a:noFill/>
          </a:ln>
        </p:spPr>
        <p:txBody>
          <a:bodyPr spcFirstLastPara="1" wrap="square" lIns="91425" tIns="91425" rIns="91425" bIns="91425" anchor="t" anchorCtr="0">
            <a:spAutoFit/>
          </a:bodyPr>
          <a:lstStyle/>
          <a:p>
            <a:pPr lvl="0">
              <a:defRPr/>
            </a:pP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Help fat-soluble substances be absorbed more easily*</a:t>
            </a:r>
            <a:endParaRPr dirty="0">
              <a:solidFill>
                <a:schemeClr val="tx1">
                  <a:lumMod val="65000"/>
                  <a:lumOff val="35000"/>
                </a:schemeClr>
              </a:solidFill>
              <a:latin typeface="Suisse Int'l" panose="020B0504000000000000" pitchFamily="34" charset="-78"/>
              <a:ea typeface="Times New Roman"/>
              <a:cs typeface="Suisse Int'l" panose="020B0504000000000000" pitchFamily="34" charset="-78"/>
            </a:endParaRPr>
          </a:p>
        </p:txBody>
      </p:sp>
      <p:sp>
        <p:nvSpPr>
          <p:cNvPr id="274" name="Google Shape;274;p29"/>
          <p:cNvSpPr txBox="1"/>
          <p:nvPr/>
        </p:nvSpPr>
        <p:spPr bwMode="auto">
          <a:xfrm>
            <a:off x="1355628" y="1694749"/>
            <a:ext cx="2622000" cy="615523"/>
          </a:xfrm>
          <a:prstGeom prst="rect">
            <a:avLst/>
          </a:prstGeom>
          <a:noFill/>
          <a:ln>
            <a:noFill/>
          </a:ln>
        </p:spPr>
        <p:txBody>
          <a:bodyPr spcFirstLastPara="1" wrap="square" lIns="91425" tIns="91425" rIns="91425" bIns="91425" anchor="t" anchorCtr="0">
            <a:spAutoFit/>
          </a:bodyPr>
          <a:lstStyle/>
          <a:p>
            <a:pPr marL="0" lvl="0" indent="0">
              <a:spcBef>
                <a:spcPts val="0"/>
              </a:spcBef>
              <a:spcAft>
                <a:spcPts val="0"/>
              </a:spcAft>
              <a:buNone/>
              <a:defRPr/>
            </a:pP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They resemble natural</a:t>
            </a:r>
            <a:b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b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fruity gummies</a:t>
            </a:r>
            <a:endParaRPr dirty="0">
              <a:solidFill>
                <a:schemeClr val="tx1">
                  <a:lumMod val="65000"/>
                  <a:lumOff val="35000"/>
                </a:schemeClr>
              </a:solidFill>
              <a:latin typeface="Suisse Int'l" panose="020B0504000000000000" pitchFamily="34" charset="-78"/>
              <a:ea typeface="Times New Roman"/>
              <a:cs typeface="Suisse Int'l" panose="020B0504000000000000" pitchFamily="34" charset="-78"/>
            </a:endParaRPr>
          </a:p>
        </p:txBody>
      </p:sp>
      <p:sp>
        <p:nvSpPr>
          <p:cNvPr id="9" name="Google Shape;65;p15"/>
          <p:cNvSpPr txBox="1"/>
          <p:nvPr/>
        </p:nvSpPr>
        <p:spPr bwMode="auto">
          <a:xfrm>
            <a:off x="310845" y="319123"/>
            <a:ext cx="4965030" cy="1157152"/>
          </a:xfrm>
          <a:prstGeom prst="rect">
            <a:avLst/>
          </a:prstGeom>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Smart Chews</a:t>
            </a:r>
            <a:endParaRPr dirty="0">
              <a:latin typeface="Suisse Int'l" panose="020B0504000000000000" pitchFamily="34" charset="-78"/>
              <a:cs typeface="Suisse Int'l" panose="020B0504000000000000" pitchFamily="34" charset="-78"/>
            </a:endParaRPr>
          </a:p>
          <a:p>
            <a:pPr>
              <a:lnSpc>
                <a:spcPct val="90000"/>
              </a:lnSpc>
              <a:defRPr sz="2800">
                <a:solidFill>
                  <a:srgbClr val="FDEFCD"/>
                </a:solidFill>
                <a:latin typeface="Gilroy Bold"/>
                <a:ea typeface="Gilroy Bold"/>
                <a:cs typeface="Gilroy Bold"/>
              </a:defRPr>
            </a:pPr>
            <a:r>
              <a:rPr lang="en-US" dirty="0" err="1">
                <a:solidFill>
                  <a:srgbClr val="3FAAC1"/>
                </a:solidFill>
                <a:latin typeface="Suisse Int'l" panose="020B0504000000000000" pitchFamily="34" charset="-78"/>
                <a:cs typeface="Suisse Int'l" panose="020B0504000000000000" pitchFamily="34" charset="-78"/>
              </a:rPr>
              <a:t>Chewables</a:t>
            </a:r>
            <a:endParaRPr dirty="0">
              <a:solidFill>
                <a:srgbClr val="3FAAC1"/>
              </a:solidFill>
              <a:latin typeface="Suisse Int'l" panose="020B0504000000000000" pitchFamily="34" charset="-78"/>
              <a:cs typeface="Suisse Int'l" panose="020B0504000000000000" pitchFamily="34" charset="-78"/>
            </a:endParaRPr>
          </a:p>
        </p:txBody>
      </p:sp>
      <p:pic>
        <p:nvPicPr>
          <p:cNvPr id="4" name="Рисунок 3"/>
          <p:cNvPicPr>
            <a:picLocks noChangeAspect="1"/>
          </p:cNvPicPr>
          <p:nvPr/>
        </p:nvPicPr>
        <p:blipFill>
          <a:blip r:embed="rId3"/>
          <a:stretch/>
        </p:blipFill>
        <p:spPr bwMode="auto">
          <a:xfrm>
            <a:off x="488137" y="1609507"/>
            <a:ext cx="757195" cy="757195"/>
          </a:xfrm>
          <a:prstGeom prst="rect">
            <a:avLst/>
          </a:prstGeom>
        </p:spPr>
      </p:pic>
      <p:pic>
        <p:nvPicPr>
          <p:cNvPr id="12" name="Рисунок 11"/>
          <p:cNvPicPr>
            <a:picLocks noChangeAspect="1"/>
          </p:cNvPicPr>
          <p:nvPr/>
        </p:nvPicPr>
        <p:blipFill>
          <a:blip r:embed="rId4"/>
          <a:stretch/>
        </p:blipFill>
        <p:spPr bwMode="auto">
          <a:xfrm>
            <a:off x="480433" y="2700000"/>
            <a:ext cx="757195" cy="757195"/>
          </a:xfrm>
          <a:prstGeom prst="rect">
            <a:avLst/>
          </a:prstGeom>
        </p:spPr>
      </p:pic>
      <p:pic>
        <p:nvPicPr>
          <p:cNvPr id="13" name="Рисунок 12"/>
          <p:cNvPicPr>
            <a:picLocks noChangeAspect="1"/>
          </p:cNvPicPr>
          <p:nvPr/>
        </p:nvPicPr>
        <p:blipFill>
          <a:blip r:embed="rId5"/>
          <a:stretch/>
        </p:blipFill>
        <p:spPr bwMode="auto">
          <a:xfrm>
            <a:off x="489374" y="3696124"/>
            <a:ext cx="754720" cy="757195"/>
          </a:xfrm>
          <a:prstGeom prst="rect">
            <a:avLst/>
          </a:prstGeom>
        </p:spPr>
      </p:pic>
      <p:pic>
        <p:nvPicPr>
          <p:cNvPr id="17" name="andreas-kretschmer-a1n7gfd-Dkw-unsplash.jpg"/>
          <p:cNvPicPr>
            <a:picLocks noChangeAspect="1"/>
          </p:cNvPicPr>
          <p:nvPr/>
        </p:nvPicPr>
        <p:blipFill>
          <a:blip r:embed="rId6"/>
          <a:srcRect l="34646" t="23575" r="21271" b="10596"/>
          <a:stretch/>
        </p:blipFill>
        <p:spPr bwMode="auto">
          <a:xfrm>
            <a:off x="5597429" y="-50800"/>
            <a:ext cx="3549926" cy="5301230"/>
          </a:xfrm>
          <a:prstGeom prst="rect">
            <a:avLst/>
          </a:prstGeom>
          <a:ln w="12700">
            <a:miter lim="400000"/>
          </a:ln>
        </p:spPr>
      </p:pic>
      <p:pic>
        <p:nvPicPr>
          <p:cNvPr id="10" name="Image" descr="Image"/>
          <p:cNvPicPr>
            <a:picLocks noChangeAspect="1"/>
          </p:cNvPicPr>
          <p:nvPr/>
        </p:nvPicPr>
        <p:blipFill>
          <a:blip r:embed="rId7"/>
          <a:stretch/>
        </p:blipFill>
        <p:spPr bwMode="auto">
          <a:xfrm>
            <a:off x="8013700" y="4782532"/>
            <a:ext cx="812800" cy="203777"/>
          </a:xfrm>
          <a:prstGeom prst="rect">
            <a:avLst/>
          </a:prstGeom>
          <a:ln w="12700">
            <a:miter lim="400000"/>
          </a:ln>
        </p:spPr>
      </p:pic>
      <p:sp>
        <p:nvSpPr>
          <p:cNvPr id="2" name="TextBox 1"/>
          <p:cNvSpPr txBox="1"/>
          <p:nvPr/>
        </p:nvSpPr>
        <p:spPr bwMode="auto">
          <a:xfrm>
            <a:off x="1333624" y="4709310"/>
            <a:ext cx="2955182" cy="276999"/>
          </a:xfrm>
          <a:prstGeom prst="rect">
            <a:avLst/>
          </a:prstGeom>
          <a:noFill/>
          <a:ln w="3175">
            <a:solidFill>
              <a:schemeClr val="bg1">
                <a:lumMod val="50000"/>
              </a:schemeClr>
            </a:solidFill>
          </a:ln>
        </p:spPr>
        <p:txBody>
          <a:bodyPr wrap="square">
            <a:spAutoFit/>
          </a:bodyPr>
          <a:lstStyle/>
          <a:p>
            <a:pPr algn="ctr">
              <a:defRPr/>
            </a:pPr>
            <a:r>
              <a:rPr lang="en-US" sz="600" dirty="0">
                <a:solidFill>
                  <a:schemeClr val="bg1">
                    <a:lumMod val="50000"/>
                  </a:schemeClr>
                </a:solidFill>
                <a:latin typeface="Suisse Int'l" panose="020B0504000000000000" pitchFamily="34" charset="-78"/>
                <a:cs typeface="Suisse Int'l" panose="020B0504000000000000" pitchFamily="34" charset="-78"/>
              </a:rPr>
              <a:t>*</a:t>
            </a:r>
            <a:r>
              <a:rPr sz="600" dirty="0">
                <a:solidFill>
                  <a:schemeClr val="bg1">
                    <a:lumMod val="50000"/>
                  </a:schemeClr>
                </a:solidFill>
                <a:latin typeface="Suisse Int'l" panose="020B0504000000000000" pitchFamily="34" charset="-78"/>
                <a:cs typeface="Suisse Int'l" panose="020B0504000000000000" pitchFamily="34" charset="-78"/>
              </a:rPr>
              <a:t>Th</a:t>
            </a:r>
            <a:r>
              <a:rPr lang="en-US" sz="600" dirty="0">
                <a:solidFill>
                  <a:schemeClr val="bg1">
                    <a:lumMod val="50000"/>
                  </a:schemeClr>
                </a:solidFill>
                <a:latin typeface="Suisse Int'l" panose="020B0504000000000000" pitchFamily="34" charset="-78"/>
                <a:cs typeface="Suisse Int'l" panose="020B0504000000000000" pitchFamily="34" charset="-78"/>
              </a:rPr>
              <a:t>is</a:t>
            </a:r>
            <a:r>
              <a:rPr sz="600" dirty="0">
                <a:solidFill>
                  <a:schemeClr val="bg1">
                    <a:lumMod val="50000"/>
                  </a:schemeClr>
                </a:solidFill>
                <a:latin typeface="Suisse Int'l" panose="020B0504000000000000" pitchFamily="34" charset="-78"/>
                <a:cs typeface="Suisse Int'l" panose="020B0504000000000000" pitchFamily="34" charset="-78"/>
              </a:rPr>
              <a:t> statement h</a:t>
            </a:r>
            <a:r>
              <a:rPr lang="en-US" sz="600" dirty="0">
                <a:solidFill>
                  <a:schemeClr val="bg1">
                    <a:lumMod val="50000"/>
                  </a:schemeClr>
                </a:solidFill>
                <a:latin typeface="Suisse Int'l" panose="020B0504000000000000" pitchFamily="34" charset="-78"/>
                <a:cs typeface="Suisse Int'l" panose="020B0504000000000000" pitchFamily="34" charset="-78"/>
              </a:rPr>
              <a:t>as</a:t>
            </a:r>
            <a:r>
              <a:rPr sz="600" dirty="0">
                <a:solidFill>
                  <a:schemeClr val="bg1">
                    <a:lumMod val="50000"/>
                  </a:schemeClr>
                </a:solidFill>
                <a:latin typeface="Suisse Int'l" panose="020B0504000000000000" pitchFamily="34" charset="-78"/>
                <a:cs typeface="Suisse Int'l" panose="020B0504000000000000" pitchFamily="34" charset="-78"/>
              </a:rPr>
              <a:t> not been evaluated by the Food and Drug Administration. This product is not intended to diagnose, treat, cure, or prevent any disease.</a:t>
            </a:r>
            <a:endParaRPr dirty="0">
              <a:latin typeface="Suisse Int'l" panose="020B0504000000000000" pitchFamily="34" charset="-78"/>
              <a:cs typeface="Suisse Int'l" panose="020B0504000000000000" pitchFamily="34"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4" name="Овал 3"/>
          <p:cNvSpPr/>
          <p:nvPr/>
        </p:nvSpPr>
        <p:spPr bwMode="auto">
          <a:xfrm>
            <a:off x="4633296" y="791723"/>
            <a:ext cx="4246081" cy="4246081"/>
          </a:xfrm>
          <a:prstGeom prst="ellipse">
            <a:avLst/>
          </a:prstGeom>
          <a:solidFill>
            <a:srgbClr val="FFF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solidFill>
                <a:srgbClr val="FFD600"/>
              </a:solidFill>
              <a:latin typeface="Suisse Int'l" panose="020B0504000000000000" pitchFamily="34" charset="-78"/>
              <a:cs typeface="Suisse Int'l" panose="020B0504000000000000" pitchFamily="34" charset="-78"/>
            </a:endParaRPr>
          </a:p>
        </p:txBody>
      </p:sp>
      <p:sp>
        <p:nvSpPr>
          <p:cNvPr id="279" name="Google Shape;279;p30"/>
          <p:cNvSpPr txBox="1"/>
          <p:nvPr/>
        </p:nvSpPr>
        <p:spPr bwMode="auto">
          <a:xfrm>
            <a:off x="535750" y="1157450"/>
            <a:ext cx="4176900" cy="400200"/>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280" name="Google Shape;280;p30"/>
          <p:cNvSpPr txBox="1"/>
          <p:nvPr/>
        </p:nvSpPr>
        <p:spPr bwMode="auto">
          <a:xfrm>
            <a:off x="1103766" y="2634455"/>
            <a:ext cx="2845402" cy="830966"/>
          </a:xfrm>
          <a:prstGeom prst="rect">
            <a:avLst/>
          </a:prstGeom>
          <a:noFill/>
          <a:ln>
            <a:noFill/>
          </a:ln>
        </p:spPr>
        <p:txBody>
          <a:bodyPr spcFirstLastPara="1" wrap="square" lIns="91425" tIns="91425" rIns="91425" bIns="91425" anchor="t" anchorCtr="0">
            <a:spAutoFit/>
          </a:bodyPr>
          <a:lstStyle/>
          <a:p>
            <a:pPr>
              <a:buClr>
                <a:schemeClr val="dk1"/>
              </a:buClr>
              <a:buSzPts val="1100"/>
              <a:defRPr/>
            </a:pPr>
            <a:r>
              <a:rPr lang="en-US" dirty="0">
                <a:solidFill>
                  <a:srgbClr val="FF9413"/>
                </a:solidFill>
                <a:latin typeface="Suisse Int'l" panose="020B0504000000000000" pitchFamily="34" charset="-78"/>
                <a:ea typeface="Times New Roman"/>
                <a:cs typeface="Suisse Int'l" panose="020B0504000000000000" pitchFamily="34" charset="-78"/>
              </a:rPr>
              <a:t>Reliable</a:t>
            </a:r>
            <a:endParaRPr lang="ru-RU" dirty="0">
              <a:solidFill>
                <a:schemeClr val="dk1"/>
              </a:solidFill>
              <a:highlight>
                <a:srgbClr val="F4CCCC"/>
              </a:highlight>
              <a:latin typeface="Suisse Int'l" panose="020B0504000000000000" pitchFamily="34" charset="-78"/>
              <a:ea typeface="Times New Roman"/>
              <a:cs typeface="Suisse Int'l" panose="020B0504000000000000" pitchFamily="34" charset="-78"/>
            </a:endParaRPr>
          </a:p>
          <a:p>
            <a:pPr marL="0" lvl="0" indent="0" algn="l">
              <a:lnSpc>
                <a:spcPct val="100000"/>
              </a:lnSpc>
              <a:spcBef>
                <a:spcPts val="0"/>
              </a:spcBef>
              <a:spcAft>
                <a:spcPts val="0"/>
              </a:spcAft>
              <a:buClr>
                <a:schemeClr val="dk1"/>
              </a:buClr>
              <a:buSzPts val="1100"/>
              <a:buFont typeface="Arial"/>
              <a:buNone/>
              <a:defRPr/>
            </a:pPr>
            <a:r>
              <a:rPr lang="en-US" dirty="0">
                <a:solidFill>
                  <a:schemeClr val="dk1"/>
                </a:solidFill>
                <a:latin typeface="Suisse Int'l" panose="020B0504000000000000" pitchFamily="34" charset="-78"/>
                <a:ea typeface="Times New Roman"/>
                <a:cs typeface="Suisse Int'l" panose="020B0504000000000000" pitchFamily="34" charset="-78"/>
              </a:rPr>
              <a:t>Long-term active ingredient stability</a:t>
            </a: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283" name="Google Shape;283;p30"/>
          <p:cNvSpPr txBox="1"/>
          <p:nvPr/>
        </p:nvSpPr>
        <p:spPr bwMode="auto">
          <a:xfrm>
            <a:off x="1138777" y="3514523"/>
            <a:ext cx="3231517" cy="830966"/>
          </a:xfrm>
          <a:prstGeom prst="rect">
            <a:avLst/>
          </a:prstGeom>
          <a:noFill/>
          <a:ln>
            <a:noFill/>
          </a:ln>
        </p:spPr>
        <p:txBody>
          <a:bodyPr spcFirstLastPara="1" wrap="square" lIns="91425" tIns="91425" rIns="91425" bIns="91425" anchor="t" anchorCtr="0">
            <a:spAutoFit/>
          </a:bodyPr>
          <a:lstStyle/>
          <a:p>
            <a:pPr>
              <a:defRPr/>
            </a:pPr>
            <a:r>
              <a:rPr lang="en-US" dirty="0">
                <a:solidFill>
                  <a:srgbClr val="FF9413"/>
                </a:solidFill>
                <a:latin typeface="Suisse Int'l" panose="020B0504000000000000" pitchFamily="34" charset="-78"/>
                <a:ea typeface="Times New Roman"/>
                <a:cs typeface="Suisse Int'l" panose="020B0504000000000000" pitchFamily="34" charset="-78"/>
              </a:rPr>
              <a:t>Safe</a:t>
            </a:r>
            <a:r>
              <a:rPr lang="ru-RU" dirty="0">
                <a:solidFill>
                  <a:srgbClr val="FF9413"/>
                </a:solidFill>
                <a:latin typeface="Suisse Int'l" panose="020B0504000000000000" pitchFamily="34" charset="-78"/>
                <a:ea typeface="Times New Roman"/>
                <a:cs typeface="Suisse Int'l" panose="020B0504000000000000" pitchFamily="34" charset="-78"/>
              </a:rPr>
              <a:t> </a:t>
            </a:r>
            <a:endParaRPr dirty="0">
              <a:latin typeface="Suisse Int'l" panose="020B0504000000000000" pitchFamily="34" charset="-78"/>
              <a:cs typeface="Suisse Int'l" panose="020B0504000000000000" pitchFamily="34" charset="-78"/>
            </a:endParaRPr>
          </a:p>
          <a:p>
            <a:pPr lvl="0">
              <a:defRPr/>
            </a:pPr>
            <a:r>
              <a:rPr lang="en-US" dirty="0">
                <a:solidFill>
                  <a:schemeClr val="dk1"/>
                </a:solidFill>
                <a:latin typeface="Suisse Int'l" panose="020B0504000000000000" pitchFamily="34" charset="-78"/>
                <a:ea typeface="Times New Roman"/>
                <a:cs typeface="Suisse Int'l" panose="020B0504000000000000" pitchFamily="34" charset="-78"/>
              </a:rPr>
              <a:t>Effective component protection from moisture, light, and oxidation</a:t>
            </a: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284" name="Google Shape;284;p30"/>
          <p:cNvSpPr txBox="1"/>
          <p:nvPr/>
        </p:nvSpPr>
        <p:spPr bwMode="auto">
          <a:xfrm>
            <a:off x="1103766" y="1736551"/>
            <a:ext cx="2525700" cy="830966"/>
          </a:xfrm>
          <a:prstGeom prst="rect">
            <a:avLst/>
          </a:prstGeom>
          <a:noFill/>
          <a:ln>
            <a:noFill/>
          </a:ln>
        </p:spPr>
        <p:txBody>
          <a:bodyPr spcFirstLastPara="1" wrap="square" lIns="91425" tIns="91425" rIns="91425" bIns="91425" anchor="t" anchorCtr="0">
            <a:spAutoFit/>
          </a:bodyPr>
          <a:lstStyle/>
          <a:p>
            <a:pPr>
              <a:defRPr/>
            </a:pPr>
            <a:r>
              <a:rPr lang="en-US" dirty="0">
                <a:solidFill>
                  <a:srgbClr val="FF9413"/>
                </a:solidFill>
                <a:latin typeface="Suisse Int'l" panose="020B0504000000000000" pitchFamily="34" charset="-78"/>
                <a:ea typeface="Times New Roman"/>
                <a:cs typeface="Suisse Int'l" panose="020B0504000000000000" pitchFamily="34" charset="-78"/>
              </a:rPr>
              <a:t>Convenient</a:t>
            </a:r>
            <a:r>
              <a:rPr lang="ru-RU" dirty="0">
                <a:solidFill>
                  <a:srgbClr val="FF9413"/>
                </a:solidFill>
                <a:latin typeface="Suisse Int'l" panose="020B0504000000000000" pitchFamily="34" charset="-78"/>
                <a:ea typeface="Times New Roman"/>
                <a:cs typeface="Suisse Int'l" panose="020B0504000000000000" pitchFamily="34" charset="-78"/>
              </a:rPr>
              <a:t> </a:t>
            </a:r>
            <a:endParaRPr dirty="0">
              <a:latin typeface="Suisse Int'l" panose="020B0504000000000000" pitchFamily="34" charset="-78"/>
              <a:cs typeface="Suisse Int'l" panose="020B0504000000000000" pitchFamily="34" charset="-78"/>
            </a:endParaRPr>
          </a:p>
          <a:p>
            <a:pPr marL="0" lvl="0" indent="0" algn="l">
              <a:spcBef>
                <a:spcPts val="0"/>
              </a:spcBef>
              <a:spcAft>
                <a:spcPts val="0"/>
              </a:spcAft>
              <a:buNone/>
              <a:defRPr/>
            </a:pPr>
            <a:r>
              <a:rPr lang="en-US" dirty="0">
                <a:solidFill>
                  <a:schemeClr val="dk1"/>
                </a:solidFill>
                <a:latin typeface="Suisse Int'l" panose="020B0504000000000000" pitchFamily="34" charset="-78"/>
                <a:ea typeface="Times New Roman"/>
                <a:cs typeface="Suisse Int'l" panose="020B0504000000000000" pitchFamily="34" charset="-78"/>
              </a:rPr>
              <a:t>Each chew is individually wrapped</a:t>
            </a:r>
            <a:endParaRPr dirty="0">
              <a:solidFill>
                <a:schemeClr val="dk1"/>
              </a:solidFill>
              <a:latin typeface="Suisse Int'l" panose="020B0504000000000000" pitchFamily="34" charset="-78"/>
              <a:ea typeface="Times New Roman"/>
              <a:cs typeface="Suisse Int'l" panose="020B0504000000000000" pitchFamily="34" charset="-78"/>
            </a:endParaRPr>
          </a:p>
        </p:txBody>
      </p:sp>
      <p:sp>
        <p:nvSpPr>
          <p:cNvPr id="17" name="Google Shape;65;p15"/>
          <p:cNvSpPr txBox="1"/>
          <p:nvPr/>
        </p:nvSpPr>
        <p:spPr bwMode="auto">
          <a:xfrm>
            <a:off x="310845" y="319123"/>
            <a:ext cx="5646202" cy="1157152"/>
          </a:xfrm>
          <a:prstGeom prst="rect">
            <a:avLst/>
          </a:prstGeom>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DHA+D3 Smart Chews come in blister packs</a:t>
            </a:r>
            <a:endParaRPr dirty="0">
              <a:solidFill>
                <a:srgbClr val="3FAAC1"/>
              </a:solidFill>
              <a:latin typeface="Suisse Int'l" panose="020B0504000000000000" pitchFamily="34" charset="-78"/>
              <a:cs typeface="Suisse Int'l" panose="020B0504000000000000" pitchFamily="34" charset="-78"/>
            </a:endParaRPr>
          </a:p>
        </p:txBody>
      </p:sp>
      <p:pic>
        <p:nvPicPr>
          <p:cNvPr id="18" name="Изображение"/>
          <p:cNvPicPr>
            <a:picLocks noChangeAspect="1"/>
          </p:cNvPicPr>
          <p:nvPr/>
        </p:nvPicPr>
        <p:blipFill>
          <a:blip r:embed="rId3"/>
          <a:stretch/>
        </p:blipFill>
        <p:spPr bwMode="auto">
          <a:xfrm>
            <a:off x="420052" y="1832043"/>
            <a:ext cx="577276" cy="571880"/>
          </a:xfrm>
          <a:prstGeom prst="rect">
            <a:avLst/>
          </a:prstGeom>
          <a:ln w="12700">
            <a:miter lim="400000"/>
          </a:ln>
        </p:spPr>
      </p:pic>
      <p:pic>
        <p:nvPicPr>
          <p:cNvPr id="20" name="Изображение"/>
          <p:cNvPicPr>
            <a:picLocks noChangeAspect="1"/>
          </p:cNvPicPr>
          <p:nvPr/>
        </p:nvPicPr>
        <p:blipFill>
          <a:blip r:embed="rId4"/>
          <a:stretch/>
        </p:blipFill>
        <p:spPr bwMode="auto">
          <a:xfrm>
            <a:off x="420051" y="2733883"/>
            <a:ext cx="577276" cy="571881"/>
          </a:xfrm>
          <a:prstGeom prst="rect">
            <a:avLst/>
          </a:prstGeom>
          <a:ln w="12700">
            <a:miter lim="400000"/>
          </a:ln>
        </p:spPr>
      </p:pic>
      <p:pic>
        <p:nvPicPr>
          <p:cNvPr id="3" name="Рисунок 2"/>
          <p:cNvPicPr>
            <a:picLocks noChangeAspect="1"/>
          </p:cNvPicPr>
          <p:nvPr/>
        </p:nvPicPr>
        <p:blipFill>
          <a:blip r:embed="rId5"/>
          <a:stretch/>
        </p:blipFill>
        <p:spPr bwMode="auto">
          <a:xfrm>
            <a:off x="5242731" y="1418884"/>
            <a:ext cx="3408793" cy="2886954"/>
          </a:xfrm>
          <a:prstGeom prst="rect">
            <a:avLst/>
          </a:prstGeom>
        </p:spPr>
      </p:pic>
      <p:pic>
        <p:nvPicPr>
          <p:cNvPr id="16" name="Изображение"/>
          <p:cNvPicPr>
            <a:picLocks noChangeAspect="1"/>
          </p:cNvPicPr>
          <p:nvPr/>
        </p:nvPicPr>
        <p:blipFill>
          <a:blip r:embed="rId6"/>
          <a:stretch/>
        </p:blipFill>
        <p:spPr bwMode="auto">
          <a:xfrm>
            <a:off x="422749" y="3635724"/>
            <a:ext cx="571881" cy="571881"/>
          </a:xfrm>
          <a:prstGeom prst="rect">
            <a:avLst/>
          </a:prstGeom>
          <a:ln w="12700">
            <a:miter lim="400000"/>
          </a:ln>
        </p:spPr>
      </p:pic>
      <p:pic>
        <p:nvPicPr>
          <p:cNvPr id="14" name="image10.png" descr="image10.png"/>
          <p:cNvPicPr>
            <a:picLocks noChangeAspect="1"/>
          </p:cNvPicPr>
          <p:nvPr/>
        </p:nvPicPr>
        <p:blipFill>
          <a:blip r:embed="rId7"/>
          <a:stretch/>
        </p:blipFill>
        <p:spPr bwMode="auto">
          <a:xfrm>
            <a:off x="8013700" y="4782446"/>
            <a:ext cx="812800" cy="203775"/>
          </a:xfrm>
          <a:prstGeom prst="rect">
            <a:avLst/>
          </a:prstGeom>
          <a:ln w="12700">
            <a:miter lim="400000"/>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5" name="Рисунок 4"/>
          <p:cNvPicPr>
            <a:picLocks noChangeAspect="1"/>
          </p:cNvPicPr>
          <p:nvPr/>
        </p:nvPicPr>
        <p:blipFill>
          <a:blip r:embed="rId3"/>
          <a:srcRect t="1823" r="7715" b="5891"/>
          <a:stretch/>
        </p:blipFill>
        <p:spPr bwMode="auto">
          <a:xfrm>
            <a:off x="0" y="0"/>
            <a:ext cx="9144000" cy="5143500"/>
          </a:xfrm>
          <a:prstGeom prst="rect">
            <a:avLst/>
          </a:prstGeom>
        </p:spPr>
      </p:pic>
      <p:sp>
        <p:nvSpPr>
          <p:cNvPr id="6" name="Скругленный прямоугольник 5"/>
          <p:cNvSpPr/>
          <p:nvPr/>
        </p:nvSpPr>
        <p:spPr bwMode="auto">
          <a:xfrm>
            <a:off x="1550517" y="1843314"/>
            <a:ext cx="2376145" cy="562666"/>
          </a:xfrm>
          <a:prstGeom prst="roundRect">
            <a:avLst>
              <a:gd name="adj" fmla="val 127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299" name="Google Shape;299;p31"/>
          <p:cNvSpPr txBox="1"/>
          <p:nvPr/>
        </p:nvSpPr>
        <p:spPr bwMode="auto">
          <a:xfrm>
            <a:off x="310845" y="2734335"/>
            <a:ext cx="4008000" cy="1046410"/>
          </a:xfrm>
          <a:prstGeom prst="rect">
            <a:avLst/>
          </a:prstGeom>
          <a:noFill/>
          <a:ln>
            <a:noFill/>
          </a:ln>
        </p:spPr>
        <p:txBody>
          <a:bodyPr spcFirstLastPara="1" wrap="square" lIns="91425" tIns="91425" rIns="91425" bIns="91425" anchor="t" anchorCtr="0">
            <a:spAutoFit/>
          </a:bodyPr>
          <a:lstStyle/>
          <a:p>
            <a:pPr lvl="0">
              <a:defRPr/>
            </a:pP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The product is manufactured in Norway at a production facility that complies with international standards and is certified by the BRC and NSF. </a:t>
            </a:r>
            <a:endParaRPr dirty="0">
              <a:solidFill>
                <a:schemeClr val="tx1">
                  <a:lumMod val="65000"/>
                  <a:lumOff val="35000"/>
                </a:schemeClr>
              </a:solidFill>
              <a:latin typeface="Suisse Int'l" panose="020B0504000000000000" pitchFamily="34" charset="-78"/>
              <a:ea typeface="Times New Roman"/>
              <a:cs typeface="Suisse Int'l" panose="020B0504000000000000" pitchFamily="34" charset="-78"/>
            </a:endParaRPr>
          </a:p>
        </p:txBody>
      </p:sp>
      <p:sp>
        <p:nvSpPr>
          <p:cNvPr id="304" name="Google Shape;304;p31"/>
          <p:cNvSpPr txBox="1"/>
          <p:nvPr/>
        </p:nvSpPr>
        <p:spPr bwMode="auto">
          <a:xfrm>
            <a:off x="4890934" y="2734335"/>
            <a:ext cx="3099137" cy="830966"/>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The product ingredients are ethically sourced, as evidenced by the Friend of the Sea certificate. </a:t>
            </a:r>
            <a:endParaRPr dirty="0">
              <a:solidFill>
                <a:schemeClr val="tx1">
                  <a:lumMod val="65000"/>
                  <a:lumOff val="35000"/>
                </a:schemeClr>
              </a:solidFill>
              <a:latin typeface="Suisse Int'l" panose="020B0504000000000000" pitchFamily="34" charset="-78"/>
              <a:ea typeface="Times New Roman"/>
              <a:cs typeface="Suisse Int'l" panose="020B0504000000000000" pitchFamily="34" charset="-78"/>
            </a:endParaRPr>
          </a:p>
        </p:txBody>
      </p:sp>
      <p:sp>
        <p:nvSpPr>
          <p:cNvPr id="10" name="Google Shape;65;p15"/>
          <p:cNvSpPr txBox="1"/>
          <p:nvPr/>
        </p:nvSpPr>
        <p:spPr bwMode="auto">
          <a:xfrm>
            <a:off x="310845" y="319123"/>
            <a:ext cx="8340786" cy="1305602"/>
          </a:xfrm>
          <a:prstGeom prst="rect">
            <a:avLst/>
          </a:prstGeom>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sz="2800" dirty="0">
                <a:solidFill>
                  <a:srgbClr val="3FAAC1"/>
                </a:solidFill>
                <a:latin typeface="Suisse Int'l" panose="020B0504000000000000" pitchFamily="34" charset="-78"/>
                <a:cs typeface="Suisse Int'l" panose="020B0504000000000000" pitchFamily="34" charset="-78"/>
              </a:rPr>
              <a:t>DHA+D3, Quality Control, and Ocean-Friendly</a:t>
            </a:r>
            <a:endParaRPr sz="2800" dirty="0">
              <a:solidFill>
                <a:srgbClr val="3FAAC1"/>
              </a:solidFill>
              <a:latin typeface="Suisse Int'l" panose="020B0504000000000000" pitchFamily="34" charset="-78"/>
              <a:cs typeface="Suisse Int'l" panose="020B0504000000000000" pitchFamily="34" charset="-78"/>
            </a:endParaRPr>
          </a:p>
        </p:txBody>
      </p:sp>
      <p:pic>
        <p:nvPicPr>
          <p:cNvPr id="2" name="Рисунок 1"/>
          <p:cNvPicPr>
            <a:picLocks noChangeAspect="1"/>
          </p:cNvPicPr>
          <p:nvPr/>
        </p:nvPicPr>
        <p:blipFill>
          <a:blip r:embed="rId4"/>
          <a:stretch/>
        </p:blipFill>
        <p:spPr bwMode="auto">
          <a:xfrm>
            <a:off x="428642" y="1643772"/>
            <a:ext cx="935701" cy="935701"/>
          </a:xfrm>
          <a:prstGeom prst="rect">
            <a:avLst/>
          </a:prstGeom>
        </p:spPr>
      </p:pic>
      <p:pic>
        <p:nvPicPr>
          <p:cNvPr id="3" name="Рисунок 2"/>
          <p:cNvPicPr>
            <a:picLocks noChangeAspect="1"/>
          </p:cNvPicPr>
          <p:nvPr/>
        </p:nvPicPr>
        <p:blipFill>
          <a:blip r:embed="rId5"/>
          <a:stretch/>
        </p:blipFill>
        <p:spPr bwMode="auto">
          <a:xfrm>
            <a:off x="1661432" y="1909536"/>
            <a:ext cx="2164976" cy="467416"/>
          </a:xfrm>
          <a:prstGeom prst="rect">
            <a:avLst/>
          </a:prstGeom>
        </p:spPr>
      </p:pic>
      <p:pic>
        <p:nvPicPr>
          <p:cNvPr id="4" name="Рисунок 3"/>
          <p:cNvPicPr>
            <a:picLocks noChangeAspect="1"/>
          </p:cNvPicPr>
          <p:nvPr/>
        </p:nvPicPr>
        <p:blipFill>
          <a:blip r:embed="rId6"/>
          <a:stretch/>
        </p:blipFill>
        <p:spPr bwMode="auto">
          <a:xfrm>
            <a:off x="4910614" y="1643772"/>
            <a:ext cx="1023074" cy="998945"/>
          </a:xfrm>
          <a:prstGeom prst="rect">
            <a:avLst/>
          </a:prstGeom>
        </p:spPr>
      </p:pic>
      <p:sp>
        <p:nvSpPr>
          <p:cNvPr id="14" name="Google Shape;304;p31"/>
          <p:cNvSpPr txBox="1"/>
          <p:nvPr/>
        </p:nvSpPr>
        <p:spPr bwMode="auto">
          <a:xfrm>
            <a:off x="6083470" y="1723282"/>
            <a:ext cx="2653552" cy="830966"/>
          </a:xfrm>
          <a:prstGeom prst="rect">
            <a:avLst/>
          </a:prstGeom>
          <a:noFill/>
          <a:ln>
            <a:noFill/>
          </a:ln>
        </p:spPr>
        <p:txBody>
          <a:bodyPr spcFirstLastPara="1" wrap="square" lIns="91425" tIns="91425" rIns="91425" bIns="91425" anchor="t" anchorCtr="0">
            <a:spAutoFit/>
          </a:bodyPr>
          <a:lstStyle/>
          <a:p>
            <a:pPr lvl="0">
              <a:defRPr/>
            </a:pPr>
            <a:r>
              <a:rPr lang="en-US" dirty="0">
                <a:solidFill>
                  <a:srgbClr val="FF9413"/>
                </a:solidFill>
                <a:latin typeface="Suisse Int'l" panose="020B0504000000000000" pitchFamily="34" charset="-78"/>
                <a:ea typeface="Times New Roman"/>
                <a:cs typeface="Suisse Int'l" panose="020B0504000000000000" pitchFamily="34" charset="-78"/>
              </a:rPr>
              <a:t>This seal indicates that our entire omega-3 production cycle is ethical</a:t>
            </a:r>
            <a:endParaRPr lang="ru-RU" dirty="0">
              <a:solidFill>
                <a:srgbClr val="FF9413"/>
              </a:solidFill>
              <a:latin typeface="Suisse Int'l" panose="020B0504000000000000" pitchFamily="34" charset="-78"/>
              <a:ea typeface="Times New Roman"/>
              <a:cs typeface="Suisse Int'l" panose="020B0504000000000000" pitchFamily="34" charset="-78"/>
            </a:endParaRPr>
          </a:p>
        </p:txBody>
      </p:sp>
      <p:pic>
        <p:nvPicPr>
          <p:cNvPr id="11" name="Image" descr="Image"/>
          <p:cNvPicPr>
            <a:picLocks noChangeAspect="1"/>
          </p:cNvPicPr>
          <p:nvPr/>
        </p:nvPicPr>
        <p:blipFill>
          <a:blip r:embed="rId7"/>
          <a:stretch/>
        </p:blipFill>
        <p:spPr bwMode="auto">
          <a:xfrm>
            <a:off x="8013700" y="4782532"/>
            <a:ext cx="812800" cy="203777"/>
          </a:xfrm>
          <a:prstGeom prst="rect">
            <a:avLst/>
          </a:prstGeom>
          <a:ln w="12700">
            <a:miter lim="400000"/>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314" name="Google Shape;314;p32"/>
          <p:cNvSpPr txBox="1"/>
          <p:nvPr/>
        </p:nvSpPr>
        <p:spPr bwMode="auto">
          <a:xfrm>
            <a:off x="3264481" y="3775682"/>
            <a:ext cx="778500" cy="400200"/>
          </a:xfrm>
          <a:prstGeom prst="rect">
            <a:avLst/>
          </a:prstGeom>
          <a:noFill/>
          <a:ln>
            <a:noFill/>
          </a:ln>
        </p:spPr>
        <p:txBody>
          <a:bodyPr spcFirstLastPara="1" wrap="square" lIns="91425" tIns="91425" rIns="91425" bIns="91425" anchor="t" anchorCtr="0">
            <a:spAutoFit/>
          </a:bodyPr>
          <a:lstStyle/>
          <a:p>
            <a:pPr marL="0" lvl="0" indent="0" algn="ctr">
              <a:spcBef>
                <a:spcPts val="0"/>
              </a:spcBef>
              <a:spcAft>
                <a:spcPts val="0"/>
              </a:spcAft>
              <a:buNone/>
              <a:defRPr/>
            </a:pPr>
            <a:r>
              <a:rPr lang="en-US" dirty="0">
                <a:solidFill>
                  <a:srgbClr val="595959"/>
                </a:solidFill>
                <a:latin typeface="Suisse Int'l" panose="020B0504000000000000" pitchFamily="34" charset="-78"/>
                <a:ea typeface="Times New Roman"/>
                <a:cs typeface="Suisse Int'l" panose="020B0504000000000000" pitchFamily="34" charset="-78"/>
              </a:rPr>
              <a:t>Xylitol</a:t>
            </a:r>
            <a:endParaRPr dirty="0">
              <a:solidFill>
                <a:srgbClr val="595959"/>
              </a:solidFill>
              <a:latin typeface="Suisse Int'l" panose="020B0504000000000000" pitchFamily="34" charset="-78"/>
              <a:ea typeface="Times New Roman"/>
              <a:cs typeface="Suisse Int'l" panose="020B0504000000000000" pitchFamily="34" charset="-78"/>
            </a:endParaRPr>
          </a:p>
        </p:txBody>
      </p:sp>
      <p:sp>
        <p:nvSpPr>
          <p:cNvPr id="315" name="Google Shape;315;p32"/>
          <p:cNvSpPr txBox="1"/>
          <p:nvPr/>
        </p:nvSpPr>
        <p:spPr bwMode="auto">
          <a:xfrm>
            <a:off x="1253695" y="3775682"/>
            <a:ext cx="1023224" cy="400079"/>
          </a:xfrm>
          <a:prstGeom prst="rect">
            <a:avLst/>
          </a:prstGeom>
          <a:noFill/>
          <a:ln>
            <a:noFill/>
          </a:ln>
        </p:spPr>
        <p:txBody>
          <a:bodyPr spcFirstLastPara="1" wrap="square" lIns="91425" tIns="91425" rIns="91425" bIns="91425" anchor="t" anchorCtr="0">
            <a:spAutoFit/>
          </a:bodyPr>
          <a:lstStyle/>
          <a:p>
            <a:pPr marL="0" lvl="0" indent="0" algn="ctr">
              <a:spcBef>
                <a:spcPts val="0"/>
              </a:spcBef>
              <a:spcAft>
                <a:spcPts val="0"/>
              </a:spcAft>
              <a:buNone/>
              <a:defRPr/>
            </a:pPr>
            <a:r>
              <a:rPr lang="en-US" dirty="0">
                <a:solidFill>
                  <a:srgbClr val="595959"/>
                </a:solidFill>
                <a:latin typeface="Suisse Int'l" panose="020B0504000000000000" pitchFamily="34" charset="-78"/>
                <a:ea typeface="Times New Roman"/>
                <a:cs typeface="Suisse Int'l" panose="020B0504000000000000" pitchFamily="34" charset="-78"/>
              </a:rPr>
              <a:t>Sorbitol </a:t>
            </a:r>
            <a:endParaRPr dirty="0">
              <a:solidFill>
                <a:srgbClr val="595959"/>
              </a:solidFill>
              <a:latin typeface="Suisse Int'l" panose="020B0504000000000000" pitchFamily="34" charset="-78"/>
              <a:ea typeface="Times New Roman"/>
              <a:cs typeface="Suisse Int'l" panose="020B0504000000000000" pitchFamily="34" charset="-78"/>
            </a:endParaRPr>
          </a:p>
        </p:txBody>
      </p:sp>
      <p:sp>
        <p:nvSpPr>
          <p:cNvPr id="318" name="Google Shape;318;p32"/>
          <p:cNvSpPr txBox="1"/>
          <p:nvPr/>
        </p:nvSpPr>
        <p:spPr bwMode="auto">
          <a:xfrm>
            <a:off x="310845" y="4332829"/>
            <a:ext cx="4590077" cy="523190"/>
          </a:xfrm>
          <a:prstGeom prst="rect">
            <a:avLst/>
          </a:prstGeom>
          <a:noFill/>
          <a:ln>
            <a:solidFill>
              <a:schemeClr val="accent1"/>
            </a:solid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100" dirty="0">
                <a:solidFill>
                  <a:schemeClr val="accent1">
                    <a:lumMod val="60000"/>
                    <a:lumOff val="40000"/>
                  </a:schemeClr>
                </a:solidFill>
                <a:latin typeface="Suisse Int'l" panose="020B0504000000000000" pitchFamily="34" charset="-78"/>
                <a:ea typeface="Times New Roman"/>
                <a:cs typeface="Suisse Int'l" panose="020B0504000000000000" pitchFamily="34" charset="-78"/>
              </a:rPr>
              <a:t>Learn more about </a:t>
            </a:r>
            <a:r>
              <a:rPr lang="en-US" sz="1100" dirty="0" err="1">
                <a:solidFill>
                  <a:schemeClr val="accent1">
                    <a:lumMod val="60000"/>
                    <a:lumOff val="40000"/>
                  </a:schemeClr>
                </a:solidFill>
                <a:latin typeface="Suisse Int'l" panose="020B0504000000000000" pitchFamily="34" charset="-78"/>
                <a:ea typeface="Times New Roman"/>
                <a:cs typeface="Suisse Int'l" panose="020B0504000000000000" pitchFamily="34" charset="-78"/>
              </a:rPr>
              <a:t>ConCordix’s</a:t>
            </a:r>
            <a:r>
              <a:rPr lang="en-US" sz="1100" dirty="0">
                <a:solidFill>
                  <a:schemeClr val="accent1">
                    <a:lumMod val="60000"/>
                    <a:lumOff val="40000"/>
                  </a:schemeClr>
                </a:solidFill>
                <a:latin typeface="Suisse Int'l" panose="020B0504000000000000" pitchFamily="34" charset="-78"/>
                <a:ea typeface="Times New Roman"/>
                <a:cs typeface="Suisse Int'l" panose="020B0504000000000000" pitchFamily="34" charset="-78"/>
              </a:rPr>
              <a:t> delivery system (Based on the manufacturer’s published white paper). </a:t>
            </a:r>
            <a:r>
              <a:rPr lang="en-US" sz="1100" dirty="0">
                <a:latin typeface="Suisse Int'l" panose="020B0504000000000000" pitchFamily="34" charset="-78"/>
                <a:cs typeface="Suisse Int'l" panose="020B0504000000000000" pitchFamily="34" charset="-78"/>
                <a:hlinkClick r:id="rId3"/>
              </a:rPr>
              <a:t>Read the PDF</a:t>
            </a:r>
            <a:endParaRPr sz="1000" dirty="0">
              <a:solidFill>
                <a:schemeClr val="accent1">
                  <a:lumMod val="60000"/>
                  <a:lumOff val="40000"/>
                </a:schemeClr>
              </a:solidFill>
              <a:latin typeface="Suisse Int'l" panose="020B0504000000000000" pitchFamily="34" charset="-78"/>
              <a:ea typeface="Times New Roman"/>
              <a:cs typeface="Suisse Int'l" panose="020B0504000000000000" pitchFamily="34" charset="-78"/>
            </a:endParaRPr>
          </a:p>
        </p:txBody>
      </p:sp>
      <p:sp>
        <p:nvSpPr>
          <p:cNvPr id="321" name="Google Shape;321;p32"/>
          <p:cNvSpPr txBox="1"/>
          <p:nvPr/>
        </p:nvSpPr>
        <p:spPr bwMode="auto">
          <a:xfrm>
            <a:off x="310845" y="1284338"/>
            <a:ext cx="4474515" cy="1169521"/>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r>
              <a:rPr lang="en-US" sz="1600" dirty="0">
                <a:solidFill>
                  <a:srgbClr val="595959"/>
                </a:solidFill>
                <a:latin typeface="Suisse Int'l" panose="020B0504000000000000" pitchFamily="34" charset="-78"/>
                <a:ea typeface="Times New Roman"/>
                <a:cs typeface="Suisse Int'l" panose="020B0504000000000000" pitchFamily="34" charset="-78"/>
              </a:rPr>
              <a:t>Among the product’s ingredients are </a:t>
            </a:r>
            <a:r>
              <a:rPr lang="en-US" sz="1600" dirty="0">
                <a:solidFill>
                  <a:srgbClr val="FF9413"/>
                </a:solidFill>
                <a:latin typeface="Suisse Int'l" panose="020B0504000000000000" pitchFamily="34" charset="-78"/>
                <a:ea typeface="Times New Roman"/>
                <a:cs typeface="Suisse Int'l" panose="020B0504000000000000" pitchFamily="34" charset="-78"/>
              </a:rPr>
              <a:t>plant-based sweeteners</a:t>
            </a:r>
            <a:r>
              <a:rPr lang="ru" sz="1600" dirty="0">
                <a:solidFill>
                  <a:srgbClr val="595959"/>
                </a:solidFill>
                <a:latin typeface="Suisse Int'l" panose="020B0504000000000000" pitchFamily="34" charset="-78"/>
                <a:ea typeface="Times New Roman"/>
                <a:cs typeface="Suisse Int'l" panose="020B0504000000000000" pitchFamily="34" charset="-78"/>
              </a:rPr>
              <a:t>, </a:t>
            </a:r>
            <a:r>
              <a:rPr lang="en-US" sz="1600" dirty="0">
                <a:solidFill>
                  <a:srgbClr val="595959"/>
                </a:solidFill>
                <a:latin typeface="Suisse Int'l" panose="020B0504000000000000" pitchFamily="34" charset="-78"/>
                <a:ea typeface="Times New Roman"/>
                <a:cs typeface="Suisse Int'l" panose="020B0504000000000000" pitchFamily="34" charset="-78"/>
              </a:rPr>
              <a:t>which provide sweetness without added sugar or contributing to dental or weight concerns.  </a:t>
            </a:r>
            <a:endParaRPr sz="1600" dirty="0">
              <a:solidFill>
                <a:srgbClr val="595959"/>
              </a:solidFill>
              <a:latin typeface="Suisse Int'l" panose="020B0504000000000000" pitchFamily="34" charset="-78"/>
              <a:ea typeface="Times New Roman"/>
              <a:cs typeface="Suisse Int'l" panose="020B0504000000000000" pitchFamily="34" charset="-78"/>
            </a:endParaRPr>
          </a:p>
        </p:txBody>
      </p:sp>
      <p:sp>
        <p:nvSpPr>
          <p:cNvPr id="14" name="Google Shape;65;p15"/>
          <p:cNvSpPr txBox="1"/>
          <p:nvPr/>
        </p:nvSpPr>
        <p:spPr bwMode="auto">
          <a:xfrm>
            <a:off x="310845" y="319123"/>
            <a:ext cx="5286584" cy="965215"/>
          </a:xfrm>
          <a:prstGeom prst="rect">
            <a:avLst/>
          </a:prstGeom>
          <a:ln w="12700">
            <a:miter lim="400000"/>
          </a:ln>
        </p:spPr>
        <p:txBody>
          <a:bodyPr lIns="91421" tIns="91421" rIns="91421" bIns="91421">
            <a:normAutofit fontScale="77500" lnSpcReduction="20000"/>
          </a:bodyPr>
          <a:lstStyle/>
          <a:p>
            <a:pPr>
              <a:lnSpc>
                <a:spcPct val="90000"/>
              </a:lnSpc>
              <a:defRPr sz="2800">
                <a:solidFill>
                  <a:srgbClr val="FDEFCD"/>
                </a:solidFill>
                <a:latin typeface="Gilroy Bold"/>
                <a:ea typeface="Gilroy Bold"/>
                <a:cs typeface="Gilroy Bold"/>
              </a:defRPr>
            </a:pPr>
            <a:r>
              <a:rPr lang="en-US" sz="2800" dirty="0">
                <a:solidFill>
                  <a:srgbClr val="3FAAC1"/>
                </a:solidFill>
                <a:latin typeface="Suisse Int'l" panose="020B0504000000000000" pitchFamily="34" charset="-78"/>
                <a:cs typeface="Suisse Int'l" panose="020B0504000000000000" pitchFamily="34" charset="-78"/>
              </a:rPr>
              <a:t>Sweeten your child’s health: DHA+D3 Smart Chews, sugar-free and delicious</a:t>
            </a:r>
            <a:endParaRPr sz="2800" dirty="0">
              <a:solidFill>
                <a:srgbClr val="3FAAC1"/>
              </a:solidFill>
              <a:latin typeface="Suisse Int'l" panose="020B0504000000000000" pitchFamily="34" charset="-78"/>
              <a:cs typeface="Suisse Int'l" panose="020B0504000000000000" pitchFamily="34" charset="-78"/>
            </a:endParaRPr>
          </a:p>
        </p:txBody>
      </p:sp>
      <p:pic>
        <p:nvPicPr>
          <p:cNvPr id="11" name="Изображение"/>
          <p:cNvPicPr>
            <a:picLocks noChangeAspect="1"/>
          </p:cNvPicPr>
          <p:nvPr/>
        </p:nvPicPr>
        <p:blipFill>
          <a:blip r:embed="rId4"/>
          <a:stretch/>
        </p:blipFill>
        <p:spPr bwMode="auto">
          <a:xfrm>
            <a:off x="1346662" y="2917890"/>
            <a:ext cx="837290" cy="829537"/>
          </a:xfrm>
          <a:prstGeom prst="rect">
            <a:avLst/>
          </a:prstGeom>
          <a:ln w="12700">
            <a:miter lim="400000"/>
          </a:ln>
        </p:spPr>
      </p:pic>
      <p:pic>
        <p:nvPicPr>
          <p:cNvPr id="12" name="Изображение"/>
          <p:cNvPicPr>
            <a:picLocks noChangeAspect="1"/>
          </p:cNvPicPr>
          <p:nvPr/>
        </p:nvPicPr>
        <p:blipFill>
          <a:blip r:embed="rId5"/>
          <a:stretch/>
        </p:blipFill>
        <p:spPr bwMode="auto">
          <a:xfrm>
            <a:off x="3235086" y="2914014"/>
            <a:ext cx="837290" cy="837290"/>
          </a:xfrm>
          <a:prstGeom prst="rect">
            <a:avLst/>
          </a:prstGeom>
          <a:ln w="12700">
            <a:miter lim="400000"/>
          </a:ln>
        </p:spPr>
      </p:pic>
      <p:pic>
        <p:nvPicPr>
          <p:cNvPr id="13" name="andreas-kretschmer-a1n7gfd-Dkw-unsplash.jpg"/>
          <p:cNvPicPr>
            <a:picLocks noChangeAspect="1"/>
          </p:cNvPicPr>
          <p:nvPr/>
        </p:nvPicPr>
        <p:blipFill>
          <a:blip r:embed="rId6"/>
          <a:srcRect l="38269" t="560" r="25037" b="1680"/>
          <a:stretch/>
        </p:blipFill>
        <p:spPr bwMode="auto">
          <a:xfrm flipH="1">
            <a:off x="5597429" y="-60959"/>
            <a:ext cx="3549926" cy="5321548"/>
          </a:xfrm>
          <a:prstGeom prst="rect">
            <a:avLst/>
          </a:prstGeom>
          <a:ln w="12700">
            <a:miter lim="400000"/>
          </a:ln>
        </p:spPr>
      </p:pic>
      <p:pic>
        <p:nvPicPr>
          <p:cNvPr id="10" name="Image" descr="Image"/>
          <p:cNvPicPr>
            <a:picLocks noChangeAspect="1"/>
          </p:cNvPicPr>
          <p:nvPr/>
        </p:nvPicPr>
        <p:blipFill>
          <a:blip r:embed="rId7"/>
          <a:stretch/>
        </p:blipFill>
        <p:spPr bwMode="auto">
          <a:xfrm>
            <a:off x="8013700" y="4782532"/>
            <a:ext cx="812800" cy="203777"/>
          </a:xfrm>
          <a:prstGeom prst="rect">
            <a:avLst/>
          </a:prstGeom>
          <a:ln w="12700">
            <a:miter lim="400000"/>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314" name="Google Shape;314;p32"/>
          <p:cNvSpPr txBox="1"/>
          <p:nvPr/>
        </p:nvSpPr>
        <p:spPr bwMode="auto">
          <a:xfrm>
            <a:off x="2399954" y="3196562"/>
            <a:ext cx="2926132" cy="830966"/>
          </a:xfrm>
          <a:prstGeom prst="rect">
            <a:avLst/>
          </a:prstGeom>
          <a:noFill/>
          <a:ln>
            <a:noFill/>
          </a:ln>
        </p:spPr>
        <p:txBody>
          <a:bodyPr spcFirstLastPara="1" wrap="square" lIns="91425" tIns="91425" rIns="91425" bIns="91425" anchor="t" anchorCtr="0">
            <a:spAutoFit/>
          </a:bodyPr>
          <a:lstStyle/>
          <a:p>
            <a:pPr lvl="0" algn="ctr">
              <a:defRPr/>
            </a:pPr>
            <a:r>
              <a:rPr lang="en-US" dirty="0">
                <a:solidFill>
                  <a:srgbClr val="595959"/>
                </a:solidFill>
                <a:latin typeface="Suisse Int'l" panose="020B0504000000000000" pitchFamily="34" charset="-78"/>
                <a:ea typeface="Times New Roman"/>
                <a:cs typeface="Suisse Int'l" panose="020B0504000000000000" pitchFamily="34" charset="-78"/>
              </a:rPr>
              <a:t>Parents think highly of </a:t>
            </a:r>
            <a:r>
              <a:rPr lang="ru-RU" dirty="0">
                <a:solidFill>
                  <a:srgbClr val="595959"/>
                </a:solidFill>
                <a:latin typeface="Suisse Int'l" panose="020B0504000000000000" pitchFamily="34" charset="-78"/>
                <a:ea typeface="Times New Roman"/>
                <a:cs typeface="Suisse Int'l" panose="020B0504000000000000" pitchFamily="34" charset="-78"/>
              </a:rPr>
              <a:t>Smart </a:t>
            </a:r>
            <a:r>
              <a:rPr lang="ru-RU" dirty="0" err="1">
                <a:solidFill>
                  <a:srgbClr val="595959"/>
                </a:solidFill>
                <a:latin typeface="Suisse Int'l" panose="020B0504000000000000" pitchFamily="34" charset="-78"/>
                <a:ea typeface="Times New Roman"/>
                <a:cs typeface="Suisse Int'l" panose="020B0504000000000000" pitchFamily="34" charset="-78"/>
              </a:rPr>
              <a:t>Chews</a:t>
            </a:r>
            <a:r>
              <a:rPr lang="ru-RU" dirty="0">
                <a:solidFill>
                  <a:srgbClr val="595959"/>
                </a:solidFill>
                <a:latin typeface="Suisse Int'l" panose="020B0504000000000000" pitchFamily="34" charset="-78"/>
                <a:ea typeface="Times New Roman"/>
                <a:cs typeface="Suisse Int'l" panose="020B0504000000000000" pitchFamily="34" charset="-78"/>
              </a:rPr>
              <a:t> </a:t>
            </a:r>
            <a:r>
              <a:rPr lang="en-US" dirty="0">
                <a:solidFill>
                  <a:srgbClr val="595959"/>
                </a:solidFill>
                <a:latin typeface="Suisse Int'l" panose="020B0504000000000000" pitchFamily="34" charset="-78"/>
                <a:ea typeface="Times New Roman"/>
                <a:cs typeface="Suisse Int'l" panose="020B0504000000000000" pitchFamily="34" charset="-78"/>
              </a:rPr>
              <a:t>and recommend the product to others</a:t>
            </a:r>
            <a:r>
              <a:rPr lang="ru-RU" dirty="0">
                <a:solidFill>
                  <a:srgbClr val="595959"/>
                </a:solidFill>
                <a:latin typeface="Suisse Int'l" panose="020B0504000000000000" pitchFamily="34" charset="-78"/>
                <a:ea typeface="Times New Roman"/>
                <a:cs typeface="Suisse Int'l" panose="020B0504000000000000" pitchFamily="34" charset="-78"/>
              </a:rPr>
              <a:t>*</a:t>
            </a:r>
            <a:endParaRPr lang="ru-RU" strike="sngStrike" dirty="0">
              <a:solidFill>
                <a:srgbClr val="595959"/>
              </a:solidFill>
              <a:latin typeface="Suisse Int'l" panose="020B0504000000000000" pitchFamily="34" charset="-78"/>
              <a:ea typeface="Times New Roman"/>
              <a:cs typeface="Suisse Int'l" panose="020B0504000000000000" pitchFamily="34" charset="-78"/>
            </a:endParaRPr>
          </a:p>
        </p:txBody>
      </p:sp>
      <p:sp>
        <p:nvSpPr>
          <p:cNvPr id="315" name="Google Shape;315;p32"/>
          <p:cNvSpPr txBox="1"/>
          <p:nvPr/>
        </p:nvSpPr>
        <p:spPr bwMode="auto">
          <a:xfrm>
            <a:off x="382831" y="3196562"/>
            <a:ext cx="1983211" cy="615523"/>
          </a:xfrm>
          <a:prstGeom prst="rect">
            <a:avLst/>
          </a:prstGeom>
          <a:noFill/>
          <a:ln>
            <a:noFill/>
          </a:ln>
        </p:spPr>
        <p:txBody>
          <a:bodyPr spcFirstLastPara="1" wrap="square" lIns="91425" tIns="91425" rIns="91425" bIns="91425" anchor="t" anchorCtr="0">
            <a:spAutoFit/>
          </a:bodyPr>
          <a:lstStyle/>
          <a:p>
            <a:pPr lvl="0" algn="ctr">
              <a:defRPr/>
            </a:pPr>
            <a:r>
              <a:rPr lang="en-US" dirty="0">
                <a:solidFill>
                  <a:srgbClr val="595959"/>
                </a:solidFill>
                <a:latin typeface="Suisse Int'l" panose="020B0504000000000000" pitchFamily="34" charset="-78"/>
                <a:ea typeface="Times New Roman"/>
                <a:cs typeface="Suisse Int'l" panose="020B0504000000000000" pitchFamily="34" charset="-78"/>
              </a:rPr>
              <a:t>Kids like </a:t>
            </a:r>
            <a:r>
              <a:rPr lang="ru-RU" dirty="0">
                <a:solidFill>
                  <a:srgbClr val="595959"/>
                </a:solidFill>
                <a:latin typeface="Suisse Int'l" panose="020B0504000000000000" pitchFamily="34" charset="-78"/>
                <a:ea typeface="Times New Roman"/>
                <a:cs typeface="Suisse Int'l" panose="020B0504000000000000" pitchFamily="34" charset="-78"/>
              </a:rPr>
              <a:t>Smart </a:t>
            </a:r>
            <a:r>
              <a:rPr lang="ru-RU" dirty="0" err="1">
                <a:solidFill>
                  <a:srgbClr val="595959"/>
                </a:solidFill>
                <a:latin typeface="Suisse Int'l" panose="020B0504000000000000" pitchFamily="34" charset="-78"/>
                <a:ea typeface="Times New Roman"/>
                <a:cs typeface="Suisse Int'l" panose="020B0504000000000000" pitchFamily="34" charset="-78"/>
              </a:rPr>
              <a:t>Chews</a:t>
            </a:r>
            <a:r>
              <a:rPr lang="ru-RU" dirty="0">
                <a:solidFill>
                  <a:srgbClr val="595959"/>
                </a:solidFill>
                <a:latin typeface="Suisse Int'l" panose="020B0504000000000000" pitchFamily="34" charset="-78"/>
                <a:ea typeface="Times New Roman"/>
                <a:cs typeface="Suisse Int'l" panose="020B0504000000000000" pitchFamily="34" charset="-78"/>
              </a:rPr>
              <a:t>*</a:t>
            </a:r>
            <a:endParaRPr lang="ru-RU" strike="sngStrike" dirty="0">
              <a:solidFill>
                <a:srgbClr val="595959"/>
              </a:solidFill>
              <a:latin typeface="Suisse Int'l" panose="020B0504000000000000" pitchFamily="34" charset="-78"/>
              <a:ea typeface="Times New Roman"/>
              <a:cs typeface="Suisse Int'l" panose="020B0504000000000000" pitchFamily="34" charset="-78"/>
            </a:endParaRPr>
          </a:p>
        </p:txBody>
      </p:sp>
      <p:sp>
        <p:nvSpPr>
          <p:cNvPr id="318" name="Google Shape;318;p32"/>
          <p:cNvSpPr txBox="1"/>
          <p:nvPr/>
        </p:nvSpPr>
        <p:spPr bwMode="auto">
          <a:xfrm>
            <a:off x="382831" y="4636037"/>
            <a:ext cx="4671914" cy="492412"/>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000" dirty="0">
                <a:latin typeface="Suisse Int'l" panose="020B0504000000000000" pitchFamily="34" charset="-78"/>
                <a:cs typeface="Suisse Int'l" panose="020B0504000000000000" pitchFamily="34" charset="-78"/>
              </a:rPr>
              <a:t>*Based on consumer preference data shared in ConCordix marketing materials. </a:t>
            </a:r>
            <a:r>
              <a:rPr lang="en-US" sz="1000" dirty="0">
                <a:latin typeface="Suisse Int'l" panose="020B0504000000000000" pitchFamily="34" charset="-78"/>
                <a:cs typeface="Suisse Int'l" panose="020B0504000000000000" pitchFamily="34" charset="-78"/>
                <a:hlinkClick r:id="rId3"/>
              </a:rPr>
              <a:t>View the brochure</a:t>
            </a:r>
            <a:endParaRPr sz="1000" dirty="0">
              <a:solidFill>
                <a:srgbClr val="3EAAC1"/>
              </a:solidFill>
              <a:latin typeface="Suisse Int'l" panose="020B0504000000000000" pitchFamily="34" charset="-78"/>
              <a:ea typeface="Times New Roman"/>
              <a:cs typeface="Suisse Int'l" panose="020B0504000000000000" pitchFamily="34" charset="-78"/>
            </a:endParaRPr>
          </a:p>
        </p:txBody>
      </p:sp>
      <p:sp>
        <p:nvSpPr>
          <p:cNvPr id="321" name="Google Shape;321;p32"/>
          <p:cNvSpPr txBox="1"/>
          <p:nvPr/>
        </p:nvSpPr>
        <p:spPr bwMode="auto">
          <a:xfrm>
            <a:off x="310845" y="1284338"/>
            <a:ext cx="4474515" cy="430857"/>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r>
              <a:rPr lang="en-US" sz="1600" dirty="0">
                <a:solidFill>
                  <a:srgbClr val="595959"/>
                </a:solidFill>
                <a:latin typeface="Suisse Int'l" panose="020B0504000000000000" pitchFamily="34" charset="-78"/>
                <a:ea typeface="Times New Roman"/>
                <a:cs typeface="Suisse Int'l" panose="020B0504000000000000" pitchFamily="34" charset="-78"/>
              </a:rPr>
              <a:t>Consumers report that:</a:t>
            </a:r>
            <a:endParaRPr sz="1600" dirty="0">
              <a:solidFill>
                <a:srgbClr val="595959"/>
              </a:solidFill>
              <a:latin typeface="Suisse Int'l" panose="020B0504000000000000" pitchFamily="34" charset="-78"/>
              <a:ea typeface="Times New Roman"/>
              <a:cs typeface="Suisse Int'l" panose="020B0504000000000000" pitchFamily="34" charset="-78"/>
            </a:endParaRPr>
          </a:p>
        </p:txBody>
      </p:sp>
      <p:sp>
        <p:nvSpPr>
          <p:cNvPr id="14" name="Google Shape;65;p15"/>
          <p:cNvSpPr txBox="1"/>
          <p:nvPr/>
        </p:nvSpPr>
        <p:spPr bwMode="auto">
          <a:xfrm>
            <a:off x="310845" y="319123"/>
            <a:ext cx="5287698" cy="965215"/>
          </a:xfrm>
          <a:prstGeom prst="rect">
            <a:avLst/>
          </a:prstGeom>
          <a:ln w="12700">
            <a:miter lim="400000"/>
          </a:ln>
        </p:spPr>
        <p:txBody>
          <a:bodyPr lIns="91421" tIns="91421" rIns="91421" bIns="91421">
            <a:normAutofit/>
          </a:bodyPr>
          <a:lstStyle/>
          <a:p>
            <a:pPr>
              <a:lnSpc>
                <a:spcPct val="90000"/>
              </a:lnSpc>
              <a:defRPr sz="2800">
                <a:solidFill>
                  <a:srgbClr val="FDEFCD"/>
                </a:solidFill>
                <a:latin typeface="Gilroy Bold"/>
                <a:ea typeface="Gilroy Bold"/>
                <a:cs typeface="Gilroy Bold"/>
              </a:defRPr>
            </a:pPr>
            <a:r>
              <a:rPr lang="en-US" sz="2400" dirty="0">
                <a:solidFill>
                  <a:srgbClr val="3FAAC1"/>
                </a:solidFill>
                <a:latin typeface="Suisse Int'l" panose="020B0504000000000000" pitchFamily="34" charset="-78"/>
                <a:cs typeface="Suisse Int'l" panose="020B0504000000000000" pitchFamily="34" charset="-78"/>
              </a:rPr>
              <a:t>Smart Chews: DHA+D3, great taste, zero sugar</a:t>
            </a:r>
            <a:endParaRPr dirty="0">
              <a:latin typeface="Suisse Int'l" panose="020B0504000000000000" pitchFamily="34" charset="-78"/>
              <a:cs typeface="Suisse Int'l" panose="020B0504000000000000" pitchFamily="34" charset="-78"/>
            </a:endParaRPr>
          </a:p>
        </p:txBody>
      </p:sp>
      <p:pic>
        <p:nvPicPr>
          <p:cNvPr id="11" name="Изображение"/>
          <p:cNvPicPr>
            <a:picLocks noChangeAspect="1"/>
          </p:cNvPicPr>
          <p:nvPr/>
        </p:nvPicPr>
        <p:blipFill>
          <a:blip r:embed="rId4"/>
          <a:stretch/>
        </p:blipFill>
        <p:spPr bwMode="auto">
          <a:xfrm>
            <a:off x="938184" y="2346078"/>
            <a:ext cx="829537" cy="829537"/>
          </a:xfrm>
          <a:prstGeom prst="rect">
            <a:avLst/>
          </a:prstGeom>
          <a:ln w="12700">
            <a:miter lim="400000"/>
          </a:ln>
        </p:spPr>
      </p:pic>
      <p:pic>
        <p:nvPicPr>
          <p:cNvPr id="12" name="Изображение"/>
          <p:cNvPicPr>
            <a:picLocks noChangeAspect="1"/>
          </p:cNvPicPr>
          <p:nvPr/>
        </p:nvPicPr>
        <p:blipFill>
          <a:blip r:embed="rId5"/>
          <a:stretch/>
        </p:blipFill>
        <p:spPr bwMode="auto">
          <a:xfrm>
            <a:off x="3444375" y="2334894"/>
            <a:ext cx="837290" cy="837290"/>
          </a:xfrm>
          <a:prstGeom prst="rect">
            <a:avLst/>
          </a:prstGeom>
          <a:ln w="12700">
            <a:miter lim="400000"/>
          </a:ln>
        </p:spPr>
      </p:pic>
      <p:pic>
        <p:nvPicPr>
          <p:cNvPr id="13" name="andreas-kretschmer-a1n7gfd-Dkw-unsplash.jpg"/>
          <p:cNvPicPr>
            <a:picLocks noChangeAspect="1"/>
          </p:cNvPicPr>
          <p:nvPr/>
        </p:nvPicPr>
        <p:blipFill>
          <a:blip r:embed="rId6"/>
          <a:srcRect l="8170" t="34053" r="28424" b="2542"/>
          <a:stretch/>
        </p:blipFill>
        <p:spPr bwMode="auto">
          <a:xfrm flipH="1">
            <a:off x="5598543" y="-60959"/>
            <a:ext cx="3547698" cy="5321548"/>
          </a:xfrm>
          <a:prstGeom prst="rect">
            <a:avLst/>
          </a:prstGeom>
          <a:ln w="12700">
            <a:miter lim="400000"/>
          </a:ln>
        </p:spPr>
      </p:pic>
      <p:pic>
        <p:nvPicPr>
          <p:cNvPr id="10" name="Image" descr="Image"/>
          <p:cNvPicPr>
            <a:picLocks noChangeAspect="1"/>
          </p:cNvPicPr>
          <p:nvPr/>
        </p:nvPicPr>
        <p:blipFill>
          <a:blip r:embed="rId7"/>
          <a:stretch/>
        </p:blipFill>
        <p:spPr bwMode="auto">
          <a:xfrm>
            <a:off x="8013700" y="4782532"/>
            <a:ext cx="812800" cy="203777"/>
          </a:xfrm>
          <a:prstGeom prst="rect">
            <a:avLst/>
          </a:prstGeom>
          <a:ln w="12700">
            <a:miter lim="400000"/>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326" name="Google Shape;326;p33"/>
          <p:cNvSpPr txBox="1">
            <a:spLocks noGrp="1"/>
          </p:cNvSpPr>
          <p:nvPr>
            <p:ph type="ctrTitle"/>
          </p:nvPr>
        </p:nvSpPr>
        <p:spPr bwMode="auto">
          <a:xfrm>
            <a:off x="396014" y="1392701"/>
            <a:ext cx="4843251" cy="2348460"/>
          </a:xfrm>
          <a:prstGeom prst="rect">
            <a:avLst/>
          </a:prstGeom>
        </p:spPr>
        <p:txBody>
          <a:bodyPr spcFirstLastPara="1" wrap="square" lIns="91425" tIns="91425" rIns="91425" bIns="91425" anchor="b" anchorCtr="0">
            <a:noAutofit/>
          </a:bodyPr>
          <a:lstStyle/>
          <a:p>
            <a:pPr marL="0" lvl="0" indent="0" algn="l">
              <a:spcBef>
                <a:spcPts val="0"/>
              </a:spcBef>
              <a:spcAft>
                <a:spcPts val="0"/>
              </a:spcAft>
              <a:buSzPts val="990"/>
              <a:buNone/>
              <a:defRPr/>
            </a:pPr>
            <a:r>
              <a:rPr lang="en-US" sz="2800" dirty="0">
                <a:solidFill>
                  <a:srgbClr val="3FAAC1"/>
                </a:solidFill>
                <a:latin typeface="Suisse Int'l" panose="020B0504000000000000" pitchFamily="34" charset="-78"/>
                <a:ea typeface="Times New Roman"/>
              </a:rPr>
              <a:t>Just one chewable</a:t>
            </a:r>
            <a:br>
              <a:rPr lang="ru" sz="2800" dirty="0">
                <a:solidFill>
                  <a:srgbClr val="3FAAC1"/>
                </a:solidFill>
                <a:latin typeface="Suisse Int'l" panose="020B0504000000000000" pitchFamily="34" charset="-78"/>
                <a:ea typeface="Times New Roman"/>
              </a:rPr>
            </a:br>
            <a:r>
              <a:rPr lang="ru" sz="2800" dirty="0">
                <a:solidFill>
                  <a:srgbClr val="FF9413"/>
                </a:solidFill>
                <a:latin typeface="Suisse Int'l" panose="020B0504000000000000" pitchFamily="34" charset="-78"/>
                <a:ea typeface="Times New Roman"/>
              </a:rPr>
              <a:t>DHA+D3 Smart Chew </a:t>
            </a:r>
            <a:br>
              <a:rPr lang="ru" sz="2800" dirty="0">
                <a:solidFill>
                  <a:srgbClr val="3FAAC1"/>
                </a:solidFill>
                <a:latin typeface="Suisse Int'l" panose="020B0504000000000000" pitchFamily="34" charset="-78"/>
                <a:ea typeface="Times New Roman"/>
              </a:rPr>
            </a:br>
            <a:r>
              <a:rPr lang="en-US" sz="2800" dirty="0">
                <a:solidFill>
                  <a:srgbClr val="3FAAC1"/>
                </a:solidFill>
                <a:latin typeface="Suisse Int'l" panose="020B0504000000000000" pitchFamily="34" charset="-78"/>
                <a:ea typeface="Times New Roman"/>
              </a:rPr>
              <a:t>a day with food</a:t>
            </a:r>
            <a:r>
              <a:rPr lang="ru" sz="2800" dirty="0">
                <a:solidFill>
                  <a:srgbClr val="3FAAC1"/>
                </a:solidFill>
                <a:latin typeface="Suisse Int'l" panose="020B0504000000000000" pitchFamily="34" charset="-78"/>
                <a:ea typeface="Times New Roman"/>
              </a:rPr>
              <a:t> </a:t>
            </a:r>
            <a:r>
              <a:rPr lang="en-US" sz="2800" dirty="0">
                <a:solidFill>
                  <a:srgbClr val="3FAAC1"/>
                </a:solidFill>
                <a:latin typeface="Suisse Int'l" panose="020B0504000000000000" pitchFamily="34" charset="-78"/>
                <a:ea typeface="Times New Roman"/>
              </a:rPr>
              <a:t>– </a:t>
            </a:r>
            <a:br>
              <a:rPr lang="en-US" sz="2800" dirty="0">
                <a:solidFill>
                  <a:srgbClr val="3FAAC1"/>
                </a:solidFill>
                <a:latin typeface="Suisse Int'l" panose="020B0504000000000000" pitchFamily="34" charset="-78"/>
                <a:ea typeface="Times New Roman"/>
              </a:rPr>
            </a:br>
            <a:r>
              <a:rPr lang="en-US" sz="2800" dirty="0">
                <a:solidFill>
                  <a:srgbClr val="3FAAC1"/>
                </a:solidFill>
                <a:latin typeface="Suisse Int'l" panose="020B0504000000000000" pitchFamily="34" charset="-78"/>
                <a:ea typeface="Times New Roman"/>
              </a:rPr>
              <a:t>a delicious routine for your little prince or princess to start the day.</a:t>
            </a:r>
            <a:endParaRPr sz="2800" dirty="0">
              <a:solidFill>
                <a:srgbClr val="3FAAC1"/>
              </a:solidFill>
              <a:latin typeface="Suisse Int'l" panose="020B0504000000000000" pitchFamily="34" charset="-78"/>
              <a:ea typeface="Times New Roman"/>
            </a:endParaRPr>
          </a:p>
        </p:txBody>
      </p:sp>
      <p:pic>
        <p:nvPicPr>
          <p:cNvPr id="4" name="tiraya-adam-2-mTsOnYeqQ-unsplash.jpg"/>
          <p:cNvPicPr>
            <a:picLocks noChangeAspect="1"/>
          </p:cNvPicPr>
          <p:nvPr/>
        </p:nvPicPr>
        <p:blipFill>
          <a:blip r:embed="rId3"/>
          <a:srcRect l="2822" t="12677" r="10795" b="941"/>
          <a:stretch/>
        </p:blipFill>
        <p:spPr bwMode="auto">
          <a:xfrm>
            <a:off x="5649465" y="-58056"/>
            <a:ext cx="3499982" cy="5249974"/>
          </a:xfrm>
          <a:prstGeom prst="rect">
            <a:avLst/>
          </a:prstGeom>
          <a:ln w="12700">
            <a:miter lim="400000"/>
          </a:ln>
        </p:spPr>
      </p:pic>
      <p:pic>
        <p:nvPicPr>
          <p:cNvPr id="5" name="Image" descr="Image"/>
          <p:cNvPicPr>
            <a:picLocks noChangeAspect="1"/>
          </p:cNvPicPr>
          <p:nvPr/>
        </p:nvPicPr>
        <p:blipFill>
          <a:blip r:embed="rId4"/>
          <a:stretch/>
        </p:blipFill>
        <p:spPr bwMode="auto">
          <a:xfrm>
            <a:off x="8013700" y="4782532"/>
            <a:ext cx="812800" cy="203777"/>
          </a:xfrm>
          <a:prstGeom prst="rect">
            <a:avLst/>
          </a:prstGeom>
          <a:ln w="12700">
            <a:miter lim="400000"/>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20" name="Рисунок 19"/>
          <p:cNvPicPr>
            <a:picLocks noChangeAspect="1"/>
          </p:cNvPicPr>
          <p:nvPr/>
        </p:nvPicPr>
        <p:blipFill>
          <a:blip r:embed="rId3"/>
          <a:srcRect l="3491" t="14965" r="3490" b="14965"/>
          <a:stretch/>
        </p:blipFill>
        <p:spPr bwMode="auto">
          <a:xfrm>
            <a:off x="-41565" y="-33051"/>
            <a:ext cx="9227130" cy="5209602"/>
          </a:xfrm>
          <a:prstGeom prst="rect">
            <a:avLst/>
          </a:prstGeom>
        </p:spPr>
      </p:pic>
      <p:pic>
        <p:nvPicPr>
          <p:cNvPr id="21" name="Рисунок 6" descr="Рисунок 6"/>
          <p:cNvPicPr>
            <a:picLocks noChangeAspect="1"/>
          </p:cNvPicPr>
          <p:nvPr/>
        </p:nvPicPr>
        <p:blipFill>
          <a:blip r:embed="rId4"/>
          <a:srcRect l="84" t="20248" r="32153" b="11992"/>
          <a:stretch/>
        </p:blipFill>
        <p:spPr bwMode="auto">
          <a:xfrm>
            <a:off x="-261499" y="-246212"/>
            <a:ext cx="10020128" cy="5635924"/>
          </a:xfrm>
          <a:prstGeom prst="rect">
            <a:avLst/>
          </a:prstGeom>
          <a:ln w="12700">
            <a:miter lim="400000"/>
          </a:ln>
        </p:spPr>
      </p:pic>
      <p:sp>
        <p:nvSpPr>
          <p:cNvPr id="343" name="Google Shape;65;p15"/>
          <p:cNvSpPr txBox="1">
            <a:spLocks noGrp="1"/>
          </p:cNvSpPr>
          <p:nvPr>
            <p:ph type="ctrTitle"/>
          </p:nvPr>
        </p:nvSpPr>
        <p:spPr bwMode="auto">
          <a:xfrm>
            <a:off x="310847" y="319125"/>
            <a:ext cx="4986867" cy="682361"/>
          </a:xfrm>
          <a:prstGeom prst="rect">
            <a:avLst/>
          </a:prstGeom>
        </p:spPr>
        <p:txBody>
          <a:bodyPr anchor="t">
            <a:normAutofit/>
          </a:bodyPr>
          <a:lstStyle/>
          <a:p>
            <a:pPr algn="l">
              <a:lnSpc>
                <a:spcPct val="90000"/>
              </a:lnSpc>
              <a:defRPr sz="2800">
                <a:solidFill>
                  <a:srgbClr val="CB3E6F"/>
                </a:solidFill>
                <a:latin typeface="Gilroy Bold"/>
                <a:ea typeface="Gilroy Bold"/>
                <a:cs typeface="Gilroy Bold"/>
              </a:defRPr>
            </a:pPr>
            <a:r>
              <a:rPr lang="ru-RU" dirty="0">
                <a:solidFill>
                  <a:srgbClr val="FFFFDD"/>
                </a:solidFill>
                <a:latin typeface="Suisse Int'l" panose="020B0504000000000000" pitchFamily="34" charset="-78"/>
                <a:cs typeface="Suisse Int'l" panose="020B0504000000000000" pitchFamily="34" charset="-78"/>
              </a:rPr>
              <a:t>DHA+D3 Smart </a:t>
            </a:r>
            <a:r>
              <a:rPr lang="ru-RU" dirty="0" err="1">
                <a:solidFill>
                  <a:srgbClr val="FFFFDD"/>
                </a:solidFill>
                <a:latin typeface="Suisse Int'l" panose="020B0504000000000000" pitchFamily="34" charset="-78"/>
                <a:cs typeface="Suisse Int'l" panose="020B0504000000000000" pitchFamily="34" charset="-78"/>
              </a:rPr>
              <a:t>Chews</a:t>
            </a:r>
            <a:r>
              <a:rPr lang="ru-RU" dirty="0">
                <a:solidFill>
                  <a:srgbClr val="FFFFDD"/>
                </a:solidFill>
                <a:latin typeface="Suisse Int'l" panose="020B0504000000000000" pitchFamily="34" charset="-78"/>
                <a:cs typeface="Suisse Int'l" panose="020B0504000000000000" pitchFamily="34" charset="-78"/>
              </a:rPr>
              <a:t>: </a:t>
            </a:r>
            <a:endParaRPr dirty="0">
              <a:solidFill>
                <a:srgbClr val="FFFFDD"/>
              </a:solidFill>
              <a:latin typeface="Suisse Int'l" panose="020B0504000000000000" pitchFamily="34" charset="-78"/>
              <a:cs typeface="Suisse Int'l" panose="020B0504000000000000" pitchFamily="34" charset="-78"/>
            </a:endParaRPr>
          </a:p>
        </p:txBody>
      </p:sp>
      <p:sp>
        <p:nvSpPr>
          <p:cNvPr id="344" name="Google Shape;65;p15"/>
          <p:cNvSpPr txBox="1"/>
          <p:nvPr/>
        </p:nvSpPr>
        <p:spPr bwMode="auto">
          <a:xfrm>
            <a:off x="1006035" y="1816523"/>
            <a:ext cx="3747589" cy="539204"/>
          </a:xfrm>
          <a:prstGeom prst="rect">
            <a:avLst/>
          </a:prstGeom>
          <a:ln w="12700">
            <a:miter lim="400000"/>
          </a:ln>
        </p:spPr>
        <p:txBody>
          <a:bodyPr lIns="91421" tIns="91421" rIns="91421" bIns="91421">
            <a:normAutofit fontScale="92500"/>
          </a:bodyPr>
          <a:lstStyle/>
          <a:p>
            <a:pPr>
              <a:lnSpc>
                <a:spcPct val="120000"/>
              </a:lnSpc>
              <a:buSzPct val="100000"/>
              <a:defRPr sz="1600">
                <a:latin typeface="Gilroy Regular"/>
                <a:ea typeface="Gilroy Regular"/>
                <a:cs typeface="Gilroy Regular"/>
              </a:defRPr>
            </a:pPr>
            <a:r>
              <a:rPr lang="en-US" dirty="0">
                <a:solidFill>
                  <a:schemeClr val="bg1"/>
                </a:solidFill>
                <a:latin typeface="Suisse Int'l" panose="020B0504000000000000" pitchFamily="34" charset="-78"/>
                <a:cs typeface="Suisse Int'l" panose="020B0504000000000000" pitchFamily="34" charset="-78"/>
              </a:rPr>
              <a:t>Support healthy cognitive development*</a:t>
            </a:r>
            <a:endParaRPr dirty="0">
              <a:latin typeface="Suisse Int'l" panose="020B0504000000000000" pitchFamily="34" charset="-78"/>
              <a:cs typeface="Suisse Int'l" panose="020B0504000000000000" pitchFamily="34" charset="-78"/>
            </a:endParaRPr>
          </a:p>
        </p:txBody>
      </p:sp>
      <p:pic>
        <p:nvPicPr>
          <p:cNvPr id="345" name="Image" descr="Image"/>
          <p:cNvPicPr>
            <a:picLocks noChangeAspect="1"/>
          </p:cNvPicPr>
          <p:nvPr/>
        </p:nvPicPr>
        <p:blipFill>
          <a:blip r:embed="rId5"/>
          <a:stretch/>
        </p:blipFill>
        <p:spPr bwMode="auto">
          <a:xfrm>
            <a:off x="8013700" y="4782532"/>
            <a:ext cx="812800" cy="203777"/>
          </a:xfrm>
          <a:prstGeom prst="rect">
            <a:avLst/>
          </a:prstGeom>
          <a:ln w="12700">
            <a:miter lim="400000"/>
          </a:ln>
        </p:spPr>
      </p:pic>
      <p:pic>
        <p:nvPicPr>
          <p:cNvPr id="347" name="Image" descr="Image"/>
          <p:cNvPicPr>
            <a:picLocks noChangeAspect="1"/>
          </p:cNvPicPr>
          <p:nvPr/>
        </p:nvPicPr>
        <p:blipFill>
          <a:blip r:embed="rId5"/>
          <a:stretch/>
        </p:blipFill>
        <p:spPr bwMode="auto">
          <a:xfrm>
            <a:off x="8013700" y="4782532"/>
            <a:ext cx="812800" cy="203777"/>
          </a:xfrm>
          <a:prstGeom prst="rect">
            <a:avLst/>
          </a:prstGeom>
          <a:ln w="12700">
            <a:miter lim="400000"/>
          </a:ln>
        </p:spPr>
      </p:pic>
      <p:sp>
        <p:nvSpPr>
          <p:cNvPr id="7" name="Google Shape;65;p15"/>
          <p:cNvSpPr txBox="1"/>
          <p:nvPr/>
        </p:nvSpPr>
        <p:spPr bwMode="auto">
          <a:xfrm>
            <a:off x="5297714" y="1773260"/>
            <a:ext cx="3747589" cy="549531"/>
          </a:xfrm>
          <a:prstGeom prst="rect">
            <a:avLst/>
          </a:prstGeom>
          <a:ln w="12700">
            <a:miter lim="400000"/>
          </a:ln>
        </p:spPr>
        <p:txBody>
          <a:bodyPr lIns="91421" tIns="91421" rIns="91421" bIns="91421">
            <a:normAutofit fontScale="85000" lnSpcReduction="10000"/>
          </a:bodyPr>
          <a:lstStyle/>
          <a:p>
            <a:pPr>
              <a:lnSpc>
                <a:spcPct val="120000"/>
              </a:lnSpc>
              <a:buSzPct val="100000"/>
              <a:defRPr sz="1600">
                <a:latin typeface="Gilroy Regular"/>
                <a:ea typeface="Gilroy Regular"/>
                <a:cs typeface="Gilroy Regular"/>
              </a:defRPr>
            </a:pPr>
            <a:r>
              <a:rPr lang="en-US" dirty="0">
                <a:solidFill>
                  <a:schemeClr val="bg1"/>
                </a:solidFill>
                <a:latin typeface="Suisse Int'l" panose="020B0504000000000000" pitchFamily="34" charset="-78"/>
                <a:ea typeface="Gilroy Bold"/>
                <a:cs typeface="Suisse Int'l" panose="020B0504000000000000" pitchFamily="34" charset="-78"/>
              </a:rPr>
              <a:t>Support emotional well-being in children*</a:t>
            </a:r>
            <a:endParaRPr dirty="0">
              <a:solidFill>
                <a:schemeClr val="bg1"/>
              </a:solidFill>
              <a:latin typeface="Suisse Int'l" panose="020B0504000000000000" pitchFamily="34" charset="-78"/>
              <a:ea typeface="Gilroy Bold"/>
              <a:cs typeface="Suisse Int'l" panose="020B0504000000000000" pitchFamily="34" charset="-78"/>
            </a:endParaRPr>
          </a:p>
        </p:txBody>
      </p:sp>
      <p:sp>
        <p:nvSpPr>
          <p:cNvPr id="8" name="Google Shape;65;p15"/>
          <p:cNvSpPr txBox="1"/>
          <p:nvPr/>
        </p:nvSpPr>
        <p:spPr bwMode="auto">
          <a:xfrm>
            <a:off x="1023279" y="2433158"/>
            <a:ext cx="3548721" cy="878000"/>
          </a:xfrm>
          <a:prstGeom prst="rect">
            <a:avLst/>
          </a:prstGeom>
          <a:ln w="12700">
            <a:miter lim="400000"/>
          </a:ln>
        </p:spPr>
        <p:txBody>
          <a:bodyPr lIns="91421" tIns="91421" rIns="91421" bIns="91421">
            <a:normAutofit/>
          </a:bodyPr>
          <a:lstStyle/>
          <a:p>
            <a:pPr>
              <a:lnSpc>
                <a:spcPct val="120000"/>
              </a:lnSpc>
              <a:buSzPct val="100000"/>
              <a:defRPr sz="1600">
                <a:latin typeface="Gilroy Regular"/>
                <a:ea typeface="Gilroy Regular"/>
                <a:cs typeface="Gilroy Regular"/>
              </a:defRPr>
            </a:pPr>
            <a:r>
              <a:rPr lang="en-US" dirty="0">
                <a:solidFill>
                  <a:schemeClr val="bg1"/>
                </a:solidFill>
                <a:latin typeface="Suisse Int'l" panose="020B0504000000000000" pitchFamily="34" charset="-78"/>
                <a:cs typeface="Suisse Int'l" panose="020B0504000000000000" pitchFamily="34" charset="-78"/>
              </a:rPr>
              <a:t>Contribute to healthy memory performance in children*</a:t>
            </a:r>
            <a:endParaRPr dirty="0">
              <a:latin typeface="Suisse Int'l" panose="020B0504000000000000" pitchFamily="34" charset="-78"/>
              <a:cs typeface="Suisse Int'l" panose="020B0504000000000000" pitchFamily="34" charset="-78"/>
            </a:endParaRPr>
          </a:p>
        </p:txBody>
      </p:sp>
      <p:sp>
        <p:nvSpPr>
          <p:cNvPr id="9" name="Google Shape;65;p15"/>
          <p:cNvSpPr txBox="1"/>
          <p:nvPr/>
        </p:nvSpPr>
        <p:spPr bwMode="auto">
          <a:xfrm>
            <a:off x="1023279" y="3385980"/>
            <a:ext cx="3582619" cy="1002532"/>
          </a:xfrm>
          <a:prstGeom prst="rect">
            <a:avLst/>
          </a:prstGeom>
          <a:ln w="12700">
            <a:miter lim="400000"/>
          </a:ln>
        </p:spPr>
        <p:txBody>
          <a:bodyPr lIns="91421" tIns="91421" rIns="91421" bIns="91421">
            <a:normAutofit/>
          </a:bodyPr>
          <a:lstStyle/>
          <a:p>
            <a:pPr>
              <a:lnSpc>
                <a:spcPct val="120000"/>
              </a:lnSpc>
              <a:buSzPct val="100000"/>
              <a:defRPr sz="1600">
                <a:latin typeface="Gilroy Regular"/>
                <a:ea typeface="Gilroy Regular"/>
                <a:cs typeface="Gilroy Regular"/>
              </a:defRPr>
            </a:pPr>
            <a:r>
              <a:rPr lang="en-US" dirty="0">
                <a:solidFill>
                  <a:schemeClr val="bg1"/>
                </a:solidFill>
                <a:latin typeface="Suisse Int'l" panose="020B0504000000000000" pitchFamily="34" charset="-78"/>
                <a:cs typeface="Suisse Int'l" panose="020B0504000000000000" pitchFamily="34" charset="-78"/>
              </a:rPr>
              <a:t>Contribute to maintaining healthy eyesight in children*</a:t>
            </a:r>
            <a:endParaRPr dirty="0">
              <a:latin typeface="Suisse Int'l" panose="020B0504000000000000" pitchFamily="34" charset="-78"/>
              <a:cs typeface="Suisse Int'l" panose="020B0504000000000000" pitchFamily="34" charset="-78"/>
            </a:endParaRPr>
          </a:p>
        </p:txBody>
      </p:sp>
      <p:sp>
        <p:nvSpPr>
          <p:cNvPr id="11" name="Google Shape;65;p15"/>
          <p:cNvSpPr txBox="1"/>
          <p:nvPr/>
        </p:nvSpPr>
        <p:spPr bwMode="auto">
          <a:xfrm>
            <a:off x="5304216" y="2429372"/>
            <a:ext cx="3747589" cy="892860"/>
          </a:xfrm>
          <a:prstGeom prst="rect">
            <a:avLst/>
          </a:prstGeom>
          <a:ln w="12700">
            <a:miter lim="400000"/>
          </a:ln>
        </p:spPr>
        <p:txBody>
          <a:bodyPr lIns="91421" tIns="91421" rIns="91421" bIns="91421">
            <a:normAutofit fontScale="92500" lnSpcReduction="20000"/>
          </a:bodyPr>
          <a:lstStyle/>
          <a:p>
            <a:pPr>
              <a:lnSpc>
                <a:spcPct val="120000"/>
              </a:lnSpc>
              <a:buSzPct val="100000"/>
              <a:defRPr sz="1600">
                <a:latin typeface="Gilroy Regular"/>
                <a:ea typeface="Gilroy Regular"/>
                <a:cs typeface="Gilroy Regular"/>
              </a:defRPr>
            </a:pPr>
            <a:r>
              <a:rPr lang="en-US" dirty="0">
                <a:solidFill>
                  <a:schemeClr val="bg1"/>
                </a:solidFill>
                <a:latin typeface="Suisse Int'l" panose="020B0504000000000000" pitchFamily="34" charset="-78"/>
                <a:cs typeface="Suisse Int'l" panose="020B0504000000000000" pitchFamily="34" charset="-78"/>
              </a:rPr>
              <a:t>Support healthy growth and development, including bones and teeth*</a:t>
            </a:r>
            <a:endParaRPr dirty="0">
              <a:latin typeface="Suisse Int'l" panose="020B0504000000000000" pitchFamily="34" charset="-78"/>
              <a:cs typeface="Suisse Int'l" panose="020B0504000000000000" pitchFamily="34" charset="-78"/>
            </a:endParaRPr>
          </a:p>
        </p:txBody>
      </p:sp>
      <p:sp>
        <p:nvSpPr>
          <p:cNvPr id="12" name="Google Shape;65;p15"/>
          <p:cNvSpPr txBox="1"/>
          <p:nvPr/>
        </p:nvSpPr>
        <p:spPr bwMode="auto">
          <a:xfrm>
            <a:off x="5304216" y="3385980"/>
            <a:ext cx="3747589" cy="1222546"/>
          </a:xfrm>
          <a:prstGeom prst="rect">
            <a:avLst/>
          </a:prstGeom>
          <a:ln w="12700">
            <a:miter lim="400000"/>
          </a:ln>
        </p:spPr>
        <p:txBody>
          <a:bodyPr lIns="91421" tIns="91421" rIns="91421" bIns="91421">
            <a:normAutofit/>
          </a:bodyPr>
          <a:lstStyle/>
          <a:p>
            <a:pPr>
              <a:lnSpc>
                <a:spcPct val="120000"/>
              </a:lnSpc>
              <a:buSzPct val="100000"/>
              <a:defRPr sz="1600">
                <a:latin typeface="Gilroy Regular"/>
                <a:ea typeface="Gilroy Regular"/>
                <a:cs typeface="Gilroy Regular"/>
              </a:defRPr>
            </a:pPr>
            <a:r>
              <a:rPr lang="en-US" dirty="0">
                <a:solidFill>
                  <a:schemeClr val="bg1"/>
                </a:solidFill>
                <a:latin typeface="Suisse Int'l" panose="020B0504000000000000" pitchFamily="34" charset="-78"/>
                <a:cs typeface="Suisse Int'l" panose="020B0504000000000000" pitchFamily="34" charset="-78"/>
              </a:rPr>
              <a:t>Support a healthy immune system*</a:t>
            </a:r>
            <a:endParaRPr dirty="0">
              <a:solidFill>
                <a:schemeClr val="bg1"/>
              </a:solidFill>
              <a:latin typeface="Suisse Int'l" panose="020B0504000000000000" pitchFamily="34" charset="-78"/>
              <a:ea typeface="Gilroy Bold"/>
              <a:cs typeface="Suisse Int'l" panose="020B0504000000000000" pitchFamily="34" charset="-78"/>
            </a:endParaRPr>
          </a:p>
        </p:txBody>
      </p:sp>
      <p:pic>
        <p:nvPicPr>
          <p:cNvPr id="14" name="Изображение"/>
          <p:cNvPicPr>
            <a:picLocks noChangeAspect="1"/>
          </p:cNvPicPr>
          <p:nvPr/>
        </p:nvPicPr>
        <p:blipFill>
          <a:blip r:embed="rId6"/>
          <a:stretch/>
        </p:blipFill>
        <p:spPr bwMode="auto">
          <a:xfrm>
            <a:off x="4672678" y="2588021"/>
            <a:ext cx="544245" cy="544245"/>
          </a:xfrm>
          <a:prstGeom prst="rect">
            <a:avLst/>
          </a:prstGeom>
          <a:ln w="12700">
            <a:miter lim="400000"/>
          </a:ln>
        </p:spPr>
      </p:pic>
      <p:pic>
        <p:nvPicPr>
          <p:cNvPr id="15" name="Изображение"/>
          <p:cNvPicPr>
            <a:picLocks noChangeAspect="1"/>
          </p:cNvPicPr>
          <p:nvPr/>
        </p:nvPicPr>
        <p:blipFill>
          <a:blip r:embed="rId7"/>
          <a:stretch/>
        </p:blipFill>
        <p:spPr bwMode="auto">
          <a:xfrm>
            <a:off x="402893" y="1798105"/>
            <a:ext cx="544244" cy="539204"/>
          </a:xfrm>
          <a:prstGeom prst="rect">
            <a:avLst/>
          </a:prstGeom>
          <a:ln w="12700">
            <a:miter lim="400000"/>
          </a:ln>
        </p:spPr>
      </p:pic>
      <p:pic>
        <p:nvPicPr>
          <p:cNvPr id="16" name="Изображение"/>
          <p:cNvPicPr>
            <a:picLocks noChangeAspect="1"/>
          </p:cNvPicPr>
          <p:nvPr/>
        </p:nvPicPr>
        <p:blipFill>
          <a:blip r:embed="rId8"/>
          <a:stretch/>
        </p:blipFill>
        <p:spPr bwMode="auto">
          <a:xfrm>
            <a:off x="405409" y="2593034"/>
            <a:ext cx="539210" cy="534217"/>
          </a:xfrm>
          <a:prstGeom prst="rect">
            <a:avLst/>
          </a:prstGeom>
          <a:ln w="12700">
            <a:miter lim="400000"/>
          </a:ln>
        </p:spPr>
      </p:pic>
      <p:pic>
        <p:nvPicPr>
          <p:cNvPr id="17" name="Изображение"/>
          <p:cNvPicPr>
            <a:picLocks noChangeAspect="1"/>
          </p:cNvPicPr>
          <p:nvPr/>
        </p:nvPicPr>
        <p:blipFill>
          <a:blip r:embed="rId9"/>
          <a:stretch/>
        </p:blipFill>
        <p:spPr bwMode="auto">
          <a:xfrm>
            <a:off x="402893" y="3391609"/>
            <a:ext cx="542454" cy="542454"/>
          </a:xfrm>
          <a:prstGeom prst="rect">
            <a:avLst/>
          </a:prstGeom>
          <a:ln w="12700">
            <a:miter lim="400000"/>
          </a:ln>
        </p:spPr>
      </p:pic>
      <p:pic>
        <p:nvPicPr>
          <p:cNvPr id="18" name="Изображение"/>
          <p:cNvPicPr>
            <a:picLocks noChangeAspect="1"/>
          </p:cNvPicPr>
          <p:nvPr/>
        </p:nvPicPr>
        <p:blipFill>
          <a:blip r:embed="rId10"/>
          <a:stretch/>
        </p:blipFill>
        <p:spPr bwMode="auto">
          <a:xfrm>
            <a:off x="4656241" y="1791629"/>
            <a:ext cx="549531" cy="549531"/>
          </a:xfrm>
          <a:prstGeom prst="rect">
            <a:avLst/>
          </a:prstGeom>
          <a:ln w="12700">
            <a:miter lim="400000"/>
          </a:ln>
        </p:spPr>
      </p:pic>
      <p:pic>
        <p:nvPicPr>
          <p:cNvPr id="22" name="Изображение"/>
          <p:cNvPicPr>
            <a:picLocks noChangeAspect="1"/>
          </p:cNvPicPr>
          <p:nvPr/>
        </p:nvPicPr>
        <p:blipFill>
          <a:blip r:embed="rId11"/>
          <a:stretch/>
        </p:blipFill>
        <p:spPr bwMode="auto">
          <a:xfrm>
            <a:off x="4683830" y="3385982"/>
            <a:ext cx="542454" cy="542454"/>
          </a:xfrm>
          <a:prstGeom prst="rect">
            <a:avLst/>
          </a:prstGeom>
          <a:ln w="12700">
            <a:miter lim="400000"/>
          </a:ln>
        </p:spPr>
      </p:pic>
      <p:sp>
        <p:nvSpPr>
          <p:cNvPr id="3" name="TextBox 2">
            <a:extLst>
              <a:ext uri="{FF2B5EF4-FFF2-40B4-BE49-F238E27FC236}">
                <a16:creationId xmlns:a16="http://schemas.microsoft.com/office/drawing/2014/main" id="{3ACA7293-6A02-8820-B2CE-999EC27F314B}"/>
              </a:ext>
            </a:extLst>
          </p:cNvPr>
          <p:cNvSpPr txBox="1"/>
          <p:nvPr/>
        </p:nvSpPr>
        <p:spPr>
          <a:xfrm>
            <a:off x="2697151" y="4460167"/>
            <a:ext cx="3953629" cy="553998"/>
          </a:xfrm>
          <a:prstGeom prst="rect">
            <a:avLst/>
          </a:prstGeom>
          <a:noFill/>
          <a:ln>
            <a:solidFill>
              <a:schemeClr val="tx2"/>
            </a:solidFill>
          </a:ln>
        </p:spPr>
        <p:txBody>
          <a:bodyPr wrap="square" rtlCol="0">
            <a:spAutoFit/>
          </a:bodyPr>
          <a:lstStyle/>
          <a:p>
            <a:r>
              <a:rPr lang="en-US" sz="1000" dirty="0">
                <a:solidFill>
                  <a:schemeClr val="bg1"/>
                </a:solidFill>
                <a:latin typeface="Suisse Int'l" panose="020B0504000000000000" pitchFamily="34" charset="-78"/>
                <a:cs typeface="Suisse Int'l" panose="020B0504000000000000" pitchFamily="34" charset="-78"/>
              </a:rPr>
              <a:t>*These statements have not been evaluated by the Food and Drug Administration.  This product is not intended to diagnose, treat, cure, or prevent any disease.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343" name="Google Shape;65;p15"/>
          <p:cNvSpPr txBox="1">
            <a:spLocks noGrp="1"/>
          </p:cNvSpPr>
          <p:nvPr>
            <p:ph type="ctrTitle"/>
          </p:nvPr>
        </p:nvSpPr>
        <p:spPr bwMode="auto">
          <a:xfrm>
            <a:off x="310847" y="319125"/>
            <a:ext cx="4986867" cy="682361"/>
          </a:xfrm>
          <a:prstGeom prst="rect">
            <a:avLst/>
          </a:prstGeom>
        </p:spPr>
        <p:txBody>
          <a:bodyPr anchor="t">
            <a:normAutofit/>
          </a:bodyPr>
          <a:lstStyle/>
          <a:p>
            <a:pPr algn="l">
              <a:lnSpc>
                <a:spcPct val="90000"/>
              </a:lnSpc>
              <a:defRPr sz="2800">
                <a:solidFill>
                  <a:srgbClr val="CB3E6F"/>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DHA+D3 Smart Chews</a:t>
            </a:r>
            <a:endParaRPr dirty="0">
              <a:solidFill>
                <a:srgbClr val="3FAAC1"/>
              </a:solidFill>
              <a:latin typeface="Suisse Int'l" panose="020B0504000000000000" pitchFamily="34" charset="-78"/>
              <a:cs typeface="Suisse Int'l" panose="020B0504000000000000" pitchFamily="34" charset="-78"/>
            </a:endParaRPr>
          </a:p>
        </p:txBody>
      </p:sp>
      <p:sp>
        <p:nvSpPr>
          <p:cNvPr id="344" name="Google Shape;65;p15"/>
          <p:cNvSpPr txBox="1"/>
          <p:nvPr/>
        </p:nvSpPr>
        <p:spPr bwMode="auto">
          <a:xfrm>
            <a:off x="310847" y="1337859"/>
            <a:ext cx="4683883" cy="3851087"/>
          </a:xfrm>
          <a:prstGeom prst="rect">
            <a:avLst/>
          </a:prstGeom>
          <a:ln w="12700">
            <a:miter lim="400000"/>
          </a:ln>
        </p:spPr>
        <p:txBody>
          <a:bodyPr lIns="91421" tIns="91421" rIns="91421" bIns="91421">
            <a:normAutofit/>
          </a:bodyPr>
          <a:lstStyle/>
          <a:p>
            <a:pPr marL="285750" indent="-285750">
              <a:lnSpc>
                <a:spcPct val="120000"/>
              </a:lnSpc>
              <a:buSzPct val="100000"/>
              <a:buFont typeface="Arial"/>
              <a:buChar char="•"/>
              <a:defRPr sz="1600">
                <a:latin typeface="Gilroy Regular"/>
                <a:ea typeface="Gilroy Regular"/>
                <a:cs typeface="Gilroy Regular"/>
              </a:defRPr>
            </a:pPr>
            <a:r>
              <a:rPr lang="en-US" dirty="0">
                <a:latin typeface="Suisse Int'l" panose="020B0504000000000000" pitchFamily="34" charset="-78"/>
                <a:cs typeface="Suisse Int'l" panose="020B0504000000000000" pitchFamily="34" charset="-78"/>
              </a:rPr>
              <a:t>Are </a:t>
            </a:r>
            <a:r>
              <a:rPr lang="en-US" sz="1600" dirty="0">
                <a:solidFill>
                  <a:srgbClr val="FF9413"/>
                </a:solidFill>
                <a:latin typeface="Suisse Int'l" panose="020B0504000000000000" pitchFamily="34" charset="-78"/>
                <a:cs typeface="Suisse Int'l" panose="020B0504000000000000" pitchFamily="34" charset="-78"/>
              </a:rPr>
              <a:t>gr</a:t>
            </a:r>
            <a:r>
              <a:rPr lang="en-US" dirty="0">
                <a:solidFill>
                  <a:srgbClr val="FF9413"/>
                </a:solidFill>
                <a:latin typeface="Suisse Int'l" panose="020B0504000000000000" pitchFamily="34" charset="-78"/>
                <a:cs typeface="Suisse Int'l" panose="020B0504000000000000" pitchFamily="34" charset="-78"/>
              </a:rPr>
              <a:t>owing</a:t>
            </a:r>
            <a:r>
              <a:rPr lang="ru-RU" dirty="0">
                <a:latin typeface="Suisse Int'l" panose="020B0504000000000000" pitchFamily="34" charset="-78"/>
                <a:cs typeface="Suisse Int'l" panose="020B0504000000000000" pitchFamily="34" charset="-78"/>
              </a:rPr>
              <a:t> </a:t>
            </a:r>
            <a:r>
              <a:rPr lang="en-US" sz="1600" dirty="0">
                <a:solidFill>
                  <a:srgbClr val="FF9413"/>
                </a:solidFill>
                <a:latin typeface="Suisse Int'l" panose="020B0504000000000000" pitchFamily="34" charset="-78"/>
                <a:cs typeface="Suisse Int'l" panose="020B0504000000000000" pitchFamily="34" charset="-78"/>
              </a:rPr>
              <a:t>and</a:t>
            </a:r>
            <a:r>
              <a:rPr lang="ru-RU" sz="1600" dirty="0">
                <a:solidFill>
                  <a:srgbClr val="FF9413"/>
                </a:solidFill>
                <a:latin typeface="Suisse Int'l" panose="020B0504000000000000" pitchFamily="34" charset="-78"/>
                <a:cs typeface="Suisse Int'l" panose="020B0504000000000000" pitchFamily="34" charset="-78"/>
              </a:rPr>
              <a:t> </a:t>
            </a:r>
            <a:r>
              <a:rPr lang="en-US" sz="1600" dirty="0">
                <a:solidFill>
                  <a:srgbClr val="FF9413"/>
                </a:solidFill>
                <a:latin typeface="Suisse Int'l" panose="020B0504000000000000" pitchFamily="34" charset="-78"/>
                <a:cs typeface="Suisse Int'l" panose="020B0504000000000000" pitchFamily="34" charset="-78"/>
              </a:rPr>
              <a:t>developing</a:t>
            </a:r>
            <a:r>
              <a:rPr lang="ru-RU" sz="1600" dirty="0">
                <a:solidFill>
                  <a:srgbClr val="FF9413"/>
                </a:solidFill>
                <a:latin typeface="Suisse Int'l" panose="020B0504000000000000" pitchFamily="34" charset="-78"/>
                <a:cs typeface="Suisse Int'l" panose="020B0504000000000000" pitchFamily="34" charset="-78"/>
              </a:rPr>
              <a:t> </a:t>
            </a:r>
            <a:endParaRPr lang="en-US" sz="1600" dirty="0">
              <a:solidFill>
                <a:srgbClr val="FF9413"/>
              </a:solidFill>
              <a:latin typeface="Suisse Int'l" panose="020B0504000000000000" pitchFamily="34" charset="-78"/>
              <a:cs typeface="Suisse Int'l" panose="020B0504000000000000" pitchFamily="34" charset="-78"/>
            </a:endParaRPr>
          </a:p>
          <a:p>
            <a:pPr marL="285750" indent="-285750">
              <a:lnSpc>
                <a:spcPct val="120000"/>
              </a:lnSpc>
              <a:buSzPct val="100000"/>
              <a:buFont typeface="Arial"/>
              <a:buChar char="•"/>
              <a:defRPr sz="1600">
                <a:latin typeface="Gilroy Regular"/>
                <a:ea typeface="Gilroy Regular"/>
                <a:cs typeface="Gilroy Regular"/>
              </a:defRPr>
            </a:pPr>
            <a:r>
              <a:rPr lang="en-US" sz="1600" dirty="0">
                <a:latin typeface="Suisse Int'l" panose="020B0504000000000000" pitchFamily="34" charset="-78"/>
                <a:cs typeface="Suisse Int'l" panose="020B0504000000000000" pitchFamily="34" charset="-78"/>
              </a:rPr>
              <a:t>Are</a:t>
            </a:r>
            <a:r>
              <a:rPr lang="en-US" dirty="0">
                <a:solidFill>
                  <a:schemeClr val="tx1"/>
                </a:solidFill>
                <a:latin typeface="Suisse Int'l" panose="020B0504000000000000" pitchFamily="34" charset="-78"/>
                <a:cs typeface="Suisse Int'l" panose="020B0504000000000000" pitchFamily="34" charset="-78"/>
              </a:rPr>
              <a:t> actively </a:t>
            </a:r>
            <a:r>
              <a:rPr lang="en-US" dirty="0">
                <a:solidFill>
                  <a:srgbClr val="FF9413"/>
                </a:solidFill>
                <a:latin typeface="Suisse Int'l" panose="020B0504000000000000" pitchFamily="34" charset="-78"/>
                <a:cs typeface="Suisse Int'l" panose="020B0504000000000000" pitchFamily="34" charset="-78"/>
              </a:rPr>
              <a:t>learning and exploring</a:t>
            </a:r>
            <a:endParaRPr lang="en-US" sz="1600" dirty="0">
              <a:solidFill>
                <a:srgbClr val="FF9413"/>
              </a:solidFill>
              <a:latin typeface="Suisse Int'l" panose="020B0504000000000000" pitchFamily="34" charset="-78"/>
              <a:cs typeface="Suisse Int'l" panose="020B0504000000000000" pitchFamily="34" charset="-78"/>
            </a:endParaRPr>
          </a:p>
          <a:p>
            <a:pPr marL="285750" indent="-285750">
              <a:lnSpc>
                <a:spcPct val="120000"/>
              </a:lnSpc>
              <a:buSzPct val="100000"/>
              <a:buFont typeface="Arial"/>
              <a:buChar char="•"/>
              <a:defRPr sz="1600">
                <a:latin typeface="Gilroy Regular"/>
                <a:ea typeface="Gilroy Regular"/>
                <a:cs typeface="Gilroy Regular"/>
              </a:defRPr>
            </a:pPr>
            <a:r>
              <a:rPr lang="en-US" dirty="0">
                <a:latin typeface="Suisse Int'l" panose="020B0504000000000000" pitchFamily="34" charset="-78"/>
                <a:cs typeface="Suisse Int'l" panose="020B0504000000000000" pitchFamily="34" charset="-78"/>
              </a:rPr>
              <a:t>Need support for</a:t>
            </a:r>
            <a:r>
              <a:rPr lang="ru-RU" dirty="0">
                <a:latin typeface="Suisse Int'l" panose="020B0504000000000000" pitchFamily="34" charset="-78"/>
                <a:cs typeface="Suisse Int'l" panose="020B0504000000000000" pitchFamily="34" charset="-78"/>
              </a:rPr>
              <a:t> </a:t>
            </a:r>
            <a:r>
              <a:rPr lang="en-GB" sz="1600" dirty="0">
                <a:solidFill>
                  <a:srgbClr val="FF9413"/>
                </a:solidFill>
                <a:latin typeface="Suisse Int'l" panose="020B0504000000000000" pitchFamily="34" charset="-78"/>
                <a:cs typeface="Suisse Int'l" panose="020B0504000000000000" pitchFamily="34" charset="-78"/>
              </a:rPr>
              <a:t>mental clarity, focus, and concentration </a:t>
            </a:r>
            <a:r>
              <a:rPr lang="en-GB" sz="1600" dirty="0">
                <a:solidFill>
                  <a:schemeClr val="tx1"/>
                </a:solidFill>
                <a:latin typeface="Suisse Int'l" panose="020B0504000000000000" pitchFamily="34" charset="-78"/>
                <a:cs typeface="Suisse Int'l" panose="020B0504000000000000" pitchFamily="34" charset="-78"/>
              </a:rPr>
              <a:t>during learning activities</a:t>
            </a:r>
            <a:endParaRPr dirty="0">
              <a:solidFill>
                <a:schemeClr val="tx1"/>
              </a:solidFill>
              <a:latin typeface="Suisse Int'l" panose="020B0504000000000000" pitchFamily="34" charset="-78"/>
              <a:cs typeface="Suisse Int'l" panose="020B0504000000000000" pitchFamily="34" charset="-78"/>
            </a:endParaRPr>
          </a:p>
          <a:p>
            <a:pPr marL="285750" indent="-285750">
              <a:lnSpc>
                <a:spcPct val="120000"/>
              </a:lnSpc>
              <a:buSzPct val="100000"/>
              <a:buFont typeface="Arial"/>
              <a:buChar char="•"/>
              <a:defRPr sz="1600">
                <a:latin typeface="Gilroy Regular"/>
                <a:ea typeface="Gilroy Regular"/>
                <a:cs typeface="Gilroy Regular"/>
              </a:defRPr>
            </a:pPr>
            <a:r>
              <a:rPr lang="en-US" sz="1600" dirty="0">
                <a:latin typeface="Suisse Int'l" panose="020B0504000000000000" pitchFamily="34" charset="-78"/>
                <a:cs typeface="Suisse Int'l" panose="020B0504000000000000" pitchFamily="34" charset="-78"/>
              </a:rPr>
              <a:t>Have a hard time </a:t>
            </a:r>
            <a:r>
              <a:rPr lang="en-US" sz="1600" dirty="0">
                <a:solidFill>
                  <a:srgbClr val="FF9413"/>
                </a:solidFill>
                <a:latin typeface="Suisse Int'l" panose="020B0504000000000000" pitchFamily="34" charset="-78"/>
                <a:cs typeface="Suisse Int'l" panose="020B0504000000000000" pitchFamily="34" charset="-78"/>
              </a:rPr>
              <a:t>sitting still or winding down</a:t>
            </a:r>
            <a:endParaRPr dirty="0">
              <a:latin typeface="Suisse Int'l" panose="020B0504000000000000" pitchFamily="34" charset="-78"/>
              <a:cs typeface="Suisse Int'l" panose="020B0504000000000000" pitchFamily="34" charset="-78"/>
            </a:endParaRPr>
          </a:p>
          <a:p>
            <a:pPr marL="285750" indent="-285750">
              <a:lnSpc>
                <a:spcPct val="120000"/>
              </a:lnSpc>
              <a:buSzPct val="100000"/>
              <a:buFont typeface="Arial"/>
              <a:buChar char="•"/>
              <a:defRPr sz="1600">
                <a:latin typeface="Gilroy Regular"/>
                <a:ea typeface="Gilroy Regular"/>
                <a:cs typeface="Gilroy Regular"/>
              </a:defRPr>
            </a:pPr>
            <a:r>
              <a:rPr lang="en-US" dirty="0">
                <a:latin typeface="Suisse Int'l" panose="020B0504000000000000" pitchFamily="34" charset="-78"/>
                <a:cs typeface="Suisse Int'l" panose="020B0504000000000000" pitchFamily="34" charset="-78"/>
              </a:rPr>
              <a:t>Tend to choose </a:t>
            </a:r>
            <a:r>
              <a:rPr lang="en-US" sz="1600" dirty="0">
                <a:solidFill>
                  <a:srgbClr val="FF9413"/>
                </a:solidFill>
                <a:latin typeface="Suisse Int'l" panose="020B0504000000000000" pitchFamily="34" charset="-78"/>
                <a:cs typeface="Suisse Int'l" panose="020B0504000000000000" pitchFamily="34" charset="-78"/>
              </a:rPr>
              <a:t>sweets and snacks </a:t>
            </a:r>
            <a:r>
              <a:rPr lang="en-US" dirty="0">
                <a:latin typeface="Suisse Int'l" panose="020B0504000000000000" pitchFamily="34" charset="-78"/>
                <a:cs typeface="Suisse Int'l" panose="020B0504000000000000" pitchFamily="34" charset="-78"/>
              </a:rPr>
              <a:t>over healthy meals.</a:t>
            </a:r>
            <a:endParaRPr dirty="0">
              <a:latin typeface="Suisse Int'l" panose="020B0504000000000000" pitchFamily="34" charset="-78"/>
              <a:cs typeface="Suisse Int'l" panose="020B0504000000000000" pitchFamily="34" charset="-78"/>
            </a:endParaRPr>
          </a:p>
          <a:p>
            <a:pPr marL="285750" indent="-285750">
              <a:lnSpc>
                <a:spcPct val="120000"/>
              </a:lnSpc>
              <a:buSzPct val="100000"/>
              <a:buFont typeface="Arial"/>
              <a:buChar char="•"/>
              <a:defRPr sz="1600">
                <a:latin typeface="Gilroy Regular"/>
                <a:ea typeface="Gilroy Regular"/>
                <a:cs typeface="Gilroy Regular"/>
              </a:defRPr>
            </a:pPr>
            <a:r>
              <a:rPr lang="en-US" sz="1600" dirty="0">
                <a:solidFill>
                  <a:schemeClr val="tx1"/>
                </a:solidFill>
                <a:latin typeface="Suisse Int'l" panose="020B0504000000000000" pitchFamily="34" charset="-78"/>
                <a:cs typeface="Suisse Int'l" panose="020B0504000000000000" pitchFamily="34" charset="-78"/>
              </a:rPr>
              <a:t>Seems </a:t>
            </a:r>
            <a:r>
              <a:rPr lang="en-US" sz="1600" dirty="0">
                <a:solidFill>
                  <a:srgbClr val="FF9413"/>
                </a:solidFill>
                <a:latin typeface="Suisse Int'l" panose="020B0504000000000000" pitchFamily="34" charset="-78"/>
                <a:cs typeface="Suisse Int'l" panose="020B0504000000000000" pitchFamily="34" charset="-78"/>
              </a:rPr>
              <a:t>low on energy or not quite themselves </a:t>
            </a:r>
            <a:r>
              <a:rPr lang="en-US" sz="1600" dirty="0">
                <a:solidFill>
                  <a:schemeClr val="tx1"/>
                </a:solidFill>
                <a:latin typeface="Suisse Int'l" panose="020B0504000000000000" pitchFamily="34" charset="-78"/>
                <a:cs typeface="Suisse Int'l" panose="020B0504000000000000" pitchFamily="34" charset="-78"/>
              </a:rPr>
              <a:t>lately.</a:t>
            </a:r>
            <a:endParaRPr sz="1600" dirty="0">
              <a:solidFill>
                <a:schemeClr val="tx1"/>
              </a:solidFill>
              <a:latin typeface="Suisse Int'l" panose="020B0504000000000000" pitchFamily="34" charset="-78"/>
              <a:cs typeface="Suisse Int'l" panose="020B0504000000000000" pitchFamily="34" charset="-78"/>
            </a:endParaRPr>
          </a:p>
        </p:txBody>
      </p:sp>
      <p:pic>
        <p:nvPicPr>
          <p:cNvPr id="345" name="Image" descr="Image"/>
          <p:cNvPicPr>
            <a:picLocks noChangeAspect="1"/>
          </p:cNvPicPr>
          <p:nvPr/>
        </p:nvPicPr>
        <p:blipFill>
          <a:blip r:embed="rId3"/>
          <a:stretch/>
        </p:blipFill>
        <p:spPr bwMode="auto">
          <a:xfrm>
            <a:off x="8013700" y="4782532"/>
            <a:ext cx="812800" cy="203777"/>
          </a:xfrm>
          <a:prstGeom prst="rect">
            <a:avLst/>
          </a:prstGeom>
          <a:ln w="12700">
            <a:miter lim="400000"/>
          </a:ln>
        </p:spPr>
      </p:pic>
      <p:pic>
        <p:nvPicPr>
          <p:cNvPr id="346" name="tiraya-adam-2-mTsOnYeqQ-unsplash.jpg"/>
          <p:cNvPicPr>
            <a:picLocks noChangeAspect="1"/>
          </p:cNvPicPr>
          <p:nvPr/>
        </p:nvPicPr>
        <p:blipFill>
          <a:blip r:embed="rId4"/>
          <a:srcRect l="-408" t="3687" r="-408" b="3686"/>
          <a:stretch/>
        </p:blipFill>
        <p:spPr bwMode="auto">
          <a:xfrm>
            <a:off x="5422386" y="-29029"/>
            <a:ext cx="3767334" cy="5191920"/>
          </a:xfrm>
          <a:prstGeom prst="rect">
            <a:avLst/>
          </a:prstGeom>
          <a:ln w="12700">
            <a:miter lim="400000"/>
          </a:ln>
        </p:spPr>
      </p:pic>
      <p:pic>
        <p:nvPicPr>
          <p:cNvPr id="347" name="Image" descr="Image"/>
          <p:cNvPicPr>
            <a:picLocks noChangeAspect="1"/>
          </p:cNvPicPr>
          <p:nvPr/>
        </p:nvPicPr>
        <p:blipFill>
          <a:blip r:embed="rId3"/>
          <a:stretch/>
        </p:blipFill>
        <p:spPr bwMode="auto">
          <a:xfrm>
            <a:off x="8013700" y="4782532"/>
            <a:ext cx="812800" cy="203777"/>
          </a:xfrm>
          <a:prstGeom prst="rect">
            <a:avLst/>
          </a:prstGeom>
          <a:ln w="12700">
            <a:miter lim="400000"/>
          </a:ln>
        </p:spPr>
      </p:pic>
      <p:sp>
        <p:nvSpPr>
          <p:cNvPr id="7" name="Google Shape;321;p32"/>
          <p:cNvSpPr txBox="1"/>
          <p:nvPr/>
        </p:nvSpPr>
        <p:spPr bwMode="auto">
          <a:xfrm>
            <a:off x="310845" y="867245"/>
            <a:ext cx="4474515" cy="430857"/>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0"/>
              </a:spcBef>
              <a:spcAft>
                <a:spcPts val="0"/>
              </a:spcAft>
              <a:buNone/>
              <a:defRPr/>
            </a:pPr>
            <a:r>
              <a:rPr lang="en-US" sz="1600" dirty="0">
                <a:solidFill>
                  <a:srgbClr val="595959"/>
                </a:solidFill>
                <a:latin typeface="Suisse Int'l" panose="020B0504000000000000" pitchFamily="34" charset="-78"/>
                <a:ea typeface="Times New Roman"/>
                <a:cs typeface="Suisse Int'l" panose="020B0504000000000000" pitchFamily="34" charset="-78"/>
              </a:rPr>
              <a:t>Perfect for children who</a:t>
            </a:r>
            <a:r>
              <a:rPr lang="ru-RU" sz="1600" dirty="0">
                <a:solidFill>
                  <a:srgbClr val="595959"/>
                </a:solidFill>
                <a:latin typeface="Suisse Int'l" panose="020B0504000000000000" pitchFamily="34" charset="-78"/>
                <a:ea typeface="Times New Roman"/>
                <a:cs typeface="Suisse Int'l" panose="020B0504000000000000" pitchFamily="34" charset="-78"/>
              </a:rPr>
              <a:t>:</a:t>
            </a:r>
            <a:endParaRPr sz="1600" dirty="0">
              <a:solidFill>
                <a:srgbClr val="595959"/>
              </a:solidFill>
              <a:latin typeface="Suisse Int'l" panose="020B0504000000000000" pitchFamily="34" charset="-78"/>
              <a:ea typeface="Times New Roman"/>
              <a:cs typeface="Suisse Int'l" panose="020B0504000000000000" pitchFamily="34"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324" name="Рисунок 1"/>
          <p:cNvPicPr>
            <a:picLocks noChangeAspect="1"/>
          </p:cNvPicPr>
          <p:nvPr/>
        </p:nvPicPr>
        <p:blipFill>
          <a:blip r:embed="rId3"/>
          <a:srcRect l="348" t="27127" r="33824" b="18251"/>
          <a:stretch/>
        </p:blipFill>
        <p:spPr bwMode="auto">
          <a:xfrm>
            <a:off x="-178138" y="-41030"/>
            <a:ext cx="9392476" cy="5202700"/>
          </a:xfrm>
          <a:prstGeom prst="rect">
            <a:avLst/>
          </a:prstGeom>
          <a:ln w="12700">
            <a:miter lim="400000"/>
          </a:ln>
        </p:spPr>
      </p:pic>
      <p:sp>
        <p:nvSpPr>
          <p:cNvPr id="325" name="Google Shape;65;p15"/>
          <p:cNvSpPr txBox="1">
            <a:spLocks noGrp="1"/>
          </p:cNvSpPr>
          <p:nvPr>
            <p:ph type="ctrTitle"/>
          </p:nvPr>
        </p:nvSpPr>
        <p:spPr bwMode="auto">
          <a:xfrm>
            <a:off x="315949" y="669407"/>
            <a:ext cx="6002215" cy="3832255"/>
          </a:xfrm>
          <a:prstGeom prst="rect">
            <a:avLst/>
          </a:prstGeom>
        </p:spPr>
        <p:txBody>
          <a:bodyPr anchor="t">
            <a:normAutofit/>
          </a:bodyPr>
          <a:lstStyle/>
          <a:p>
            <a:pPr algn="l">
              <a:lnSpc>
                <a:spcPct val="90000"/>
              </a:lnSpc>
              <a:defRPr sz="3600" b="1">
                <a:solidFill>
                  <a:srgbClr val="CB3E6F"/>
                </a:solidFill>
                <a:latin typeface="Gilroy Bold"/>
                <a:ea typeface="Gilroy Bold"/>
                <a:cs typeface="Gilroy Bold"/>
              </a:defRPr>
            </a:pPr>
            <a:r>
              <a:rPr lang="en-US" dirty="0">
                <a:solidFill>
                  <a:srgbClr val="3173B3"/>
                </a:solidFill>
                <a:latin typeface="Suisse Int'l" panose="020B0504000000000000" pitchFamily="34" charset="-78"/>
                <a:cs typeface="Suisse Int'l" panose="020B0504000000000000" pitchFamily="34" charset="-78"/>
              </a:rPr>
              <a:t>Perfect for parents who want their children to grow up happy and healthy</a:t>
            </a:r>
            <a:endParaRPr dirty="0">
              <a:solidFill>
                <a:srgbClr val="3173B3"/>
              </a:solidFill>
              <a:latin typeface="Suisse Int'l" panose="020B0504000000000000" pitchFamily="34" charset="-78"/>
              <a:cs typeface="Suisse Int'l" panose="020B0504000000000000" pitchFamily="34" charset="-78"/>
            </a:endParaRPr>
          </a:p>
        </p:txBody>
      </p:sp>
      <p:sp>
        <p:nvSpPr>
          <p:cNvPr id="327" name="Google Shape;65;p15"/>
          <p:cNvSpPr txBox="1"/>
          <p:nvPr/>
        </p:nvSpPr>
        <p:spPr bwMode="auto">
          <a:xfrm>
            <a:off x="327379" y="267228"/>
            <a:ext cx="4628186" cy="902318"/>
          </a:xfrm>
          <a:prstGeom prst="rect">
            <a:avLst/>
          </a:prstGeom>
          <a:ln w="12700">
            <a:miter lim="400000"/>
          </a:ln>
        </p:spPr>
        <p:txBody>
          <a:bodyPr lIns="91421" tIns="91421" rIns="91421" bIns="91421">
            <a:normAutofit/>
          </a:bodyPr>
          <a:lstStyle/>
          <a:p>
            <a:pPr>
              <a:lnSpc>
                <a:spcPct val="120000"/>
              </a:lnSpc>
              <a:defRPr sz="1600" b="1">
                <a:solidFill>
                  <a:srgbClr val="CB3E6F"/>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DHA+D3 Smart Chews</a:t>
            </a:r>
            <a:endParaRPr dirty="0">
              <a:solidFill>
                <a:srgbClr val="3FAAC1"/>
              </a:solidFill>
              <a:latin typeface="Suisse Int'l" panose="020B0504000000000000" pitchFamily="34" charset="-78"/>
              <a:ea typeface="Gilroy Regular"/>
              <a:cs typeface="Suisse Int'l" panose="020B0504000000000000" pitchFamily="34" charset="-78"/>
            </a:endParaRPr>
          </a:p>
        </p:txBody>
      </p:sp>
      <p:pic>
        <p:nvPicPr>
          <p:cNvPr id="6" name="image10.png" descr="image10.png"/>
          <p:cNvPicPr>
            <a:picLocks noChangeAspect="1"/>
          </p:cNvPicPr>
          <p:nvPr/>
        </p:nvPicPr>
        <p:blipFill>
          <a:blip r:embed="rId4"/>
          <a:stretch/>
        </p:blipFill>
        <p:spPr bwMode="auto">
          <a:xfrm>
            <a:off x="8013700" y="4782446"/>
            <a:ext cx="812800" cy="203775"/>
          </a:xfrm>
          <a:prstGeom prst="rect">
            <a:avLst/>
          </a:prstGeom>
          <a:ln w="12700">
            <a:miter lim="400000"/>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331" name="2_Libidextra_2.jpg"/>
          <p:cNvPicPr>
            <a:picLocks noChangeAspect="1"/>
          </p:cNvPicPr>
          <p:nvPr/>
        </p:nvPicPr>
        <p:blipFill>
          <a:blip r:embed="rId3"/>
          <a:stretch/>
        </p:blipFill>
        <p:spPr bwMode="auto">
          <a:xfrm>
            <a:off x="-191726" y="-16774"/>
            <a:ext cx="9372795" cy="5160273"/>
          </a:xfrm>
          <a:prstGeom prst="rect">
            <a:avLst/>
          </a:prstGeom>
          <a:ln w="12700">
            <a:miter lim="400000"/>
          </a:ln>
        </p:spPr>
      </p:pic>
      <p:sp>
        <p:nvSpPr>
          <p:cNvPr id="332" name="Google Shape;65;p15"/>
          <p:cNvSpPr txBox="1"/>
          <p:nvPr/>
        </p:nvSpPr>
        <p:spPr bwMode="auto">
          <a:xfrm>
            <a:off x="1206638" y="1330936"/>
            <a:ext cx="3280061" cy="1040075"/>
          </a:xfrm>
          <a:prstGeom prst="rect">
            <a:avLst/>
          </a:prstGeom>
          <a:ln w="12700">
            <a:miter lim="400000"/>
          </a:ln>
        </p:spPr>
        <p:txBody>
          <a:bodyPr lIns="91421" tIns="91421" rIns="91421" bIns="91421">
            <a:normAutofit/>
          </a:bodyPr>
          <a:lstStyle/>
          <a:p>
            <a:pPr lvl="0">
              <a:defRPr/>
            </a:pPr>
            <a:r>
              <a:rPr lang="en-US" sz="1600" dirty="0">
                <a:solidFill>
                  <a:srgbClr val="FFF9F3"/>
                </a:solidFill>
                <a:latin typeface="Suisse Int'l" panose="020B0504000000000000" pitchFamily="34" charset="-78"/>
                <a:ea typeface="Times New Roman"/>
                <a:cs typeface="Suisse Int'l" panose="020B0504000000000000" pitchFamily="34" charset="-78"/>
              </a:rPr>
              <a:t>Formulated to support a growing child’s proper development*</a:t>
            </a:r>
            <a:endParaRPr lang="ru-RU" sz="1600" dirty="0">
              <a:solidFill>
                <a:srgbClr val="FFF9F3"/>
              </a:solidFill>
              <a:latin typeface="Suisse Int'l" panose="020B0504000000000000" pitchFamily="34" charset="-78"/>
              <a:ea typeface="Times New Roman"/>
              <a:cs typeface="Suisse Int'l" panose="020B0504000000000000" pitchFamily="34" charset="-78"/>
            </a:endParaRPr>
          </a:p>
        </p:txBody>
      </p:sp>
      <p:sp>
        <p:nvSpPr>
          <p:cNvPr id="333" name="Google Shape;65;p15"/>
          <p:cNvSpPr txBox="1"/>
          <p:nvPr/>
        </p:nvSpPr>
        <p:spPr bwMode="auto">
          <a:xfrm>
            <a:off x="1206638" y="2282977"/>
            <a:ext cx="3085697" cy="942769"/>
          </a:xfrm>
          <a:prstGeom prst="rect">
            <a:avLst/>
          </a:prstGeom>
          <a:ln w="12700">
            <a:miter lim="400000"/>
          </a:ln>
        </p:spPr>
        <p:txBody>
          <a:bodyPr lIns="91421" tIns="91421" rIns="91421" bIns="91421">
            <a:normAutofit/>
          </a:bodyPr>
          <a:lstStyle/>
          <a:p>
            <a:pPr lvl="0">
              <a:defRPr/>
            </a:pPr>
            <a:r>
              <a:rPr lang="en-US" sz="1600" dirty="0">
                <a:solidFill>
                  <a:srgbClr val="FFF9F3"/>
                </a:solidFill>
                <a:latin typeface="Suisse Int'l" panose="020B0504000000000000" pitchFamily="34" charset="-78"/>
                <a:ea typeface="Times New Roman"/>
                <a:cs typeface="Suisse Int'l" panose="020B0504000000000000" pitchFamily="34" charset="-78"/>
              </a:rPr>
              <a:t>One tasty chew contains</a:t>
            </a:r>
            <a:br>
              <a:rPr lang="ru-RU" sz="1600" dirty="0">
                <a:solidFill>
                  <a:srgbClr val="FFF9F3"/>
                </a:solidFill>
                <a:latin typeface="Suisse Int'l" panose="020B0504000000000000" pitchFamily="34" charset="-78"/>
                <a:ea typeface="Times New Roman"/>
                <a:cs typeface="Suisse Int'l" panose="020B0504000000000000" pitchFamily="34" charset="-78"/>
              </a:rPr>
            </a:br>
            <a:r>
              <a:rPr lang="ru-RU" sz="1600" dirty="0">
                <a:solidFill>
                  <a:srgbClr val="FFF9F3"/>
                </a:solidFill>
                <a:latin typeface="Suisse Int'l" panose="020B0504000000000000" pitchFamily="34" charset="-78"/>
                <a:ea typeface="Times New Roman"/>
                <a:cs typeface="Suisse Int'l" panose="020B0504000000000000" pitchFamily="34" charset="-78"/>
              </a:rPr>
              <a:t>360 </a:t>
            </a:r>
            <a:r>
              <a:rPr lang="en-US" sz="1600" dirty="0">
                <a:solidFill>
                  <a:srgbClr val="FFF9F3"/>
                </a:solidFill>
                <a:latin typeface="Suisse Int'l" panose="020B0504000000000000" pitchFamily="34" charset="-78"/>
                <a:ea typeface="Times New Roman"/>
                <a:cs typeface="Suisse Int'l" panose="020B0504000000000000" pitchFamily="34" charset="-78"/>
              </a:rPr>
              <a:t>mg</a:t>
            </a:r>
            <a:r>
              <a:rPr lang="ru-RU" sz="1600" dirty="0">
                <a:solidFill>
                  <a:srgbClr val="FFF9F3"/>
                </a:solidFill>
                <a:latin typeface="Suisse Int'l" panose="020B0504000000000000" pitchFamily="34" charset="-78"/>
                <a:ea typeface="Times New Roman"/>
                <a:cs typeface="Suisse Int'l" panose="020B0504000000000000" pitchFamily="34" charset="-78"/>
              </a:rPr>
              <a:t> </a:t>
            </a:r>
            <a:r>
              <a:rPr lang="en-US" sz="1600" dirty="0">
                <a:solidFill>
                  <a:srgbClr val="FFF9F3"/>
                </a:solidFill>
                <a:latin typeface="Suisse Int'l" panose="020B0504000000000000" pitchFamily="34" charset="-78"/>
                <a:ea typeface="Times New Roman"/>
                <a:cs typeface="Suisse Int'l" panose="020B0504000000000000" pitchFamily="34" charset="-78"/>
              </a:rPr>
              <a:t>of DHA</a:t>
            </a:r>
            <a:r>
              <a:rPr lang="ru-RU" sz="1600" dirty="0">
                <a:solidFill>
                  <a:srgbClr val="FFF9F3"/>
                </a:solidFill>
                <a:latin typeface="Suisse Int'l" panose="020B0504000000000000" pitchFamily="34" charset="-78"/>
                <a:ea typeface="Times New Roman"/>
                <a:cs typeface="Suisse Int'l" panose="020B0504000000000000" pitchFamily="34" charset="-78"/>
              </a:rPr>
              <a:t> </a:t>
            </a:r>
            <a:r>
              <a:rPr lang="en-US" sz="1600" dirty="0">
                <a:solidFill>
                  <a:srgbClr val="FFF9F3"/>
                </a:solidFill>
                <a:latin typeface="Suisse Int'l" panose="020B0504000000000000" pitchFamily="34" charset="-78"/>
                <a:ea typeface="Times New Roman"/>
                <a:cs typeface="Suisse Int'l" panose="020B0504000000000000" pitchFamily="34" charset="-78"/>
              </a:rPr>
              <a:t>omega</a:t>
            </a:r>
            <a:r>
              <a:rPr lang="ru-RU" sz="1600" dirty="0">
                <a:solidFill>
                  <a:srgbClr val="FFF9F3"/>
                </a:solidFill>
                <a:latin typeface="Suisse Int'l" panose="020B0504000000000000" pitchFamily="34" charset="-78"/>
                <a:ea typeface="Times New Roman"/>
                <a:cs typeface="Suisse Int'l" panose="020B0504000000000000" pitchFamily="34" charset="-78"/>
              </a:rPr>
              <a:t>-3</a:t>
            </a:r>
            <a:endParaRPr dirty="0">
              <a:latin typeface="Suisse Int'l" panose="020B0504000000000000" pitchFamily="34" charset="-78"/>
              <a:cs typeface="Suisse Int'l" panose="020B0504000000000000" pitchFamily="34" charset="-78"/>
            </a:endParaRPr>
          </a:p>
        </p:txBody>
      </p:sp>
      <p:sp>
        <p:nvSpPr>
          <p:cNvPr id="334" name="Google Shape;65;p15"/>
          <p:cNvSpPr txBox="1"/>
          <p:nvPr/>
        </p:nvSpPr>
        <p:spPr bwMode="auto">
          <a:xfrm>
            <a:off x="1192668" y="3197275"/>
            <a:ext cx="3379332" cy="1023421"/>
          </a:xfrm>
          <a:prstGeom prst="rect">
            <a:avLst/>
          </a:prstGeom>
          <a:ln w="12700">
            <a:miter lim="400000"/>
          </a:ln>
        </p:spPr>
        <p:txBody>
          <a:bodyPr lIns="91421" tIns="91421" rIns="91421" bIns="91421">
            <a:normAutofit/>
          </a:bodyPr>
          <a:lstStyle/>
          <a:p>
            <a:pPr lvl="0">
              <a:defRPr/>
            </a:pPr>
            <a:r>
              <a:rPr lang="ru-RU" sz="1600" dirty="0" err="1">
                <a:solidFill>
                  <a:srgbClr val="002D7E"/>
                </a:solidFill>
                <a:latin typeface="Suisse Int'l" panose="020B0504000000000000" pitchFamily="34" charset="-78"/>
                <a:ea typeface="Times New Roman"/>
                <a:cs typeface="Suisse Int'l" panose="020B0504000000000000" pitchFamily="34" charset="-78"/>
              </a:rPr>
              <a:t>ConCordix</a:t>
            </a:r>
            <a:r>
              <a:rPr lang="en-US" sz="1600" dirty="0">
                <a:solidFill>
                  <a:srgbClr val="002D7E"/>
                </a:solidFill>
                <a:latin typeface="Suisse Int'l" panose="020B0504000000000000" pitchFamily="34" charset="-78"/>
                <a:ea typeface="Times New Roman"/>
                <a:cs typeface="Suisse Int'l" panose="020B0504000000000000" pitchFamily="34" charset="-78"/>
              </a:rPr>
              <a:t> technology</a:t>
            </a:r>
            <a:r>
              <a:rPr lang="ru-RU" sz="1600" dirty="0">
                <a:solidFill>
                  <a:srgbClr val="002D7E"/>
                </a:solidFill>
                <a:latin typeface="Suisse Int'l" panose="020B0504000000000000" pitchFamily="34" charset="-78"/>
                <a:ea typeface="Times New Roman"/>
                <a:cs typeface="Suisse Int'l" panose="020B0504000000000000" pitchFamily="34" charset="-78"/>
              </a:rPr>
              <a:t> </a:t>
            </a:r>
            <a:br>
              <a:rPr lang="ru-RU" sz="1600" dirty="0">
                <a:solidFill>
                  <a:srgbClr val="002D7E"/>
                </a:solidFill>
                <a:latin typeface="Suisse Int'l" panose="020B0504000000000000" pitchFamily="34" charset="-78"/>
                <a:ea typeface="Times New Roman"/>
                <a:cs typeface="Suisse Int'l" panose="020B0504000000000000" pitchFamily="34" charset="-78"/>
              </a:rPr>
            </a:br>
            <a:r>
              <a:rPr lang="en-US" sz="1600" dirty="0">
                <a:solidFill>
                  <a:srgbClr val="002D7E"/>
                </a:solidFill>
                <a:latin typeface="Suisse Int'l" panose="020B0504000000000000" pitchFamily="34" charset="-78"/>
                <a:ea typeface="Times New Roman"/>
                <a:cs typeface="Suisse Int'l" panose="020B0504000000000000" pitchFamily="34" charset="-78"/>
              </a:rPr>
              <a:t>helps maximize bioavailability</a:t>
            </a:r>
            <a:endParaRPr lang="ru-RU" sz="1600" dirty="0">
              <a:solidFill>
                <a:srgbClr val="002D7E"/>
              </a:solidFill>
              <a:latin typeface="Suisse Int'l" panose="020B0504000000000000" pitchFamily="34" charset="-78"/>
              <a:ea typeface="Times New Roman"/>
              <a:cs typeface="Suisse Int'l" panose="020B0504000000000000" pitchFamily="34" charset="-78"/>
            </a:endParaRPr>
          </a:p>
        </p:txBody>
      </p:sp>
      <p:sp>
        <p:nvSpPr>
          <p:cNvPr id="335" name="Google Shape;65;p15"/>
          <p:cNvSpPr txBox="1">
            <a:spLocks noGrp="1"/>
          </p:cNvSpPr>
          <p:nvPr>
            <p:ph type="ctrTitle"/>
          </p:nvPr>
        </p:nvSpPr>
        <p:spPr bwMode="auto">
          <a:xfrm>
            <a:off x="310847" y="319124"/>
            <a:ext cx="8633988" cy="852679"/>
          </a:xfrm>
          <a:prstGeom prst="rect">
            <a:avLst/>
          </a:prstGeom>
        </p:spPr>
        <p:txBody>
          <a:bodyPr anchor="t"/>
          <a:lstStyle>
            <a:lvl1pPr algn="l">
              <a:lnSpc>
                <a:spcPct val="80000"/>
              </a:lnSpc>
              <a:defRPr sz="2800" b="1">
                <a:solidFill>
                  <a:srgbClr val="CB3E6F"/>
                </a:solidFill>
                <a:latin typeface="Gilroy Bold"/>
                <a:ea typeface="Gilroy Bold"/>
                <a:cs typeface="Gilroy Bold"/>
              </a:defRPr>
            </a:lvl1pPr>
          </a:lstStyle>
          <a:p>
            <a:pPr>
              <a:defRPr/>
            </a:pPr>
            <a:r>
              <a:rPr lang="en-US" b="0" dirty="0">
                <a:solidFill>
                  <a:srgbClr val="FFFF9B"/>
                </a:solidFill>
                <a:latin typeface="Suisse Int'l" panose="020B0504000000000000" pitchFamily="34" charset="-78"/>
                <a:cs typeface="Suisse Int'l" panose="020B0504000000000000" pitchFamily="34" charset="-78"/>
              </a:rPr>
              <a:t>DHA+D3 Smart Chews</a:t>
            </a:r>
            <a:endParaRPr b="0" dirty="0">
              <a:solidFill>
                <a:srgbClr val="FFFF9B"/>
              </a:solidFill>
              <a:latin typeface="Suisse Int'l" panose="020B0504000000000000" pitchFamily="34" charset="-78"/>
              <a:cs typeface="Suisse Int'l" panose="020B0504000000000000" pitchFamily="34" charset="-78"/>
            </a:endParaRPr>
          </a:p>
        </p:txBody>
      </p:sp>
      <p:sp>
        <p:nvSpPr>
          <p:cNvPr id="336" name="Google Shape;65;p15"/>
          <p:cNvSpPr txBox="1"/>
          <p:nvPr/>
        </p:nvSpPr>
        <p:spPr bwMode="auto">
          <a:xfrm>
            <a:off x="1179311" y="4369129"/>
            <a:ext cx="3307388" cy="1023421"/>
          </a:xfrm>
          <a:prstGeom prst="rect">
            <a:avLst/>
          </a:prstGeom>
          <a:ln w="12700">
            <a:miter lim="400000"/>
          </a:ln>
        </p:spPr>
        <p:txBody>
          <a:bodyPr lIns="91421" tIns="91421" rIns="91421" bIns="91421">
            <a:normAutofit/>
          </a:bodyPr>
          <a:lstStyle/>
          <a:p>
            <a:pPr>
              <a:defRPr sz="1600">
                <a:solidFill>
                  <a:srgbClr val="4C4B4B"/>
                </a:solidFill>
                <a:latin typeface="Gilroy Regular"/>
                <a:ea typeface="Gilroy Regular"/>
                <a:cs typeface="Gilroy Regular"/>
              </a:defRPr>
            </a:pPr>
            <a:r>
              <a:rPr lang="en-US" dirty="0">
                <a:solidFill>
                  <a:srgbClr val="002D7E"/>
                </a:solidFill>
                <a:latin typeface="Suisse Int'l" panose="020B0504000000000000" pitchFamily="34" charset="-78"/>
                <a:cs typeface="Suisse Int'l" panose="020B0504000000000000" pitchFamily="34" charset="-78"/>
              </a:rPr>
              <a:t>Made for Children 4+ and adults</a:t>
            </a:r>
            <a:endParaRPr dirty="0">
              <a:solidFill>
                <a:srgbClr val="002D7E"/>
              </a:solidFill>
              <a:latin typeface="Suisse Int'l" panose="020B0504000000000000" pitchFamily="34" charset="-78"/>
              <a:cs typeface="Suisse Int'l" panose="020B0504000000000000" pitchFamily="34" charset="-78"/>
            </a:endParaRPr>
          </a:p>
        </p:txBody>
      </p:sp>
      <p:pic>
        <p:nvPicPr>
          <p:cNvPr id="337" name="Изображение"/>
          <p:cNvPicPr>
            <a:picLocks noChangeAspect="1"/>
          </p:cNvPicPr>
          <p:nvPr/>
        </p:nvPicPr>
        <p:blipFill>
          <a:blip r:embed="rId4"/>
          <a:stretch/>
        </p:blipFill>
        <p:spPr bwMode="auto">
          <a:xfrm>
            <a:off x="417495" y="4182334"/>
            <a:ext cx="698506" cy="698506"/>
          </a:xfrm>
          <a:prstGeom prst="rect">
            <a:avLst/>
          </a:prstGeom>
          <a:ln w="12700">
            <a:miter lim="400000"/>
          </a:ln>
        </p:spPr>
      </p:pic>
      <p:pic>
        <p:nvPicPr>
          <p:cNvPr id="338" name="Изображение"/>
          <p:cNvPicPr>
            <a:picLocks noChangeAspect="1"/>
          </p:cNvPicPr>
          <p:nvPr/>
        </p:nvPicPr>
        <p:blipFill>
          <a:blip r:embed="rId5"/>
          <a:stretch/>
        </p:blipFill>
        <p:spPr bwMode="auto">
          <a:xfrm>
            <a:off x="417495" y="1330972"/>
            <a:ext cx="698504" cy="698504"/>
          </a:xfrm>
          <a:prstGeom prst="rect">
            <a:avLst/>
          </a:prstGeom>
          <a:ln w="12700">
            <a:miter lim="400000"/>
          </a:ln>
        </p:spPr>
      </p:pic>
      <p:pic>
        <p:nvPicPr>
          <p:cNvPr id="339" name="Изображение"/>
          <p:cNvPicPr>
            <a:picLocks noChangeAspect="1"/>
          </p:cNvPicPr>
          <p:nvPr/>
        </p:nvPicPr>
        <p:blipFill>
          <a:blip r:embed="rId6"/>
          <a:stretch/>
        </p:blipFill>
        <p:spPr bwMode="auto">
          <a:xfrm>
            <a:off x="417495" y="3231879"/>
            <a:ext cx="698506" cy="698506"/>
          </a:xfrm>
          <a:prstGeom prst="rect">
            <a:avLst/>
          </a:prstGeom>
          <a:ln w="12700">
            <a:miter lim="400000"/>
          </a:ln>
        </p:spPr>
      </p:pic>
      <p:pic>
        <p:nvPicPr>
          <p:cNvPr id="340" name="Изображение"/>
          <p:cNvPicPr>
            <a:picLocks noChangeAspect="1"/>
          </p:cNvPicPr>
          <p:nvPr/>
        </p:nvPicPr>
        <p:blipFill>
          <a:blip r:embed="rId7"/>
          <a:stretch/>
        </p:blipFill>
        <p:spPr bwMode="auto">
          <a:xfrm>
            <a:off x="420727" y="2281424"/>
            <a:ext cx="692042" cy="698510"/>
          </a:xfrm>
          <a:prstGeom prst="rect">
            <a:avLst/>
          </a:prstGeom>
          <a:ln w="12700">
            <a:miter lim="400000"/>
          </a:ln>
        </p:spPr>
      </p:pic>
      <p:pic>
        <p:nvPicPr>
          <p:cNvPr id="341" name="image10.png" descr="image10.png"/>
          <p:cNvPicPr>
            <a:picLocks noChangeAspect="1"/>
          </p:cNvPicPr>
          <p:nvPr/>
        </p:nvPicPr>
        <p:blipFill>
          <a:blip r:embed="rId8"/>
          <a:stretch/>
        </p:blipFill>
        <p:spPr bwMode="auto">
          <a:xfrm>
            <a:off x="8013700" y="4782446"/>
            <a:ext cx="812800" cy="203775"/>
          </a:xfrm>
          <a:prstGeom prst="rect">
            <a:avLst/>
          </a:prstGeom>
          <a:ln w="12700">
            <a:miter lim="400000"/>
          </a:ln>
        </p:spPr>
      </p:pic>
      <p:sp>
        <p:nvSpPr>
          <p:cNvPr id="2" name="TextBox 1"/>
          <p:cNvSpPr txBox="1"/>
          <p:nvPr/>
        </p:nvSpPr>
        <p:spPr bwMode="auto">
          <a:xfrm>
            <a:off x="4801017" y="4616889"/>
            <a:ext cx="2368230" cy="369332"/>
          </a:xfrm>
          <a:prstGeom prst="rect">
            <a:avLst/>
          </a:prstGeom>
          <a:noFill/>
          <a:ln w="3175">
            <a:solidFill>
              <a:schemeClr val="bg1">
                <a:lumMod val="50000"/>
              </a:schemeClr>
            </a:solidFill>
          </a:ln>
        </p:spPr>
        <p:txBody>
          <a:bodyPr wrap="square">
            <a:spAutoFit/>
          </a:bodyPr>
          <a:lstStyle/>
          <a:p>
            <a:pPr algn="ctr">
              <a:defRPr/>
            </a:pPr>
            <a:r>
              <a:rPr lang="en-US" sz="600" dirty="0">
                <a:solidFill>
                  <a:schemeClr val="tx1"/>
                </a:solidFill>
                <a:latin typeface="Suisse Int'l" panose="020B0504000000000000" pitchFamily="34" charset="-78"/>
                <a:cs typeface="Suisse Int'l" panose="020B0504000000000000" pitchFamily="34" charset="-78"/>
              </a:rPr>
              <a:t>*</a:t>
            </a:r>
            <a:r>
              <a:rPr sz="600" dirty="0">
                <a:solidFill>
                  <a:schemeClr val="tx1"/>
                </a:solidFill>
                <a:latin typeface="Suisse Int'l" panose="020B0504000000000000" pitchFamily="34" charset="-78"/>
                <a:cs typeface="Suisse Int'l" panose="020B0504000000000000" pitchFamily="34" charset="-78"/>
              </a:rPr>
              <a:t>Th</a:t>
            </a:r>
            <a:r>
              <a:rPr lang="en-US" sz="600" dirty="0">
                <a:solidFill>
                  <a:schemeClr val="tx1"/>
                </a:solidFill>
                <a:latin typeface="Suisse Int'l" panose="020B0504000000000000" pitchFamily="34" charset="-78"/>
                <a:cs typeface="Suisse Int'l" panose="020B0504000000000000" pitchFamily="34" charset="-78"/>
              </a:rPr>
              <a:t>is</a:t>
            </a:r>
            <a:r>
              <a:rPr sz="600" dirty="0">
                <a:solidFill>
                  <a:schemeClr val="tx1"/>
                </a:solidFill>
                <a:latin typeface="Suisse Int'l" panose="020B0504000000000000" pitchFamily="34" charset="-78"/>
                <a:cs typeface="Suisse Int'l" panose="020B0504000000000000" pitchFamily="34" charset="-78"/>
              </a:rPr>
              <a:t> statement ha</a:t>
            </a:r>
            <a:r>
              <a:rPr lang="en-US" sz="600" dirty="0">
                <a:solidFill>
                  <a:schemeClr val="tx1"/>
                </a:solidFill>
                <a:latin typeface="Suisse Int'l" panose="020B0504000000000000" pitchFamily="34" charset="-78"/>
                <a:cs typeface="Suisse Int'l" panose="020B0504000000000000" pitchFamily="34" charset="-78"/>
              </a:rPr>
              <a:t>s</a:t>
            </a:r>
            <a:r>
              <a:rPr sz="600" dirty="0">
                <a:solidFill>
                  <a:schemeClr val="tx1"/>
                </a:solidFill>
                <a:latin typeface="Suisse Int'l" panose="020B0504000000000000" pitchFamily="34" charset="-78"/>
                <a:cs typeface="Suisse Int'l" panose="020B0504000000000000" pitchFamily="34" charset="-78"/>
              </a:rPr>
              <a:t> not been evaluated by the Food and Drug Administration. This product is not intended to diagnose, treat, cure, or prevent any disease.</a:t>
            </a:r>
            <a:r>
              <a:rPr lang="en-US" sz="600" dirty="0">
                <a:solidFill>
                  <a:schemeClr val="tx1"/>
                </a:solidFill>
                <a:latin typeface="Suisse Int'l" panose="020B0504000000000000" pitchFamily="34" charset="-78"/>
                <a:cs typeface="Suisse Int'l" panose="020B0504000000000000" pitchFamily="34" charset="-78"/>
              </a:rPr>
              <a:t>*</a:t>
            </a:r>
            <a:endParaRPr dirty="0">
              <a:solidFill>
                <a:schemeClr val="tx1"/>
              </a:solidFill>
              <a:latin typeface="Suisse Int'l" panose="020B0504000000000000" pitchFamily="34" charset="-78"/>
              <a:cs typeface="Suisse Int'l" panose="020B0504000000000000" pitchFamily="34"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123" name="alex-nicolopoulos-TsqwC3G63zQ-unsplash.jpg"/>
          <p:cNvPicPr>
            <a:picLocks noChangeAspect="1"/>
          </p:cNvPicPr>
          <p:nvPr/>
        </p:nvPicPr>
        <p:blipFill>
          <a:blip r:embed="rId3"/>
          <a:srcRect l="674" t="26963" r="31144" b="15421"/>
          <a:stretch/>
        </p:blipFill>
        <p:spPr bwMode="auto">
          <a:xfrm>
            <a:off x="-13705" y="-35626"/>
            <a:ext cx="9226978" cy="5214752"/>
          </a:xfrm>
          <a:prstGeom prst="rect">
            <a:avLst/>
          </a:prstGeom>
          <a:ln w="12700">
            <a:miter lim="400000"/>
          </a:ln>
        </p:spPr>
      </p:pic>
      <p:pic>
        <p:nvPicPr>
          <p:cNvPr id="2" name="Рисунок 1"/>
          <p:cNvPicPr>
            <a:picLocks noChangeAspect="1"/>
          </p:cNvPicPr>
          <p:nvPr/>
        </p:nvPicPr>
        <p:blipFill>
          <a:blip r:embed="rId4"/>
          <a:srcRect r="33512" b="32372"/>
          <a:stretch/>
        </p:blipFill>
        <p:spPr bwMode="auto">
          <a:xfrm>
            <a:off x="-67235" y="-113691"/>
            <a:ext cx="9348396" cy="5348632"/>
          </a:xfrm>
          <a:prstGeom prst="rect">
            <a:avLst/>
          </a:prstGeom>
        </p:spPr>
      </p:pic>
      <p:pic>
        <p:nvPicPr>
          <p:cNvPr id="6" name="Рисунок 5"/>
          <p:cNvPicPr>
            <a:picLocks noChangeAspect="1"/>
          </p:cNvPicPr>
          <p:nvPr/>
        </p:nvPicPr>
        <p:blipFill>
          <a:blip r:embed="rId4"/>
          <a:srcRect l="39819" r="33512" b="32372"/>
          <a:stretch/>
        </p:blipFill>
        <p:spPr bwMode="auto">
          <a:xfrm>
            <a:off x="-152400" y="-102566"/>
            <a:ext cx="9568873" cy="5348632"/>
          </a:xfrm>
          <a:prstGeom prst="rect">
            <a:avLst/>
          </a:prstGeom>
        </p:spPr>
      </p:pic>
      <p:sp>
        <p:nvSpPr>
          <p:cNvPr id="124" name="Google Shape;65;p15"/>
          <p:cNvSpPr txBox="1"/>
          <p:nvPr/>
        </p:nvSpPr>
        <p:spPr bwMode="auto">
          <a:xfrm>
            <a:off x="272592" y="367380"/>
            <a:ext cx="4762117" cy="3889264"/>
          </a:xfrm>
          <a:prstGeom prst="rect">
            <a:avLst/>
          </a:prstGeom>
          <a:ln w="12700">
            <a:miter lim="400000"/>
          </a:ln>
        </p:spPr>
        <p:txBody>
          <a:bodyPr lIns="91421" tIns="91421" rIns="91421" bIns="91421">
            <a:normAutofit/>
          </a:bodyPr>
          <a:lstStyle/>
          <a:p>
            <a:pPr lvl="0">
              <a:defRPr/>
            </a:pPr>
            <a:r>
              <a:rPr lang="en-US" sz="2000" dirty="0">
                <a:solidFill>
                  <a:srgbClr val="D1D5DB"/>
                </a:solidFill>
                <a:latin typeface="Suisse Int'l" panose="020B0504000000000000" pitchFamily="34" charset="-78"/>
                <a:cs typeface="Suisse Int'l" panose="020B0504000000000000" pitchFamily="34" charset="-78"/>
              </a:rPr>
              <a:t>A child's healthy development depends on various elements: strong family bonds, appropriate upbringing, physical activity, extracurricular interests, and social interactions.</a:t>
            </a:r>
            <a:endParaRPr sz="2000" dirty="0">
              <a:latin typeface="Suisse Int'l" panose="020B0504000000000000" pitchFamily="34" charset="-78"/>
              <a:cs typeface="Suisse Int'l" panose="020B0504000000000000" pitchFamily="34" charset="-78"/>
            </a:endParaRPr>
          </a:p>
          <a:p>
            <a:pPr lvl="0">
              <a:defRPr/>
            </a:pPr>
            <a:endParaRPr lang="en-US" sz="2000" dirty="0">
              <a:solidFill>
                <a:srgbClr val="D1D5DB"/>
              </a:solidFill>
              <a:latin typeface="Suisse Int'l" panose="020B0504000000000000" pitchFamily="34" charset="-78"/>
              <a:ea typeface="Times New Roman"/>
              <a:cs typeface="Suisse Int'l" panose="020B0504000000000000" pitchFamily="34" charset="-78"/>
            </a:endParaRPr>
          </a:p>
          <a:p>
            <a:pPr lvl="0">
              <a:defRPr/>
            </a:pPr>
            <a:r>
              <a:rPr lang="en-US" sz="2000" dirty="0">
                <a:solidFill>
                  <a:srgbClr val="D1D5DB"/>
                </a:solidFill>
                <a:latin typeface="Suisse Int'l" panose="020B0504000000000000" pitchFamily="34" charset="-78"/>
                <a:cs typeface="Suisse Int'l" panose="020B0504000000000000" pitchFamily="34" charset="-78"/>
              </a:rPr>
              <a:t>A crucial part of this development is also providing a balanced diet that includes carbohydrates, proteins, healthy fats, and omega-3 PUFAs for optimal growth and development.</a:t>
            </a:r>
            <a:endParaRPr lang="ru-RU" sz="2000" dirty="0">
              <a:solidFill>
                <a:schemeClr val="bg1"/>
              </a:solidFill>
              <a:latin typeface="Suisse Int'l" panose="020B0504000000000000" pitchFamily="34" charset="-78"/>
              <a:ea typeface="Times New Roman"/>
              <a:cs typeface="Suisse Int'l" panose="020B0504000000000000" pitchFamily="34" charset="-78"/>
            </a:endParaRPr>
          </a:p>
        </p:txBody>
      </p:sp>
      <p:pic>
        <p:nvPicPr>
          <p:cNvPr id="125" name="Image" descr="Image"/>
          <p:cNvPicPr>
            <a:picLocks noChangeAspect="1"/>
          </p:cNvPicPr>
          <p:nvPr/>
        </p:nvPicPr>
        <p:blipFill>
          <a:blip r:embed="rId5"/>
          <a:stretch/>
        </p:blipFill>
        <p:spPr bwMode="auto">
          <a:xfrm>
            <a:off x="8013700" y="4782532"/>
            <a:ext cx="812800" cy="203777"/>
          </a:xfrm>
          <a:prstGeom prst="rect">
            <a:avLst/>
          </a:prstGeom>
          <a:ln w="12700">
            <a:miter lim="400000"/>
          </a:ln>
        </p:spPr>
      </p:pic>
      <p:sp>
        <p:nvSpPr>
          <p:cNvPr id="4" name="TextBox 3"/>
          <p:cNvSpPr txBox="1"/>
          <p:nvPr/>
        </p:nvSpPr>
        <p:spPr bwMode="auto">
          <a:xfrm>
            <a:off x="272592" y="4837702"/>
            <a:ext cx="7333687" cy="246221"/>
          </a:xfrm>
          <a:prstGeom prst="rect">
            <a:avLst/>
          </a:prstGeom>
          <a:noFill/>
        </p:spPr>
        <p:txBody>
          <a:bodyPr wrap="square">
            <a:spAutoFit/>
          </a:bodyPr>
          <a:lstStyle/>
          <a:p>
            <a:pPr>
              <a:defRPr/>
            </a:pPr>
            <a:r>
              <a:rPr sz="500" dirty="0" err="1">
                <a:solidFill>
                  <a:schemeClr val="bg1"/>
                </a:solidFill>
                <a:latin typeface="Suisse Int'l" panose="020B0504000000000000" pitchFamily="34" charset="-78"/>
                <a:cs typeface="Suisse Int'l" panose="020B0504000000000000" pitchFamily="34" charset="-78"/>
              </a:rPr>
              <a:t>Pediatr</a:t>
            </a:r>
            <a:r>
              <a:rPr sz="500" dirty="0">
                <a:solidFill>
                  <a:schemeClr val="bg1"/>
                </a:solidFill>
                <a:latin typeface="Suisse Int'l" panose="020B0504000000000000" pitchFamily="34" charset="-78"/>
                <a:cs typeface="Suisse Int'l" panose="020B0504000000000000" pitchFamily="34" charset="-78"/>
              </a:rPr>
              <a:t> Gastroenterol Hepatol </a:t>
            </a:r>
            <a:r>
              <a:rPr sz="500" dirty="0" err="1">
                <a:solidFill>
                  <a:schemeClr val="bg1"/>
                </a:solidFill>
                <a:latin typeface="Suisse Int'l" panose="020B0504000000000000" pitchFamily="34" charset="-78"/>
                <a:cs typeface="Suisse Int'l" panose="020B0504000000000000" pitchFamily="34" charset="-78"/>
              </a:rPr>
              <a:t>Nutr</a:t>
            </a:r>
            <a:r>
              <a:rPr sz="500" dirty="0">
                <a:solidFill>
                  <a:schemeClr val="bg1"/>
                </a:solidFill>
                <a:latin typeface="Suisse Int'l" panose="020B0504000000000000" pitchFamily="34" charset="-78"/>
                <a:cs typeface="Suisse Int'l" panose="020B0504000000000000" pitchFamily="34" charset="-78"/>
              </a:rPr>
              <a:t>. 2013 Sep; 16(3): 153–161.</a:t>
            </a:r>
            <a:endParaRPr dirty="0">
              <a:latin typeface="Suisse Int'l" panose="020B0504000000000000" pitchFamily="34" charset="-78"/>
              <a:cs typeface="Suisse Int'l" panose="020B0504000000000000" pitchFamily="34" charset="-78"/>
            </a:endParaRPr>
          </a:p>
          <a:p>
            <a:pPr>
              <a:defRPr/>
            </a:pPr>
            <a:r>
              <a:rPr sz="500" dirty="0">
                <a:solidFill>
                  <a:schemeClr val="bg1"/>
                </a:solidFill>
                <a:latin typeface="Suisse Int'l" panose="020B0504000000000000" pitchFamily="34" charset="-78"/>
                <a:cs typeface="Suisse Int'l" panose="020B0504000000000000" pitchFamily="34" charset="-78"/>
              </a:rPr>
              <a:t>Published online 2013 Sep 30. </a:t>
            </a:r>
            <a:r>
              <a:rPr sz="500" dirty="0" err="1">
                <a:solidFill>
                  <a:schemeClr val="bg1"/>
                </a:solidFill>
                <a:latin typeface="Suisse Int'l" panose="020B0504000000000000" pitchFamily="34" charset="-78"/>
                <a:cs typeface="Suisse Int'l" panose="020B0504000000000000" pitchFamily="34" charset="-78"/>
              </a:rPr>
              <a:t>doi</a:t>
            </a:r>
            <a:r>
              <a:rPr sz="500" dirty="0">
                <a:solidFill>
                  <a:schemeClr val="bg1"/>
                </a:solidFill>
                <a:latin typeface="Suisse Int'l" panose="020B0504000000000000" pitchFamily="34" charset="-78"/>
                <a:cs typeface="Suisse Int'l" panose="020B0504000000000000" pitchFamily="34" charset="-78"/>
              </a:rPr>
              <a:t>: 10.5223/pghn.2013.16.3.153 https://</a:t>
            </a:r>
            <a:r>
              <a:rPr sz="500" dirty="0" err="1">
                <a:solidFill>
                  <a:schemeClr val="bg1"/>
                </a:solidFill>
                <a:latin typeface="Suisse Int'l" panose="020B0504000000000000" pitchFamily="34" charset="-78"/>
                <a:cs typeface="Suisse Int'l" panose="020B0504000000000000" pitchFamily="34" charset="-78"/>
              </a:rPr>
              <a:t>www.heart.org</a:t>
            </a:r>
            <a:r>
              <a:rPr sz="500" dirty="0">
                <a:solidFill>
                  <a:schemeClr val="bg1"/>
                </a:solidFill>
                <a:latin typeface="Suisse Int'l" panose="020B0504000000000000" pitchFamily="34" charset="-78"/>
                <a:cs typeface="Suisse Int'l" panose="020B0504000000000000" pitchFamily="34" charset="-78"/>
              </a:rPr>
              <a:t>/</a:t>
            </a:r>
            <a:r>
              <a:rPr sz="500" dirty="0" err="1">
                <a:solidFill>
                  <a:schemeClr val="bg1"/>
                </a:solidFill>
                <a:latin typeface="Suisse Int'l" panose="020B0504000000000000" pitchFamily="34" charset="-78"/>
                <a:cs typeface="Suisse Int'l" panose="020B0504000000000000" pitchFamily="34" charset="-78"/>
              </a:rPr>
              <a:t>en</a:t>
            </a:r>
            <a:r>
              <a:rPr sz="500" dirty="0">
                <a:solidFill>
                  <a:schemeClr val="bg1"/>
                </a:solidFill>
                <a:latin typeface="Suisse Int'l" panose="020B0504000000000000" pitchFamily="34" charset="-78"/>
                <a:cs typeface="Suisse Int'l" panose="020B0504000000000000" pitchFamily="34" charset="-78"/>
              </a:rPr>
              <a:t>/healthy-living/healthy-eating/eat-smart/nutrition-basics/dietary-recommendations-for-healthy-children ; </a:t>
            </a:r>
            <a:endParaRPr dirty="0">
              <a:latin typeface="Suisse Int'l" panose="020B0504000000000000" pitchFamily="34" charset="-78"/>
              <a:cs typeface="Suisse Int'l" panose="020B0504000000000000" pitchFamily="34" charset="-78"/>
            </a:endParaRPr>
          </a:p>
        </p:txBody>
      </p:sp>
      <p:sp>
        <p:nvSpPr>
          <p:cNvPr id="3" name="TextBox 2">
            <a:extLst>
              <a:ext uri="{FF2B5EF4-FFF2-40B4-BE49-F238E27FC236}">
                <a16:creationId xmlns:a16="http://schemas.microsoft.com/office/drawing/2014/main" id="{CE482F28-CE80-569B-2448-4961B79A7A85}"/>
              </a:ext>
            </a:extLst>
          </p:cNvPr>
          <p:cNvSpPr txBox="1"/>
          <p:nvPr/>
        </p:nvSpPr>
        <p:spPr>
          <a:xfrm>
            <a:off x="328921" y="4124668"/>
            <a:ext cx="6749455" cy="307777"/>
          </a:xfrm>
          <a:prstGeom prst="rect">
            <a:avLst/>
          </a:prstGeom>
          <a:noFill/>
        </p:spPr>
        <p:txBody>
          <a:bodyPr wrap="square" rtlCol="0">
            <a:spAutoFit/>
          </a:bodyPr>
          <a:lstStyle/>
          <a:p>
            <a:r>
              <a:rPr lang="en-US" dirty="0">
                <a:solidFill>
                  <a:schemeClr val="bg1"/>
                </a:solidFill>
                <a:latin typeface="Suisse Int'l" panose="020B0504000000000000" pitchFamily="34" charset="-78"/>
                <a:cs typeface="Suisse Int'l" panose="020B0504000000000000" pitchFamily="34" charset="-78"/>
              </a:rPr>
              <a:t>A balanced diet and proper nutrition contribute to children's overall well-being.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366" name="2_Libidextra_1.jpg"/>
          <p:cNvPicPr>
            <a:picLocks noChangeAspect="1"/>
          </p:cNvPicPr>
          <p:nvPr/>
        </p:nvPicPr>
        <p:blipFill>
          <a:blip r:embed="rId3"/>
          <a:stretch/>
        </p:blipFill>
        <p:spPr bwMode="auto">
          <a:xfrm>
            <a:off x="-2" y="-1"/>
            <a:ext cx="9144003" cy="5143502"/>
          </a:xfrm>
          <a:prstGeom prst="rect">
            <a:avLst/>
          </a:prstGeom>
          <a:ln w="12700">
            <a:miter lim="400000"/>
          </a:ln>
        </p:spPr>
      </p:pic>
      <p:sp>
        <p:nvSpPr>
          <p:cNvPr id="367" name="БОНУСНЫЕ БАЛЛЫ…"/>
          <p:cNvSpPr txBox="1"/>
          <p:nvPr/>
        </p:nvSpPr>
        <p:spPr bwMode="auto">
          <a:xfrm>
            <a:off x="1525184" y="1807680"/>
            <a:ext cx="1416960" cy="375392"/>
          </a:xfrm>
          <a:prstGeom prst="rect">
            <a:avLst/>
          </a:prstGeom>
          <a:ln w="12700">
            <a:miter lim="400000"/>
          </a:ln>
        </p:spPr>
        <p:txBody>
          <a:bodyPr wrap="none" lIns="85678" tIns="85678" rIns="85678" bIns="85678">
            <a:spAutoFit/>
          </a:bodyPr>
          <a:lstStyle>
            <a:lvl1pPr>
              <a:lnSpc>
                <a:spcPct val="80000"/>
              </a:lnSpc>
              <a:defRPr sz="1600">
                <a:solidFill>
                  <a:srgbClr val="4C4B4B"/>
                </a:solidFill>
                <a:latin typeface="Gilroy Regular"/>
                <a:ea typeface="Gilroy Regular"/>
                <a:cs typeface="Gilroy Regular"/>
              </a:defRPr>
            </a:lvl1pPr>
          </a:lstStyle>
          <a:p>
            <a:pPr>
              <a:defRPr/>
            </a:pPr>
            <a:r>
              <a:rPr lang="en-US" dirty="0">
                <a:solidFill>
                  <a:schemeClr val="bg1"/>
                </a:solidFill>
                <a:latin typeface="Suisse Int'l" panose="020B0504000000000000" pitchFamily="34" charset="-78"/>
                <a:cs typeface="Suisse Int'l" panose="020B0504000000000000" pitchFamily="34" charset="-78"/>
              </a:rPr>
              <a:t>Bonus Points</a:t>
            </a:r>
            <a:endParaRPr dirty="0">
              <a:solidFill>
                <a:schemeClr val="bg1"/>
              </a:solidFill>
              <a:latin typeface="Suisse Int'l" panose="020B0504000000000000" pitchFamily="34" charset="-78"/>
              <a:cs typeface="Suisse Int'l" panose="020B0504000000000000" pitchFamily="34" charset="-78"/>
            </a:endParaRPr>
          </a:p>
        </p:txBody>
      </p:sp>
      <p:sp>
        <p:nvSpPr>
          <p:cNvPr id="368" name="Кружок_0"/>
          <p:cNvSpPr/>
          <p:nvPr/>
        </p:nvSpPr>
        <p:spPr bwMode="auto">
          <a:xfrm>
            <a:off x="505744" y="1644134"/>
            <a:ext cx="671515" cy="672647"/>
          </a:xfrm>
          <a:prstGeom prst="ellipse">
            <a:avLst/>
          </a:prstGeom>
          <a:ln w="28575">
            <a:solidFill>
              <a:srgbClr val="FFFF9B"/>
            </a:solidFill>
          </a:ln>
        </p:spPr>
        <p:txBody>
          <a:bodyPr lIns="0" tIns="0" rIns="0" bIns="0"/>
          <a:lstStyle/>
          <a:p>
            <a:pPr>
              <a:defRPr sz="1800">
                <a:solidFill>
                  <a:srgbClr val="00386B"/>
                </a:solidFill>
              </a:defRPr>
            </a:pPr>
            <a:endParaRPr dirty="0">
              <a:solidFill>
                <a:srgbClr val="FFFF9B"/>
              </a:solidFill>
              <a:latin typeface="Suisse Int'l" panose="020B0504000000000000" pitchFamily="34" charset="-78"/>
              <a:cs typeface="Suisse Int'l" panose="020B0504000000000000" pitchFamily="34" charset="-78"/>
            </a:endParaRPr>
          </a:p>
        </p:txBody>
      </p:sp>
      <p:sp>
        <p:nvSpPr>
          <p:cNvPr id="369" name="Прямоугольник 218"/>
          <p:cNvSpPr txBox="1"/>
          <p:nvPr/>
        </p:nvSpPr>
        <p:spPr bwMode="auto">
          <a:xfrm>
            <a:off x="373719" y="761081"/>
            <a:ext cx="2308063" cy="337098"/>
          </a:xfrm>
          <a:prstGeom prst="rect">
            <a:avLst/>
          </a:prstGeom>
          <a:ln w="12700">
            <a:miter lim="400000"/>
          </a:ln>
        </p:spPr>
        <p:txBody>
          <a:bodyPr lIns="44999" tIns="44999" rIns="44999" bIns="44999">
            <a:spAutoFit/>
          </a:bodyPr>
          <a:lstStyle>
            <a:lvl1pPr>
              <a:defRPr sz="1600">
                <a:solidFill>
                  <a:srgbClr val="404040"/>
                </a:solidFill>
                <a:latin typeface="Gilroy Bold"/>
                <a:ea typeface="Gilroy Bold"/>
                <a:cs typeface="Gilroy Bold"/>
              </a:defRPr>
            </a:lvl1pPr>
          </a:lstStyle>
          <a:p>
            <a:pPr>
              <a:defRPr/>
            </a:pPr>
            <a:r>
              <a:rPr lang="en-US" dirty="0">
                <a:solidFill>
                  <a:schemeClr val="bg1"/>
                </a:solidFill>
                <a:latin typeface="Suisse Int'l" panose="020B0504000000000000" pitchFamily="34" charset="-78"/>
                <a:cs typeface="Suisse Int'l" panose="020B0504000000000000" pitchFamily="34" charset="-78"/>
              </a:rPr>
              <a:t>Product Code</a:t>
            </a:r>
            <a:r>
              <a:rPr dirty="0">
                <a:solidFill>
                  <a:schemeClr val="bg1"/>
                </a:solidFill>
                <a:latin typeface="Suisse Int'l" panose="020B0504000000000000" pitchFamily="34" charset="-78"/>
                <a:cs typeface="Suisse Int'l" panose="020B0504000000000000" pitchFamily="34" charset="-78"/>
              </a:rPr>
              <a:t> </a:t>
            </a:r>
            <a:r>
              <a:rPr lang="ru-RU" dirty="0">
                <a:solidFill>
                  <a:schemeClr val="bg1"/>
                </a:solidFill>
                <a:latin typeface="Suisse Int'l" panose="020B0504000000000000" pitchFamily="34" charset="-78"/>
                <a:cs typeface="Suisse Int'l" panose="020B0504000000000000" pitchFamily="34" charset="-78"/>
              </a:rPr>
              <a:t>2304</a:t>
            </a:r>
            <a:endParaRPr dirty="0">
              <a:solidFill>
                <a:schemeClr val="bg1"/>
              </a:solidFill>
              <a:latin typeface="Suisse Int'l" panose="020B0504000000000000" pitchFamily="34" charset="-78"/>
              <a:cs typeface="Suisse Int'l" panose="020B0504000000000000" pitchFamily="34" charset="-78"/>
            </a:endParaRPr>
          </a:p>
        </p:txBody>
      </p:sp>
      <p:sp>
        <p:nvSpPr>
          <p:cNvPr id="370" name="00"/>
          <p:cNvSpPr txBox="1"/>
          <p:nvPr/>
        </p:nvSpPr>
        <p:spPr bwMode="auto">
          <a:xfrm>
            <a:off x="350477" y="1770180"/>
            <a:ext cx="982049" cy="419251"/>
          </a:xfrm>
          <a:prstGeom prst="rect">
            <a:avLst/>
          </a:prstGeom>
          <a:ln w="12700">
            <a:miter lim="400000"/>
          </a:ln>
        </p:spPr>
        <p:txBody>
          <a:bodyPr lIns="85678" tIns="85678" rIns="85678" bIns="85678">
            <a:spAutoFit/>
          </a:bodyPr>
          <a:lstStyle>
            <a:lvl1pPr algn="ctr">
              <a:defRPr sz="1600" b="1">
                <a:solidFill>
                  <a:srgbClr val="4C4B4B"/>
                </a:solidFill>
                <a:latin typeface="Gilroy Bold"/>
                <a:ea typeface="Gilroy Bold"/>
                <a:cs typeface="Gilroy Bold"/>
              </a:defRPr>
            </a:lvl1pPr>
          </a:lstStyle>
          <a:p>
            <a:pPr>
              <a:defRPr/>
            </a:pPr>
            <a:r>
              <a:rPr lang="en-US" b="0" dirty="0">
                <a:solidFill>
                  <a:schemeClr val="bg1"/>
                </a:solidFill>
                <a:latin typeface="Suisse Int'l" panose="020B0504000000000000" pitchFamily="34" charset="-78"/>
                <a:cs typeface="Suisse Int'l" panose="020B0504000000000000" pitchFamily="34" charset="-78"/>
              </a:rPr>
              <a:t>6.</a:t>
            </a:r>
            <a:r>
              <a:rPr b="0" dirty="0">
                <a:solidFill>
                  <a:schemeClr val="bg1"/>
                </a:solidFill>
                <a:latin typeface="Suisse Int'l" panose="020B0504000000000000" pitchFamily="34" charset="-78"/>
                <a:cs typeface="Suisse Int'l" panose="020B0504000000000000" pitchFamily="34" charset="-78"/>
              </a:rPr>
              <a:t>0</a:t>
            </a:r>
            <a:endParaRPr b="0" dirty="0">
              <a:latin typeface="Suisse Int'l" panose="020B0504000000000000" pitchFamily="34" charset="-78"/>
              <a:cs typeface="Suisse Int'l" panose="020B0504000000000000" pitchFamily="34" charset="-78"/>
            </a:endParaRPr>
          </a:p>
        </p:txBody>
      </p:sp>
      <p:sp>
        <p:nvSpPr>
          <p:cNvPr id="371" name="000 у.е."/>
          <p:cNvSpPr txBox="1"/>
          <p:nvPr/>
        </p:nvSpPr>
        <p:spPr bwMode="auto">
          <a:xfrm>
            <a:off x="340539" y="3207352"/>
            <a:ext cx="852703" cy="419251"/>
          </a:xfrm>
          <a:prstGeom prst="rect">
            <a:avLst/>
          </a:prstGeom>
          <a:ln w="12700">
            <a:miter lim="400000"/>
          </a:ln>
        </p:spPr>
        <p:txBody>
          <a:bodyPr wrap="none" lIns="85678" tIns="85678" rIns="85678" bIns="85678">
            <a:spAutoFit/>
          </a:bodyPr>
          <a:lstStyle>
            <a:lvl1pPr>
              <a:defRPr sz="1600" b="1">
                <a:solidFill>
                  <a:srgbClr val="4C4B4B"/>
                </a:solidFill>
                <a:latin typeface="Gilroy Bold"/>
                <a:ea typeface="Gilroy Bold"/>
                <a:cs typeface="Gilroy Bold"/>
              </a:defRPr>
            </a:lvl1pPr>
          </a:lstStyle>
          <a:p>
            <a:pPr>
              <a:defRPr/>
            </a:pPr>
            <a:r>
              <a:rPr lang="en-US" b="0" dirty="0">
                <a:solidFill>
                  <a:schemeClr val="bg1"/>
                </a:solidFill>
                <a:latin typeface="Suisse Int'l" panose="020B0504000000000000" pitchFamily="34" charset="-78"/>
                <a:cs typeface="Suisse Int'l" panose="020B0504000000000000" pitchFamily="34" charset="-78"/>
              </a:rPr>
              <a:t>15 USD</a:t>
            </a:r>
            <a:endParaRPr b="0" dirty="0">
              <a:solidFill>
                <a:schemeClr val="bg1"/>
              </a:solidFill>
              <a:latin typeface="Suisse Int'l" panose="020B0504000000000000" pitchFamily="34" charset="-78"/>
              <a:cs typeface="Suisse Int'l" panose="020B0504000000000000" pitchFamily="34" charset="-78"/>
            </a:endParaRPr>
          </a:p>
        </p:txBody>
      </p:sp>
      <p:sp>
        <p:nvSpPr>
          <p:cNvPr id="372" name="00 у.е."/>
          <p:cNvSpPr txBox="1"/>
          <p:nvPr/>
        </p:nvSpPr>
        <p:spPr bwMode="auto">
          <a:xfrm>
            <a:off x="345313" y="2488691"/>
            <a:ext cx="849497" cy="419251"/>
          </a:xfrm>
          <a:prstGeom prst="rect">
            <a:avLst/>
          </a:prstGeom>
          <a:ln w="12700">
            <a:miter lim="400000"/>
          </a:ln>
        </p:spPr>
        <p:txBody>
          <a:bodyPr wrap="none" lIns="85678" tIns="85678" rIns="85678" bIns="85678">
            <a:spAutoFit/>
          </a:bodyPr>
          <a:lstStyle>
            <a:lvl1pPr>
              <a:defRPr sz="1600" b="1">
                <a:solidFill>
                  <a:srgbClr val="4C4B4B"/>
                </a:solidFill>
                <a:latin typeface="Gilroy Bold"/>
                <a:ea typeface="Gilroy Bold"/>
                <a:cs typeface="Gilroy Bold"/>
              </a:defRPr>
            </a:lvl1pPr>
          </a:lstStyle>
          <a:p>
            <a:pPr>
              <a:defRPr/>
            </a:pPr>
            <a:r>
              <a:rPr lang="en-US" b="0" dirty="0">
                <a:solidFill>
                  <a:schemeClr val="bg1"/>
                </a:solidFill>
                <a:latin typeface="Suisse Int'l" panose="020B0504000000000000" pitchFamily="34" charset="-78"/>
                <a:cs typeface="Suisse Int'l" panose="020B0504000000000000" pitchFamily="34" charset="-78"/>
              </a:rPr>
              <a:t>12 USD</a:t>
            </a:r>
            <a:endParaRPr b="0" dirty="0">
              <a:solidFill>
                <a:schemeClr val="bg1"/>
              </a:solidFill>
              <a:latin typeface="Suisse Int'l" panose="020B0504000000000000" pitchFamily="34" charset="-78"/>
              <a:cs typeface="Suisse Int'l" panose="020B0504000000000000" pitchFamily="34" charset="-78"/>
            </a:endParaRPr>
          </a:p>
        </p:txBody>
      </p:sp>
      <p:sp>
        <p:nvSpPr>
          <p:cNvPr id="373" name="БОНУСНЫЕ БАЛЛЫ…"/>
          <p:cNvSpPr txBox="1"/>
          <p:nvPr/>
        </p:nvSpPr>
        <p:spPr bwMode="auto">
          <a:xfrm>
            <a:off x="1525693" y="2543776"/>
            <a:ext cx="1141243" cy="375392"/>
          </a:xfrm>
          <a:prstGeom prst="rect">
            <a:avLst/>
          </a:prstGeom>
          <a:ln w="12700">
            <a:miter lim="400000"/>
          </a:ln>
        </p:spPr>
        <p:txBody>
          <a:bodyPr wrap="none" lIns="85678" tIns="85678" rIns="85678" bIns="85678">
            <a:spAutoFit/>
          </a:bodyPr>
          <a:lstStyle>
            <a:lvl1pPr>
              <a:lnSpc>
                <a:spcPct val="80000"/>
              </a:lnSpc>
              <a:defRPr sz="1600">
                <a:solidFill>
                  <a:srgbClr val="4C4B4B"/>
                </a:solidFill>
                <a:latin typeface="Gilroy Regular"/>
                <a:ea typeface="Gilroy Regular"/>
                <a:cs typeface="Gilroy Regular"/>
              </a:defRPr>
            </a:lvl1pPr>
          </a:lstStyle>
          <a:p>
            <a:pPr>
              <a:defRPr/>
            </a:pPr>
            <a:r>
              <a:rPr lang="en-US" dirty="0">
                <a:solidFill>
                  <a:schemeClr val="bg1"/>
                </a:solidFill>
                <a:latin typeface="Suisse Int'l" panose="020B0504000000000000" pitchFamily="34" charset="-78"/>
                <a:cs typeface="Suisse Int'l" panose="020B0504000000000000" pitchFamily="34" charset="-78"/>
              </a:rPr>
              <a:t>Club Price</a:t>
            </a:r>
            <a:endParaRPr dirty="0">
              <a:solidFill>
                <a:schemeClr val="bg1"/>
              </a:solidFill>
              <a:latin typeface="Suisse Int'l" panose="020B0504000000000000" pitchFamily="34" charset="-78"/>
              <a:cs typeface="Suisse Int'l" panose="020B0504000000000000" pitchFamily="34" charset="-78"/>
            </a:endParaRPr>
          </a:p>
        </p:txBody>
      </p:sp>
      <p:sp>
        <p:nvSpPr>
          <p:cNvPr id="374" name="БОНУСНЫЕ БАЛЛЫ…"/>
          <p:cNvSpPr txBox="1"/>
          <p:nvPr/>
        </p:nvSpPr>
        <p:spPr bwMode="auto">
          <a:xfrm>
            <a:off x="1525693" y="3264928"/>
            <a:ext cx="1240629" cy="375392"/>
          </a:xfrm>
          <a:prstGeom prst="rect">
            <a:avLst/>
          </a:prstGeom>
          <a:ln w="12700">
            <a:miter lim="400000"/>
          </a:ln>
        </p:spPr>
        <p:txBody>
          <a:bodyPr wrap="none" lIns="85678" tIns="85678" rIns="85678" bIns="85678">
            <a:spAutoFit/>
          </a:bodyPr>
          <a:lstStyle>
            <a:lvl1pPr>
              <a:lnSpc>
                <a:spcPct val="80000"/>
              </a:lnSpc>
              <a:defRPr sz="1600">
                <a:solidFill>
                  <a:srgbClr val="4C4B4B"/>
                </a:solidFill>
                <a:latin typeface="Gilroy Regular"/>
                <a:ea typeface="Gilroy Regular"/>
                <a:cs typeface="Gilroy Regular"/>
              </a:defRPr>
            </a:lvl1pPr>
          </a:lstStyle>
          <a:p>
            <a:pPr>
              <a:defRPr/>
            </a:pPr>
            <a:r>
              <a:rPr lang="en-US" dirty="0">
                <a:solidFill>
                  <a:schemeClr val="bg1"/>
                </a:solidFill>
                <a:latin typeface="Suisse Int'l" panose="020B0504000000000000" pitchFamily="34" charset="-78"/>
                <a:cs typeface="Suisse Int'l" panose="020B0504000000000000" pitchFamily="34" charset="-78"/>
              </a:rPr>
              <a:t>Retail Price</a:t>
            </a:r>
            <a:endParaRPr dirty="0">
              <a:solidFill>
                <a:schemeClr val="bg1"/>
              </a:solidFill>
              <a:latin typeface="Suisse Int'l" panose="020B0504000000000000" pitchFamily="34" charset="-78"/>
              <a:cs typeface="Suisse Int'l" panose="020B0504000000000000" pitchFamily="34" charset="-78"/>
            </a:endParaRPr>
          </a:p>
        </p:txBody>
      </p:sp>
      <p:sp>
        <p:nvSpPr>
          <p:cNvPr id="375" name="Google Shape;65;p15"/>
          <p:cNvSpPr txBox="1">
            <a:spLocks noGrp="1"/>
          </p:cNvSpPr>
          <p:nvPr>
            <p:ph type="title"/>
          </p:nvPr>
        </p:nvSpPr>
        <p:spPr bwMode="auto">
          <a:xfrm>
            <a:off x="310846" y="319125"/>
            <a:ext cx="3883783" cy="591582"/>
          </a:xfrm>
          <a:prstGeom prst="rect">
            <a:avLst/>
          </a:prstGeom>
        </p:spPr>
        <p:txBody>
          <a:bodyPr anchor="t">
            <a:normAutofit fontScale="90000"/>
          </a:bodyPr>
          <a:lstStyle/>
          <a:p>
            <a:pPr>
              <a:lnSpc>
                <a:spcPct val="80000"/>
              </a:lnSpc>
              <a:defRPr sz="2800" b="1">
                <a:solidFill>
                  <a:srgbClr val="CB3E6F"/>
                </a:solidFill>
                <a:latin typeface="Gilroy Bold"/>
                <a:ea typeface="Gilroy Bold"/>
                <a:cs typeface="Gilroy Bold"/>
              </a:defRPr>
            </a:pPr>
            <a:r>
              <a:rPr lang="en-US" dirty="0">
                <a:solidFill>
                  <a:srgbClr val="FFFF9B"/>
                </a:solidFill>
                <a:latin typeface="Suisse Int'l" panose="020B0504000000000000" pitchFamily="34" charset="-78"/>
                <a:cs typeface="Suisse Int'l" panose="020B0504000000000000" pitchFamily="34" charset="-78"/>
              </a:rPr>
              <a:t>DHA+D3 Smart Chews</a:t>
            </a:r>
            <a:endParaRPr dirty="0">
              <a:solidFill>
                <a:srgbClr val="FFFF9B"/>
              </a:solidFill>
              <a:latin typeface="Suisse Int'l" panose="020B0504000000000000" pitchFamily="34" charset="-78"/>
              <a:cs typeface="Suisse Int'l" panose="020B0504000000000000" pitchFamily="34" charset="-78"/>
            </a:endParaRPr>
          </a:p>
        </p:txBody>
      </p:sp>
      <p:pic>
        <p:nvPicPr>
          <p:cNvPr id="376" name="image10.png" descr="image10.png"/>
          <p:cNvPicPr>
            <a:picLocks noChangeAspect="1"/>
          </p:cNvPicPr>
          <p:nvPr/>
        </p:nvPicPr>
        <p:blipFill>
          <a:blip r:embed="rId4"/>
          <a:stretch/>
        </p:blipFill>
        <p:spPr bwMode="auto">
          <a:xfrm>
            <a:off x="8013700" y="4782446"/>
            <a:ext cx="812800" cy="203775"/>
          </a:xfrm>
          <a:prstGeom prst="rect">
            <a:avLst/>
          </a:prstGeom>
          <a:ln w="12700">
            <a:miter lim="400000"/>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22" name="Овал 21"/>
          <p:cNvSpPr/>
          <p:nvPr/>
        </p:nvSpPr>
        <p:spPr bwMode="auto">
          <a:xfrm>
            <a:off x="4631284" y="608179"/>
            <a:ext cx="3822236" cy="3822236"/>
          </a:xfrm>
          <a:prstGeom prst="ellipse">
            <a:avLst/>
          </a:prstGeom>
          <a:solidFill>
            <a:srgbClr val="FFF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356" name="Google Shape;356;p38"/>
          <p:cNvSpPr txBox="1"/>
          <p:nvPr/>
        </p:nvSpPr>
        <p:spPr bwMode="auto">
          <a:xfrm>
            <a:off x="310845" y="1092015"/>
            <a:ext cx="4373236" cy="680156"/>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To help fill the gaps in your child's diet, consider this product combo*:</a:t>
            </a:r>
            <a:endParaRPr dirty="0">
              <a:solidFill>
                <a:schemeClr val="tx1">
                  <a:lumMod val="65000"/>
                  <a:lumOff val="35000"/>
                </a:schemeClr>
              </a:solidFill>
              <a:latin typeface="Suisse Int'l" panose="020B0504000000000000" pitchFamily="34" charset="-78"/>
              <a:ea typeface="Times New Roman"/>
              <a:cs typeface="Suisse Int'l" panose="020B0504000000000000" pitchFamily="34" charset="-78"/>
            </a:endParaRPr>
          </a:p>
        </p:txBody>
      </p:sp>
      <p:sp>
        <p:nvSpPr>
          <p:cNvPr id="357" name="Google Shape;357;p38"/>
          <p:cNvSpPr txBox="1"/>
          <p:nvPr/>
        </p:nvSpPr>
        <p:spPr bwMode="auto">
          <a:xfrm>
            <a:off x="5296344" y="924643"/>
            <a:ext cx="2828131" cy="1671196"/>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ru" dirty="0">
                <a:solidFill>
                  <a:srgbClr val="DE2B8C"/>
                </a:solidFill>
                <a:latin typeface="Suisse Int'l" panose="020B0504000000000000" pitchFamily="34" charset="-78"/>
                <a:ea typeface="Times New Roman"/>
                <a:cs typeface="Suisse Int'l" panose="020B0504000000000000" pitchFamily="34" charset="-78"/>
              </a:rPr>
              <a:t>Yummy Vits </a:t>
            </a:r>
            <a:r>
              <a:rPr lang="ru"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 </a:t>
            </a:r>
            <a:r>
              <a:rPr lang="en-US" dirty="0">
                <a:solidFill>
                  <a:schemeClr val="tx1">
                    <a:lumMod val="65000"/>
                    <a:lumOff val="35000"/>
                  </a:schemeClr>
                </a:solidFill>
                <a:latin typeface="Suisse Int'l" panose="020B0504000000000000" pitchFamily="34" charset="-78"/>
                <a:ea typeface="Times New Roman"/>
                <a:cs typeface="Suisse Int'l" panose="020B0504000000000000" pitchFamily="34" charset="-78"/>
              </a:rPr>
              <a:t>a blend of 8 essential vitamins and vitamin-like compounds, including selenium and iodine, that help support general wellness and development.*</a:t>
            </a:r>
            <a:endParaRPr dirty="0">
              <a:solidFill>
                <a:schemeClr val="tx1">
                  <a:lumMod val="65000"/>
                  <a:lumOff val="35000"/>
                </a:schemeClr>
              </a:solidFill>
              <a:latin typeface="Suisse Int'l" panose="020B0504000000000000" pitchFamily="34" charset="-78"/>
              <a:ea typeface="Times New Roman"/>
              <a:cs typeface="Suisse Int'l" panose="020B0504000000000000" pitchFamily="34" charset="-78"/>
            </a:endParaRPr>
          </a:p>
        </p:txBody>
      </p:sp>
      <p:sp>
        <p:nvSpPr>
          <p:cNvPr id="361" name="Google Shape;361;p38"/>
          <p:cNvSpPr txBox="1"/>
          <p:nvPr/>
        </p:nvSpPr>
        <p:spPr bwMode="auto">
          <a:xfrm>
            <a:off x="2591191" y="3149978"/>
            <a:ext cx="1139326" cy="704778"/>
          </a:xfrm>
          <a:prstGeom prst="rect">
            <a:avLst/>
          </a:prstGeom>
          <a:noFill/>
          <a:ln>
            <a:noFill/>
          </a:ln>
        </p:spPr>
        <p:txBody>
          <a:bodyPr spcFirstLastPara="1" wrap="square" lIns="91425" tIns="91425" rIns="91425" bIns="91425" anchor="t" anchorCtr="0">
            <a:spAutoFit/>
          </a:bodyPr>
          <a:lstStyle/>
          <a:p>
            <a:pPr marL="0" lvl="0" indent="0" algn="ctr">
              <a:lnSpc>
                <a:spcPct val="114999"/>
              </a:lnSpc>
              <a:spcBef>
                <a:spcPts val="1200"/>
              </a:spcBef>
              <a:spcAft>
                <a:spcPts val="1200"/>
              </a:spcAft>
              <a:buNone/>
              <a:defRPr/>
            </a:pPr>
            <a:r>
              <a:rPr lang="en-US" sz="1200" dirty="0">
                <a:solidFill>
                  <a:srgbClr val="FF9800"/>
                </a:solidFill>
                <a:latin typeface="Suisse Int'l" panose="020B0504000000000000" pitchFamily="34" charset="-78"/>
                <a:ea typeface="Times New Roman"/>
                <a:cs typeface="Suisse Int'l" panose="020B0504000000000000" pitchFamily="34" charset="-78"/>
              </a:rPr>
              <a:t>Sugar Free</a:t>
            </a:r>
            <a:endParaRPr sz="1200" dirty="0">
              <a:solidFill>
                <a:srgbClr val="FF9800"/>
              </a:solidFill>
              <a:latin typeface="Suisse Int'l" panose="020B0504000000000000" pitchFamily="34" charset="-78"/>
              <a:ea typeface="Times New Roman"/>
              <a:cs typeface="Suisse Int'l" panose="020B0504000000000000" pitchFamily="34" charset="-78"/>
            </a:endParaRPr>
          </a:p>
        </p:txBody>
      </p:sp>
      <p:sp>
        <p:nvSpPr>
          <p:cNvPr id="362" name="Google Shape;362;p38"/>
          <p:cNvSpPr txBox="1"/>
          <p:nvPr/>
        </p:nvSpPr>
        <p:spPr bwMode="auto">
          <a:xfrm>
            <a:off x="2630901" y="3666602"/>
            <a:ext cx="1013541" cy="917144"/>
          </a:xfrm>
          <a:prstGeom prst="rect">
            <a:avLst/>
          </a:prstGeom>
          <a:noFill/>
          <a:ln>
            <a:noFill/>
          </a:ln>
        </p:spPr>
        <p:txBody>
          <a:bodyPr spcFirstLastPara="1" wrap="square" lIns="91425" tIns="91425" rIns="91425" bIns="91425" anchor="t" anchorCtr="0">
            <a:spAutoFit/>
          </a:bodyPr>
          <a:lstStyle/>
          <a:p>
            <a:pPr marL="0" lvl="0" indent="0" algn="ctr">
              <a:lnSpc>
                <a:spcPct val="114999"/>
              </a:lnSpc>
              <a:spcBef>
                <a:spcPts val="1200"/>
              </a:spcBef>
              <a:spcAft>
                <a:spcPts val="1200"/>
              </a:spcAft>
              <a:buNone/>
              <a:defRPr/>
            </a:pPr>
            <a:r>
              <a:rPr lang="en-US" sz="1200" dirty="0">
                <a:solidFill>
                  <a:srgbClr val="FF9800"/>
                </a:solidFill>
                <a:latin typeface="Suisse Int'l" panose="020B0504000000000000" pitchFamily="34" charset="-78"/>
                <a:ea typeface="Times New Roman"/>
                <a:cs typeface="Suisse Int'l" panose="020B0504000000000000" pitchFamily="34" charset="-78"/>
              </a:rPr>
              <a:t>C</a:t>
            </a:r>
            <a:r>
              <a:rPr lang="ru" sz="1200" dirty="0">
                <a:solidFill>
                  <a:srgbClr val="FF9800"/>
                </a:solidFill>
                <a:latin typeface="Suisse Int'l" panose="020B0504000000000000" pitchFamily="34" charset="-78"/>
                <a:ea typeface="Times New Roman"/>
                <a:cs typeface="Suisse Int'l" panose="020B0504000000000000" pitchFamily="34" charset="-78"/>
              </a:rPr>
              <a:t>onCordix</a:t>
            </a:r>
            <a:br>
              <a:rPr lang="en-US" sz="1200" dirty="0">
                <a:solidFill>
                  <a:srgbClr val="FF9800"/>
                </a:solidFill>
                <a:latin typeface="Suisse Int'l" panose="020B0504000000000000" pitchFamily="34" charset="-78"/>
                <a:ea typeface="Times New Roman"/>
                <a:cs typeface="Suisse Int'l" panose="020B0504000000000000" pitchFamily="34" charset="-78"/>
              </a:rPr>
            </a:br>
            <a:r>
              <a:rPr lang="en-US" sz="1200" dirty="0">
                <a:solidFill>
                  <a:srgbClr val="FF9800"/>
                </a:solidFill>
                <a:latin typeface="Suisse Int'l" panose="020B0504000000000000" pitchFamily="34" charset="-78"/>
                <a:ea typeface="Times New Roman"/>
                <a:cs typeface="Suisse Int'l" panose="020B0504000000000000" pitchFamily="34" charset="-78"/>
              </a:rPr>
              <a:t>Technology</a:t>
            </a:r>
            <a:r>
              <a:rPr lang="ru" sz="1200" dirty="0">
                <a:solidFill>
                  <a:srgbClr val="FF9800"/>
                </a:solidFill>
                <a:latin typeface="Suisse Int'l" panose="020B0504000000000000" pitchFamily="34" charset="-78"/>
                <a:ea typeface="Times New Roman"/>
                <a:cs typeface="Suisse Int'l" panose="020B0504000000000000" pitchFamily="34" charset="-78"/>
              </a:rPr>
              <a:t> </a:t>
            </a:r>
            <a:endParaRPr sz="1200" dirty="0">
              <a:solidFill>
                <a:srgbClr val="FF9800"/>
              </a:solidFill>
              <a:latin typeface="Suisse Int'l" panose="020B0504000000000000" pitchFamily="34" charset="-78"/>
              <a:ea typeface="Times New Roman"/>
              <a:cs typeface="Suisse Int'l" panose="020B0504000000000000" pitchFamily="34" charset="-78"/>
            </a:endParaRPr>
          </a:p>
        </p:txBody>
      </p:sp>
      <p:sp>
        <p:nvSpPr>
          <p:cNvPr id="363" name="Google Shape;363;p38"/>
          <p:cNvSpPr txBox="1"/>
          <p:nvPr/>
        </p:nvSpPr>
        <p:spPr bwMode="auto">
          <a:xfrm>
            <a:off x="2416704" y="2519297"/>
            <a:ext cx="1488300" cy="677078"/>
          </a:xfrm>
          <a:prstGeom prst="rect">
            <a:avLst/>
          </a:prstGeom>
          <a:noFill/>
          <a:ln>
            <a:noFill/>
          </a:ln>
        </p:spPr>
        <p:txBody>
          <a:bodyPr spcFirstLastPara="1" wrap="square" lIns="91425" tIns="91425" rIns="91425" bIns="91425" anchor="t" anchorCtr="0">
            <a:spAutoFit/>
          </a:bodyPr>
          <a:lstStyle/>
          <a:p>
            <a:pPr marL="0" lvl="0" indent="0" algn="ctr">
              <a:lnSpc>
                <a:spcPct val="100000"/>
              </a:lnSpc>
              <a:spcBef>
                <a:spcPts val="1200"/>
              </a:spcBef>
              <a:spcAft>
                <a:spcPts val="1200"/>
              </a:spcAft>
              <a:buNone/>
              <a:defRPr/>
            </a:pPr>
            <a:r>
              <a:rPr lang="en-US" sz="1200" dirty="0">
                <a:solidFill>
                  <a:srgbClr val="FF9800"/>
                </a:solidFill>
                <a:latin typeface="Suisse Int'l" panose="020B0504000000000000" pitchFamily="34" charset="-78"/>
                <a:ea typeface="Times New Roman"/>
                <a:cs typeface="Suisse Int'l" panose="020B0504000000000000" pitchFamily="34" charset="-78"/>
              </a:rPr>
              <a:t>Chewable</a:t>
            </a:r>
            <a:endParaRPr sz="1200" dirty="0">
              <a:solidFill>
                <a:srgbClr val="FF9800"/>
              </a:solidFill>
              <a:latin typeface="Suisse Int'l" panose="020B0504000000000000" pitchFamily="34" charset="-78"/>
              <a:ea typeface="Times New Roman"/>
              <a:cs typeface="Suisse Int'l" panose="020B0504000000000000" pitchFamily="34" charset="-78"/>
            </a:endParaRPr>
          </a:p>
        </p:txBody>
      </p:sp>
      <p:sp>
        <p:nvSpPr>
          <p:cNvPr id="13" name="Google Shape;65;p15"/>
          <p:cNvSpPr txBox="1"/>
          <p:nvPr/>
        </p:nvSpPr>
        <p:spPr bwMode="auto">
          <a:xfrm>
            <a:off x="310845" y="319126"/>
            <a:ext cx="4798183" cy="859624"/>
          </a:xfrm>
          <a:prstGeom prst="rect">
            <a:avLst/>
          </a:prstGeom>
          <a:noFill/>
          <a:ln>
            <a:noFill/>
          </a:ln>
        </p:spPr>
        <p:txBody>
          <a:bodyPr spcFirstLastPara="1" wrap="square" lIns="91425" tIns="91425" rIns="91425" bIns="91425" anchor="t" anchorCtr="0">
            <a:normAutofit lnSpcReduction="10000"/>
          </a:bodyPr>
          <a:lstStyle>
            <a:defPPr marR="0" lvl="0" algn="l">
              <a:lnSpc>
                <a:spcPct val="100000"/>
              </a:lnSpc>
              <a:spcBef>
                <a:spcPts val="0"/>
              </a:spcBef>
              <a:spcAft>
                <a:spcPts val="0"/>
              </a:spcAft>
            </a:defPPr>
            <a:lvl1pPr marR="0" lvl="0"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1pPr>
            <a:lvl2pPr marR="0" lvl="1"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2pPr>
            <a:lvl3pPr marR="0" lvl="2"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3pPr>
            <a:lvl4pPr marR="0" lvl="3"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4pPr>
            <a:lvl5pPr marR="0" lvl="4"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5pPr>
            <a:lvl6pPr marR="0" lvl="5"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6pPr>
            <a:lvl7pPr marR="0" lvl="6"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7pPr>
            <a:lvl8pPr marR="0" lvl="7"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8pPr>
            <a:lvl9pPr marR="0" lvl="8"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defRPr>
            </a:lvl9pPr>
          </a:lstStyle>
          <a:p>
            <a:pPr algn="l">
              <a:lnSpc>
                <a:spcPct val="80000"/>
              </a:lnSpc>
              <a:defRPr sz="2800" b="1">
                <a:solidFill>
                  <a:srgbClr val="CB3E6F"/>
                </a:solidFill>
                <a:latin typeface="Gilroy Bold"/>
                <a:ea typeface="Gilroy Bold"/>
                <a:cs typeface="Gilroy Bold"/>
              </a:defRPr>
            </a:pPr>
            <a:r>
              <a:rPr lang="en-US" sz="2800" dirty="0">
                <a:solidFill>
                  <a:srgbClr val="3FAAC1"/>
                </a:solidFill>
                <a:latin typeface="Suisse Int'l" panose="020B0504000000000000" pitchFamily="34" charset="-78"/>
                <a:ea typeface="Gilroy Bold"/>
                <a:cs typeface="Suisse Int'l" panose="020B0504000000000000" pitchFamily="34" charset="-78"/>
              </a:rPr>
              <a:t>A smart combo for growing kids</a:t>
            </a:r>
            <a:endParaRPr dirty="0">
              <a:latin typeface="Suisse Int'l" panose="020B0504000000000000" pitchFamily="34" charset="-78"/>
              <a:cs typeface="Suisse Int'l" panose="020B0504000000000000" pitchFamily="34" charset="-78"/>
            </a:endParaRPr>
          </a:p>
        </p:txBody>
      </p:sp>
      <p:pic>
        <p:nvPicPr>
          <p:cNvPr id="3" name="Рисунок 2"/>
          <p:cNvPicPr>
            <a:picLocks noChangeAspect="1"/>
          </p:cNvPicPr>
          <p:nvPr/>
        </p:nvPicPr>
        <p:blipFill>
          <a:blip r:embed="rId3"/>
          <a:srcRect l="17637" t="17842" r="42557" b="17842"/>
          <a:stretch/>
        </p:blipFill>
        <p:spPr bwMode="auto">
          <a:xfrm>
            <a:off x="3725245" y="2223259"/>
            <a:ext cx="1676624" cy="2429087"/>
          </a:xfrm>
          <a:prstGeom prst="rect">
            <a:avLst/>
          </a:prstGeom>
        </p:spPr>
      </p:pic>
      <p:pic>
        <p:nvPicPr>
          <p:cNvPr id="2" name="Рисунок 1"/>
          <p:cNvPicPr>
            <a:picLocks noChangeAspect="1"/>
          </p:cNvPicPr>
          <p:nvPr/>
        </p:nvPicPr>
        <p:blipFill>
          <a:blip r:embed="rId4"/>
          <a:srcRect l="23648" t="4558" r="23647" b="12933"/>
          <a:stretch/>
        </p:blipFill>
        <p:spPr bwMode="auto">
          <a:xfrm>
            <a:off x="703314" y="2187505"/>
            <a:ext cx="1713390" cy="2349418"/>
          </a:xfrm>
          <a:prstGeom prst="rect">
            <a:avLst/>
          </a:prstGeom>
          <a:effectLst>
            <a:outerShdw blurRad="63500" dist="12700" dir="5400000" algn="tr" rotWithShape="0">
              <a:prstClr val="black">
                <a:alpha val="13000"/>
              </a:prstClr>
            </a:outerShdw>
          </a:effectLst>
        </p:spPr>
      </p:pic>
      <p:pic>
        <p:nvPicPr>
          <p:cNvPr id="4" name="Рисунок 3"/>
          <p:cNvPicPr>
            <a:picLocks noChangeAspect="1"/>
          </p:cNvPicPr>
          <p:nvPr/>
        </p:nvPicPr>
        <p:blipFill>
          <a:blip r:embed="rId5"/>
          <a:stretch/>
        </p:blipFill>
        <p:spPr bwMode="auto">
          <a:xfrm>
            <a:off x="6535969" y="3143858"/>
            <a:ext cx="356573" cy="357541"/>
          </a:xfrm>
          <a:prstGeom prst="rect">
            <a:avLst/>
          </a:prstGeom>
        </p:spPr>
      </p:pic>
      <p:pic>
        <p:nvPicPr>
          <p:cNvPr id="5" name="Рисунок 4"/>
          <p:cNvPicPr>
            <a:picLocks noChangeAspect="1"/>
          </p:cNvPicPr>
          <p:nvPr/>
        </p:nvPicPr>
        <p:blipFill>
          <a:blip r:embed="rId6"/>
          <a:stretch/>
        </p:blipFill>
        <p:spPr bwMode="auto">
          <a:xfrm>
            <a:off x="7436665" y="3144826"/>
            <a:ext cx="357541" cy="356573"/>
          </a:xfrm>
          <a:prstGeom prst="rect">
            <a:avLst/>
          </a:prstGeom>
        </p:spPr>
      </p:pic>
      <p:pic>
        <p:nvPicPr>
          <p:cNvPr id="6" name="Рисунок 5"/>
          <p:cNvPicPr>
            <a:picLocks noChangeAspect="1"/>
          </p:cNvPicPr>
          <p:nvPr/>
        </p:nvPicPr>
        <p:blipFill>
          <a:blip r:embed="rId7"/>
          <a:stretch/>
        </p:blipFill>
        <p:spPr bwMode="auto">
          <a:xfrm>
            <a:off x="6548574" y="2691661"/>
            <a:ext cx="356573" cy="356573"/>
          </a:xfrm>
          <a:prstGeom prst="rect">
            <a:avLst/>
          </a:prstGeom>
        </p:spPr>
      </p:pic>
      <p:pic>
        <p:nvPicPr>
          <p:cNvPr id="7" name="Рисунок 6"/>
          <p:cNvPicPr>
            <a:picLocks noChangeAspect="1"/>
          </p:cNvPicPr>
          <p:nvPr/>
        </p:nvPicPr>
        <p:blipFill>
          <a:blip r:embed="rId8"/>
          <a:stretch/>
        </p:blipFill>
        <p:spPr bwMode="auto">
          <a:xfrm>
            <a:off x="7434150" y="2690693"/>
            <a:ext cx="356573" cy="357541"/>
          </a:xfrm>
          <a:prstGeom prst="rect">
            <a:avLst/>
          </a:prstGeom>
        </p:spPr>
      </p:pic>
      <p:pic>
        <p:nvPicPr>
          <p:cNvPr id="8" name="Рисунок 7"/>
          <p:cNvPicPr>
            <a:picLocks noChangeAspect="1"/>
          </p:cNvPicPr>
          <p:nvPr/>
        </p:nvPicPr>
        <p:blipFill>
          <a:blip r:embed="rId9"/>
          <a:stretch/>
        </p:blipFill>
        <p:spPr bwMode="auto">
          <a:xfrm>
            <a:off x="6098143" y="3144826"/>
            <a:ext cx="357541" cy="356573"/>
          </a:xfrm>
          <a:prstGeom prst="rect">
            <a:avLst/>
          </a:prstGeom>
        </p:spPr>
      </p:pic>
      <p:pic>
        <p:nvPicPr>
          <p:cNvPr id="9" name="Рисунок 8"/>
          <p:cNvPicPr>
            <a:picLocks noChangeAspect="1"/>
          </p:cNvPicPr>
          <p:nvPr/>
        </p:nvPicPr>
        <p:blipFill>
          <a:blip r:embed="rId10"/>
          <a:stretch/>
        </p:blipFill>
        <p:spPr bwMode="auto">
          <a:xfrm>
            <a:off x="6098143" y="2694200"/>
            <a:ext cx="357541" cy="356573"/>
          </a:xfrm>
          <a:prstGeom prst="rect">
            <a:avLst/>
          </a:prstGeom>
        </p:spPr>
      </p:pic>
      <p:pic>
        <p:nvPicPr>
          <p:cNvPr id="10" name="Рисунок 9"/>
          <p:cNvPicPr>
            <a:picLocks noChangeAspect="1"/>
          </p:cNvPicPr>
          <p:nvPr/>
        </p:nvPicPr>
        <p:blipFill>
          <a:blip r:embed="rId11"/>
          <a:stretch/>
        </p:blipFill>
        <p:spPr bwMode="auto">
          <a:xfrm>
            <a:off x="6997292" y="2691661"/>
            <a:ext cx="356573" cy="356573"/>
          </a:xfrm>
          <a:prstGeom prst="rect">
            <a:avLst/>
          </a:prstGeom>
        </p:spPr>
      </p:pic>
      <p:pic>
        <p:nvPicPr>
          <p:cNvPr id="11" name="Рисунок 10"/>
          <p:cNvPicPr>
            <a:picLocks noChangeAspect="1"/>
          </p:cNvPicPr>
          <p:nvPr/>
        </p:nvPicPr>
        <p:blipFill>
          <a:blip r:embed="rId12"/>
          <a:stretch/>
        </p:blipFill>
        <p:spPr bwMode="auto">
          <a:xfrm>
            <a:off x="5643854" y="2694409"/>
            <a:ext cx="357541" cy="357541"/>
          </a:xfrm>
          <a:prstGeom prst="rect">
            <a:avLst/>
          </a:prstGeom>
        </p:spPr>
      </p:pic>
      <p:pic>
        <p:nvPicPr>
          <p:cNvPr id="12" name="Рисунок 11"/>
          <p:cNvPicPr>
            <a:picLocks noChangeAspect="1"/>
          </p:cNvPicPr>
          <p:nvPr/>
        </p:nvPicPr>
        <p:blipFill>
          <a:blip r:embed="rId13"/>
          <a:stretch/>
        </p:blipFill>
        <p:spPr bwMode="auto">
          <a:xfrm>
            <a:off x="6994877" y="3143858"/>
            <a:ext cx="357541" cy="357541"/>
          </a:xfrm>
          <a:prstGeom prst="rect">
            <a:avLst/>
          </a:prstGeom>
        </p:spPr>
      </p:pic>
      <p:pic>
        <p:nvPicPr>
          <p:cNvPr id="14" name="Рисунок 13"/>
          <p:cNvPicPr>
            <a:picLocks noChangeAspect="1"/>
          </p:cNvPicPr>
          <p:nvPr/>
        </p:nvPicPr>
        <p:blipFill>
          <a:blip r:embed="rId14"/>
          <a:stretch/>
        </p:blipFill>
        <p:spPr bwMode="auto">
          <a:xfrm>
            <a:off x="5642818" y="3147574"/>
            <a:ext cx="356573" cy="357541"/>
          </a:xfrm>
          <a:prstGeom prst="rect">
            <a:avLst/>
          </a:prstGeom>
        </p:spPr>
      </p:pic>
      <p:pic>
        <p:nvPicPr>
          <p:cNvPr id="21" name="image10.png" descr="image10.png"/>
          <p:cNvPicPr>
            <a:picLocks noChangeAspect="1"/>
          </p:cNvPicPr>
          <p:nvPr/>
        </p:nvPicPr>
        <p:blipFill>
          <a:blip r:embed="rId15"/>
          <a:stretch/>
        </p:blipFill>
        <p:spPr bwMode="auto">
          <a:xfrm>
            <a:off x="8013700" y="4782446"/>
            <a:ext cx="812800" cy="203775"/>
          </a:xfrm>
          <a:prstGeom prst="rect">
            <a:avLst/>
          </a:prstGeom>
          <a:ln w="12700">
            <a:miter lim="400000"/>
          </a:ln>
        </p:spPr>
      </p:pic>
      <p:sp>
        <p:nvSpPr>
          <p:cNvPr id="15" name="TextBox 14"/>
          <p:cNvSpPr txBox="1"/>
          <p:nvPr/>
        </p:nvSpPr>
        <p:spPr bwMode="auto">
          <a:xfrm>
            <a:off x="3181350" y="4773455"/>
            <a:ext cx="3117850" cy="276999"/>
          </a:xfrm>
          <a:prstGeom prst="rect">
            <a:avLst/>
          </a:prstGeom>
          <a:noFill/>
          <a:ln w="3175">
            <a:solidFill>
              <a:schemeClr val="bg1">
                <a:lumMod val="50000"/>
              </a:schemeClr>
            </a:solidFill>
          </a:ln>
        </p:spPr>
        <p:txBody>
          <a:bodyPr wrap="square">
            <a:spAutoFit/>
          </a:bodyPr>
          <a:lstStyle/>
          <a:p>
            <a:pPr algn="ctr">
              <a:defRPr/>
            </a:pPr>
            <a:r>
              <a:rPr lang="en-US" sz="600" dirty="0">
                <a:solidFill>
                  <a:schemeClr val="bg1">
                    <a:lumMod val="50000"/>
                  </a:schemeClr>
                </a:solidFill>
                <a:latin typeface="Suisse Int'l" panose="020B0504000000000000" pitchFamily="34" charset="-78"/>
                <a:cs typeface="Suisse Int'l" panose="020B0504000000000000" pitchFamily="34" charset="-78"/>
              </a:rPr>
              <a:t>*</a:t>
            </a:r>
            <a:r>
              <a:rPr sz="600" dirty="0">
                <a:solidFill>
                  <a:schemeClr val="bg1">
                    <a:lumMod val="50000"/>
                  </a:schemeClr>
                </a:solidFill>
                <a:latin typeface="Suisse Int'l" panose="020B0504000000000000" pitchFamily="34" charset="-78"/>
                <a:cs typeface="Suisse Int'l" panose="020B0504000000000000" pitchFamily="34" charset="-78"/>
              </a:rPr>
              <a:t>These statements have not been evaluated by the Food and Drug Administration. This product is not intended to diagnose, treat, cure, or prevent any disease.</a:t>
            </a:r>
            <a:endParaRPr dirty="0">
              <a:latin typeface="Suisse Int'l" panose="020B0504000000000000" pitchFamily="34" charset="-78"/>
              <a:cs typeface="Suisse Int'l" panose="020B0504000000000000" pitchFamily="34"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118" name="2_Libidextra-обложка.jpg"/>
          <p:cNvPicPr>
            <a:picLocks noChangeAspect="1"/>
          </p:cNvPicPr>
          <p:nvPr/>
        </p:nvPicPr>
        <p:blipFill>
          <a:blip r:embed="rId3"/>
          <a:srcRect l="565" t="3250" r="9039" b="6353"/>
          <a:stretch/>
        </p:blipFill>
        <p:spPr bwMode="auto">
          <a:xfrm>
            <a:off x="-2" y="0"/>
            <a:ext cx="9144004" cy="5166896"/>
          </a:xfrm>
          <a:prstGeom prst="rect">
            <a:avLst/>
          </a:prstGeom>
          <a:ln w="12700">
            <a:miter lim="400000"/>
          </a:ln>
        </p:spPr>
      </p:pic>
      <p:sp>
        <p:nvSpPr>
          <p:cNvPr id="119" name="Google Shape;106;p23"/>
          <p:cNvSpPr txBox="1">
            <a:spLocks noGrp="1"/>
          </p:cNvSpPr>
          <p:nvPr>
            <p:ph type="ctrTitle"/>
          </p:nvPr>
        </p:nvSpPr>
        <p:spPr bwMode="auto">
          <a:xfrm>
            <a:off x="311699" y="2241384"/>
            <a:ext cx="5339620" cy="1532374"/>
          </a:xfrm>
          <a:prstGeom prst="rect">
            <a:avLst/>
          </a:prstGeom>
        </p:spPr>
        <p:txBody>
          <a:bodyPr anchor="t">
            <a:normAutofit/>
          </a:bodyPr>
          <a:lstStyle>
            <a:lvl1pPr algn="l">
              <a:lnSpc>
                <a:spcPct val="80000"/>
              </a:lnSpc>
              <a:defRPr sz="2700" b="1">
                <a:solidFill>
                  <a:srgbClr val="FFFFFF"/>
                </a:solidFill>
                <a:latin typeface="Gilroy Bold"/>
                <a:ea typeface="Gilroy Bold"/>
                <a:cs typeface="Gilroy Bold"/>
              </a:defRPr>
            </a:lvl1pPr>
          </a:lstStyle>
          <a:p>
            <a:pPr>
              <a:defRPr/>
            </a:pPr>
            <a:r>
              <a:rPr lang="en-US" b="0" dirty="0"/>
              <a:t>The promo code cannot be applied: the main order does not include products participating in the promotion.</a:t>
            </a:r>
            <a:endParaRPr b="0" dirty="0">
              <a:latin typeface="Suisse Int'l" panose="020B0504000000000000" pitchFamily="34" charset="-78"/>
              <a:cs typeface="Suisse Int'l" panose="020B0504000000000000" pitchFamily="34" charset="-78"/>
            </a:endParaRPr>
          </a:p>
        </p:txBody>
      </p:sp>
      <p:sp>
        <p:nvSpPr>
          <p:cNvPr id="120" name="Google Shape;55;p13"/>
          <p:cNvSpPr txBox="1"/>
          <p:nvPr/>
        </p:nvSpPr>
        <p:spPr bwMode="auto">
          <a:xfrm>
            <a:off x="311699" y="1103383"/>
            <a:ext cx="8520602" cy="1258256"/>
          </a:xfrm>
          <a:prstGeom prst="rect">
            <a:avLst/>
          </a:prstGeom>
          <a:ln w="12700">
            <a:miter lim="400000"/>
          </a:ln>
        </p:spPr>
        <p:txBody>
          <a:bodyPr lIns="91421" tIns="91421" rIns="91421" bIns="91421" anchor="b">
            <a:normAutofit/>
          </a:bodyPr>
          <a:lstStyle/>
          <a:p>
            <a:pPr>
              <a:lnSpc>
                <a:spcPct val="90000"/>
              </a:lnSpc>
              <a:defRPr sz="3300">
                <a:solidFill>
                  <a:srgbClr val="FFFFFF"/>
                </a:solidFill>
                <a:latin typeface="Gilroy-BlackItalic"/>
                <a:ea typeface="Gilroy-BlackItalic"/>
                <a:cs typeface="Gilroy-BlackItalic"/>
              </a:defRPr>
            </a:pPr>
            <a:r>
              <a:rPr lang="en-US">
                <a:solidFill>
                  <a:srgbClr val="FFFF9B"/>
                </a:solidFill>
              </a:rPr>
              <a:t>DHA+D3 Smart Chews</a:t>
            </a:r>
            <a:endParaRPr>
              <a:solidFill>
                <a:srgbClr val="FFFF9B"/>
              </a:solidFill>
            </a:endParaRPr>
          </a:p>
        </p:txBody>
      </p:sp>
      <p:pic>
        <p:nvPicPr>
          <p:cNvPr id="121" name="Image" descr="Image"/>
          <p:cNvPicPr>
            <a:picLocks noChangeAspect="1"/>
          </p:cNvPicPr>
          <p:nvPr/>
        </p:nvPicPr>
        <p:blipFill>
          <a:blip r:embed="rId4"/>
          <a:stretch/>
        </p:blipFill>
        <p:spPr bwMode="auto">
          <a:xfrm>
            <a:off x="393700" y="451832"/>
            <a:ext cx="1053673" cy="264164"/>
          </a:xfrm>
          <a:prstGeom prst="rect">
            <a:avLst/>
          </a:prstGeom>
          <a:ln w="12700">
            <a:miter lim="400000"/>
          </a:ln>
        </p:spPr>
      </p:pic>
      <p:sp>
        <p:nvSpPr>
          <p:cNvPr id="2" name="TextBox 1">
            <a:extLst>
              <a:ext uri="{FF2B5EF4-FFF2-40B4-BE49-F238E27FC236}">
                <a16:creationId xmlns:a16="http://schemas.microsoft.com/office/drawing/2014/main" id="{061399E8-2840-A3B5-A52D-E58F675B1B4C}"/>
              </a:ext>
            </a:extLst>
          </p:cNvPr>
          <p:cNvSpPr txBox="1"/>
          <p:nvPr/>
        </p:nvSpPr>
        <p:spPr>
          <a:xfrm>
            <a:off x="1243321" y="4316438"/>
            <a:ext cx="4348334" cy="553998"/>
          </a:xfrm>
          <a:prstGeom prst="rect">
            <a:avLst/>
          </a:prstGeom>
          <a:noFill/>
          <a:ln>
            <a:solidFill>
              <a:schemeClr val="bg1"/>
            </a:solidFill>
          </a:ln>
        </p:spPr>
        <p:txBody>
          <a:bodyPr wrap="square" rtlCol="0">
            <a:spAutoFit/>
          </a:bodyPr>
          <a:lstStyle/>
          <a:p>
            <a:r>
              <a:rPr lang="en-US" sz="1000" dirty="0">
                <a:solidFill>
                  <a:schemeClr val="bg1"/>
                </a:solidFill>
                <a:latin typeface="Suisse Int'l" panose="020B0504000000000000" pitchFamily="34" charset="-78"/>
                <a:cs typeface="Suisse Int'l" panose="020B0504000000000000" pitchFamily="34" charset="-78"/>
              </a:rPr>
              <a:t>*These statements have not been evaluated by the Food and Drug Administration.  This product is not intended to diagnose, treat, cure, or prevent any disease.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7" name="Овал 6"/>
          <p:cNvSpPr/>
          <p:nvPr/>
        </p:nvSpPr>
        <p:spPr bwMode="auto">
          <a:xfrm>
            <a:off x="6240696" y="64456"/>
            <a:ext cx="2765308" cy="2765308"/>
          </a:xfrm>
          <a:prstGeom prst="ellipse">
            <a:avLst/>
          </a:prstGeom>
          <a:solidFill>
            <a:srgbClr val="FFF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pic>
        <p:nvPicPr>
          <p:cNvPr id="5" name="Рисунок 4"/>
          <p:cNvPicPr>
            <a:picLocks noChangeAspect="1"/>
          </p:cNvPicPr>
          <p:nvPr/>
        </p:nvPicPr>
        <p:blipFill>
          <a:blip r:embed="rId3"/>
          <a:srcRect l="25711" t="19153" r="19224" b="16216"/>
          <a:stretch/>
        </p:blipFill>
        <p:spPr bwMode="auto">
          <a:xfrm>
            <a:off x="3949936" y="1332570"/>
            <a:ext cx="4777206" cy="3829314"/>
          </a:xfrm>
          <a:prstGeom prst="rect">
            <a:avLst/>
          </a:prstGeom>
        </p:spPr>
      </p:pic>
      <p:pic>
        <p:nvPicPr>
          <p:cNvPr id="81" name="Google Shape;81;p16"/>
          <p:cNvPicPr/>
          <p:nvPr/>
        </p:nvPicPr>
        <p:blipFill>
          <a:blip r:embed="rId4">
            <a:alphaModFix/>
          </a:blip>
          <a:stretch/>
        </p:blipFill>
        <p:spPr bwMode="auto">
          <a:xfrm>
            <a:off x="9790594" y="2348852"/>
            <a:ext cx="2547550" cy="2547550"/>
          </a:xfrm>
          <a:prstGeom prst="rect">
            <a:avLst/>
          </a:prstGeom>
          <a:noFill/>
          <a:ln>
            <a:noFill/>
          </a:ln>
        </p:spPr>
      </p:pic>
      <p:sp>
        <p:nvSpPr>
          <p:cNvPr id="86" name="Google Shape;86;p16"/>
          <p:cNvSpPr txBox="1"/>
          <p:nvPr/>
        </p:nvSpPr>
        <p:spPr bwMode="auto">
          <a:xfrm>
            <a:off x="5208225" y="2652644"/>
            <a:ext cx="1675172" cy="861744"/>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1200"/>
              </a:spcBef>
              <a:spcAft>
                <a:spcPts val="1200"/>
              </a:spcAft>
              <a:buNone/>
              <a:defRPr/>
            </a:pPr>
            <a:r>
              <a:rPr lang="en-US" sz="1200" dirty="0">
                <a:solidFill>
                  <a:schemeClr val="bg1"/>
                </a:solidFill>
                <a:latin typeface="Suisse Int'l" panose="020B0504000000000000" pitchFamily="34" charset="-78"/>
                <a:ea typeface="Times New Roman"/>
                <a:cs typeface="Suisse Int'l" panose="020B0504000000000000" pitchFamily="34" charset="-78"/>
              </a:rPr>
              <a:t>Alpha-linolenic acid (ALA)</a:t>
            </a:r>
            <a:endParaRPr sz="1200" dirty="0">
              <a:solidFill>
                <a:schemeClr val="bg1"/>
              </a:solidFill>
              <a:latin typeface="Suisse Int'l" panose="020B0504000000000000" pitchFamily="34" charset="-78"/>
              <a:ea typeface="Times New Roman"/>
              <a:cs typeface="Suisse Int'l" panose="020B0504000000000000" pitchFamily="34" charset="-78"/>
            </a:endParaRPr>
          </a:p>
        </p:txBody>
      </p:sp>
      <p:sp>
        <p:nvSpPr>
          <p:cNvPr id="87" name="Google Shape;87;p16"/>
          <p:cNvSpPr txBox="1"/>
          <p:nvPr/>
        </p:nvSpPr>
        <p:spPr bwMode="auto">
          <a:xfrm>
            <a:off x="4425734" y="1588647"/>
            <a:ext cx="1822158" cy="861744"/>
          </a:xfrm>
          <a:custGeom>
            <a:avLst/>
            <a:gdLst>
              <a:gd name="connsiteX0" fmla="*/ 0 w 1822158"/>
              <a:gd name="connsiteY0" fmla="*/ 0 h 861744"/>
              <a:gd name="connsiteX1" fmla="*/ 1822158 w 1822158"/>
              <a:gd name="connsiteY1" fmla="*/ 0 h 861744"/>
              <a:gd name="connsiteX2" fmla="*/ 1822158 w 1822158"/>
              <a:gd name="connsiteY2" fmla="*/ 861744 h 861744"/>
              <a:gd name="connsiteX3" fmla="*/ 0 w 1822158"/>
              <a:gd name="connsiteY3" fmla="*/ 861744 h 861744"/>
              <a:gd name="connsiteX4" fmla="*/ 0 w 1822158"/>
              <a:gd name="connsiteY4" fmla="*/ 0 h 861744"/>
              <a:gd name="connsiteX0" fmla="*/ 0 w 1822158"/>
              <a:gd name="connsiteY0" fmla="*/ 87682 h 949426"/>
              <a:gd name="connsiteX1" fmla="*/ 1784580 w 1822158"/>
              <a:gd name="connsiteY1" fmla="*/ 0 h 949426"/>
              <a:gd name="connsiteX2" fmla="*/ 1822158 w 1822158"/>
              <a:gd name="connsiteY2" fmla="*/ 949426 h 949426"/>
              <a:gd name="connsiteX3" fmla="*/ 0 w 1822158"/>
              <a:gd name="connsiteY3" fmla="*/ 949426 h 949426"/>
              <a:gd name="connsiteX4" fmla="*/ 0 w 1822158"/>
              <a:gd name="connsiteY4" fmla="*/ 87682 h 949426"/>
              <a:gd name="connsiteX0" fmla="*/ 0 w 1822158"/>
              <a:gd name="connsiteY0" fmla="*/ 87682 h 949426"/>
              <a:gd name="connsiteX1" fmla="*/ 1784580 w 1822158"/>
              <a:gd name="connsiteY1" fmla="*/ 0 h 949426"/>
              <a:gd name="connsiteX2" fmla="*/ 1822158 w 1822158"/>
              <a:gd name="connsiteY2" fmla="*/ 924374 h 949426"/>
              <a:gd name="connsiteX3" fmla="*/ 0 w 1822158"/>
              <a:gd name="connsiteY3" fmla="*/ 949426 h 949426"/>
              <a:gd name="connsiteX4" fmla="*/ 0 w 1822158"/>
              <a:gd name="connsiteY4" fmla="*/ 87682 h 949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2158" h="949426" extrusionOk="0">
                <a:moveTo>
                  <a:pt x="0" y="87682"/>
                </a:moveTo>
                <a:lnTo>
                  <a:pt x="1784580" y="0"/>
                </a:lnTo>
                <a:lnTo>
                  <a:pt x="1822158" y="924374"/>
                </a:lnTo>
                <a:lnTo>
                  <a:pt x="0" y="949426"/>
                </a:lnTo>
                <a:lnTo>
                  <a:pt x="0" y="87682"/>
                </a:lnTo>
                <a:close/>
              </a:path>
            </a:pathLst>
          </a:custGeom>
          <a:noFill/>
          <a:ln>
            <a:noFill/>
          </a:ln>
        </p:spPr>
        <p:txBody>
          <a:bodyPr spcFirstLastPara="1" wrap="square" lIns="91425" tIns="91425" rIns="91425" bIns="91425" anchor="t" anchorCtr="0">
            <a:spAutoFit/>
          </a:bodyPr>
          <a:lstStyle/>
          <a:p>
            <a:pPr marL="0" lvl="0" indent="0" algn="l">
              <a:lnSpc>
                <a:spcPct val="100000"/>
              </a:lnSpc>
              <a:spcBef>
                <a:spcPts val="1200"/>
              </a:spcBef>
              <a:spcAft>
                <a:spcPts val="1200"/>
              </a:spcAft>
              <a:buNone/>
              <a:defRPr/>
            </a:pPr>
            <a:r>
              <a:rPr lang="en-US" sz="1200" dirty="0" err="1">
                <a:solidFill>
                  <a:schemeClr val="bg1"/>
                </a:solidFill>
                <a:latin typeface="Suisse Int'l" panose="020B0504000000000000" pitchFamily="34" charset="-78"/>
                <a:ea typeface="Times New Roman"/>
                <a:cs typeface="Suisse Int'l" panose="020B0504000000000000" pitchFamily="34" charset="-78"/>
              </a:rPr>
              <a:t>Eicosapentaenoic</a:t>
            </a:r>
            <a:r>
              <a:rPr lang="en-US" sz="1200" dirty="0">
                <a:solidFill>
                  <a:schemeClr val="bg1"/>
                </a:solidFill>
                <a:latin typeface="Suisse Int'l" panose="020B0504000000000000" pitchFamily="34" charset="-78"/>
                <a:ea typeface="Times New Roman"/>
                <a:cs typeface="Suisse Int'l" panose="020B0504000000000000" pitchFamily="34" charset="-78"/>
              </a:rPr>
              <a:t> acid (EPA)</a:t>
            </a:r>
            <a:endParaRPr sz="1200" dirty="0">
              <a:solidFill>
                <a:schemeClr val="bg1"/>
              </a:solidFill>
              <a:latin typeface="Suisse Int'l" panose="020B0504000000000000" pitchFamily="34" charset="-78"/>
              <a:ea typeface="Times New Roman"/>
              <a:cs typeface="Suisse Int'l" panose="020B0504000000000000" pitchFamily="34" charset="-78"/>
            </a:endParaRPr>
          </a:p>
        </p:txBody>
      </p:sp>
      <p:sp>
        <p:nvSpPr>
          <p:cNvPr id="88" name="Google Shape;88;p16"/>
          <p:cNvSpPr txBox="1"/>
          <p:nvPr/>
        </p:nvSpPr>
        <p:spPr bwMode="auto">
          <a:xfrm>
            <a:off x="4312149" y="3775432"/>
            <a:ext cx="2049328" cy="923299"/>
          </a:xfrm>
          <a:prstGeom prst="rect">
            <a:avLst/>
          </a:prstGeom>
          <a:noFill/>
          <a:ln>
            <a:noFill/>
          </a:ln>
        </p:spPr>
        <p:txBody>
          <a:bodyPr spcFirstLastPara="1" wrap="square" lIns="91425" tIns="91425" rIns="91425" bIns="91425" anchor="t" anchorCtr="0">
            <a:spAutoFit/>
          </a:bodyPr>
          <a:lstStyle/>
          <a:p>
            <a:pPr marL="0" lvl="0" indent="0" algn="l">
              <a:lnSpc>
                <a:spcPct val="100000"/>
              </a:lnSpc>
              <a:spcBef>
                <a:spcPts val="1200"/>
              </a:spcBef>
              <a:spcAft>
                <a:spcPts val="1200"/>
              </a:spcAft>
              <a:buNone/>
              <a:defRPr/>
            </a:pPr>
            <a:r>
              <a:rPr lang="en-US" dirty="0">
                <a:solidFill>
                  <a:schemeClr val="bg1"/>
                </a:solidFill>
                <a:latin typeface="Suisse Int'l" panose="020B0504000000000000" pitchFamily="34" charset="-78"/>
                <a:ea typeface="Times New Roman"/>
                <a:cs typeface="Suisse Int'l" panose="020B0504000000000000" pitchFamily="34" charset="-78"/>
              </a:rPr>
              <a:t>Docosahexaenoic acid (DHA)</a:t>
            </a:r>
            <a:endParaRPr dirty="0">
              <a:solidFill>
                <a:schemeClr val="bg1"/>
              </a:solidFill>
              <a:latin typeface="Suisse Int'l" panose="020B0504000000000000" pitchFamily="34" charset="-78"/>
              <a:ea typeface="Times New Roman"/>
              <a:cs typeface="Suisse Int'l" panose="020B0504000000000000" pitchFamily="34" charset="-78"/>
            </a:endParaRPr>
          </a:p>
        </p:txBody>
      </p:sp>
      <p:sp>
        <p:nvSpPr>
          <p:cNvPr id="89" name="Google Shape;89;p16"/>
          <p:cNvSpPr txBox="1"/>
          <p:nvPr/>
        </p:nvSpPr>
        <p:spPr bwMode="auto">
          <a:xfrm>
            <a:off x="6648704" y="541800"/>
            <a:ext cx="2237732" cy="615523"/>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dirty="0">
                <a:solidFill>
                  <a:srgbClr val="FF6709"/>
                </a:solidFill>
                <a:latin typeface="Suisse Int'l" panose="020B0504000000000000" pitchFamily="34" charset="-78"/>
                <a:ea typeface="Times New Roman"/>
                <a:cs typeface="Suisse Int'l" panose="020B0504000000000000" pitchFamily="34" charset="-78"/>
              </a:rPr>
              <a:t>The most beneficial fatty acids for human health </a:t>
            </a:r>
            <a:endParaRPr dirty="0">
              <a:solidFill>
                <a:srgbClr val="FF6709"/>
              </a:solidFill>
              <a:latin typeface="Suisse Int'l" panose="020B0504000000000000" pitchFamily="34" charset="-78"/>
              <a:ea typeface="Times New Roman"/>
              <a:cs typeface="Suisse Int'l" panose="020B0504000000000000" pitchFamily="34" charset="-78"/>
            </a:endParaRPr>
          </a:p>
        </p:txBody>
      </p:sp>
      <p:sp>
        <p:nvSpPr>
          <p:cNvPr id="96" name="Google Shape;96;p16"/>
          <p:cNvSpPr txBox="1"/>
          <p:nvPr/>
        </p:nvSpPr>
        <p:spPr bwMode="auto">
          <a:xfrm>
            <a:off x="611625" y="8687313"/>
            <a:ext cx="3080400" cy="1046700"/>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ru" dirty="0">
                <a:solidFill>
                  <a:schemeClr val="dk1"/>
                </a:solidFill>
                <a:latin typeface="Suisse Int'l" panose="020B0504000000000000" pitchFamily="34" charset="-78"/>
                <a:ea typeface="Times New Roman"/>
                <a:cs typeface="Suisse Int'l" panose="020B0504000000000000" pitchFamily="34" charset="-78"/>
              </a:rPr>
              <a:t>Влияют на формирование всех органов и систем ребенка</a:t>
            </a:r>
            <a:r>
              <a:rPr lang="ru" dirty="0">
                <a:solidFill>
                  <a:schemeClr val="dk1"/>
                </a:solidFill>
                <a:highlight>
                  <a:srgbClr val="FFFF00"/>
                </a:highlight>
                <a:latin typeface="Suisse Int'l" panose="020B0504000000000000" pitchFamily="34" charset="-78"/>
                <a:ea typeface="Times New Roman"/>
                <a:cs typeface="Suisse Int'l" panose="020B0504000000000000" pitchFamily="34" charset="-78"/>
              </a:rPr>
              <a:t> в период беременности матери</a:t>
            </a:r>
            <a:r>
              <a:rPr lang="ru" dirty="0">
                <a:solidFill>
                  <a:schemeClr val="dk1"/>
                </a:solidFill>
                <a:latin typeface="Suisse Int'l" panose="020B0504000000000000" pitchFamily="34" charset="-78"/>
                <a:ea typeface="Times New Roman"/>
                <a:cs typeface="Suisse Int'l" panose="020B0504000000000000" pitchFamily="34" charset="-78"/>
              </a:rPr>
              <a:t> </a:t>
            </a:r>
            <a:r>
              <a:rPr lang="ru" strike="sngStrike" dirty="0">
                <a:solidFill>
                  <a:schemeClr val="dk1"/>
                </a:solidFill>
                <a:latin typeface="Suisse Int'l" panose="020B0504000000000000" pitchFamily="34" charset="-78"/>
                <a:ea typeface="Times New Roman"/>
                <a:cs typeface="Suisse Int'l" panose="020B0504000000000000" pitchFamily="34" charset="-78"/>
              </a:rPr>
              <a:t>уже на стадии развития плода </a:t>
            </a:r>
            <a:endParaRPr strike="sngStrike" dirty="0">
              <a:solidFill>
                <a:schemeClr val="dk1"/>
              </a:solidFill>
              <a:latin typeface="Suisse Int'l" panose="020B0504000000000000" pitchFamily="34" charset="-78"/>
              <a:ea typeface="Times New Roman"/>
              <a:cs typeface="Suisse Int'l" panose="020B0504000000000000" pitchFamily="34" charset="-78"/>
            </a:endParaRPr>
          </a:p>
        </p:txBody>
      </p:sp>
      <p:sp>
        <p:nvSpPr>
          <p:cNvPr id="23" name="Google Shape;65;p15"/>
          <p:cNvSpPr txBox="1">
            <a:spLocks noGrp="1"/>
          </p:cNvSpPr>
          <p:nvPr>
            <p:ph type="ctrTitle"/>
          </p:nvPr>
        </p:nvSpPr>
        <p:spPr bwMode="auto">
          <a:xfrm>
            <a:off x="310846" y="319124"/>
            <a:ext cx="6337857" cy="1300758"/>
          </a:xfrm>
          <a:prstGeom prst="rect">
            <a:avLst/>
          </a:prstGeom>
        </p:spPr>
        <p:txBody>
          <a:bodyPr anchor="t">
            <a:normAutofit/>
          </a:bodyPr>
          <a:lstStyle>
            <a:lvl1pPr algn="l">
              <a:lnSpc>
                <a:spcPct val="80000"/>
              </a:lnSpc>
              <a:defRPr sz="2800" b="1">
                <a:solidFill>
                  <a:srgbClr val="CB3E6F"/>
                </a:solidFill>
                <a:latin typeface="Gilroy Bold"/>
                <a:ea typeface="Gilroy Bold"/>
                <a:cs typeface="Gilroy Bold"/>
              </a:defRPr>
            </a:lvl1pPr>
          </a:lstStyle>
          <a:p>
            <a:pPr>
              <a:defRPr/>
            </a:pPr>
            <a:r>
              <a:rPr lang="en-US" b="0" dirty="0">
                <a:solidFill>
                  <a:srgbClr val="3FAAC1"/>
                </a:solidFill>
                <a:latin typeface="Suisse Int'l" panose="020B0504000000000000" pitchFamily="34" charset="-78"/>
                <a:cs typeface="Suisse Int'l" panose="020B0504000000000000" pitchFamily="34" charset="-78"/>
              </a:rPr>
              <a:t>“Blocks”</a:t>
            </a:r>
            <a:r>
              <a:rPr lang="ru-RU" b="0" dirty="0">
                <a:solidFill>
                  <a:srgbClr val="3FAAC1"/>
                </a:solidFill>
                <a:latin typeface="Suisse Int'l" panose="020B0504000000000000" pitchFamily="34" charset="-78"/>
                <a:cs typeface="Suisse Int'l" panose="020B0504000000000000" pitchFamily="34" charset="-78"/>
              </a:rPr>
              <a:t> </a:t>
            </a:r>
            <a:r>
              <a:rPr lang="en-US" b="0" dirty="0">
                <a:solidFill>
                  <a:srgbClr val="3FAAC1"/>
                </a:solidFill>
                <a:latin typeface="Suisse Int'l" panose="020B0504000000000000" pitchFamily="34" charset="-78"/>
                <a:cs typeface="Suisse Int'l" panose="020B0504000000000000" pitchFamily="34" charset="-78"/>
              </a:rPr>
              <a:t>of health</a:t>
            </a:r>
            <a:r>
              <a:rPr lang="ru-RU" b="0" dirty="0">
                <a:solidFill>
                  <a:srgbClr val="3FAAC1"/>
                </a:solidFill>
                <a:latin typeface="Suisse Int'l" panose="020B0504000000000000" pitchFamily="34" charset="-78"/>
                <a:cs typeface="Suisse Int'l" panose="020B0504000000000000" pitchFamily="34" charset="-78"/>
              </a:rPr>
              <a:t>: </a:t>
            </a:r>
            <a:br>
              <a:rPr lang="ru-RU" b="0" dirty="0">
                <a:solidFill>
                  <a:srgbClr val="3FAAC1"/>
                </a:solidFill>
                <a:latin typeface="Suisse Int'l" panose="020B0504000000000000" pitchFamily="34" charset="-78"/>
                <a:cs typeface="Suisse Int'l" panose="020B0504000000000000" pitchFamily="34" charset="-78"/>
              </a:rPr>
            </a:br>
            <a:r>
              <a:rPr lang="en-US" b="0" dirty="0">
                <a:solidFill>
                  <a:srgbClr val="3FAAC1"/>
                </a:solidFill>
                <a:latin typeface="Suisse Int'l" panose="020B0504000000000000" pitchFamily="34" charset="-78"/>
                <a:cs typeface="Suisse Int'l" panose="020B0504000000000000" pitchFamily="34" charset="-78"/>
              </a:rPr>
              <a:t>What we know about Omega-3 PUFAs</a:t>
            </a:r>
            <a:endParaRPr b="0" dirty="0">
              <a:solidFill>
                <a:srgbClr val="3FAAC1"/>
              </a:solidFill>
              <a:latin typeface="Suisse Int'l" panose="020B0504000000000000" pitchFamily="34" charset="-78"/>
              <a:cs typeface="Suisse Int'l" panose="020B0504000000000000" pitchFamily="34" charset="-78"/>
            </a:endParaRPr>
          </a:p>
        </p:txBody>
      </p:sp>
      <p:pic>
        <p:nvPicPr>
          <p:cNvPr id="24" name="Изображение"/>
          <p:cNvPicPr>
            <a:picLocks noChangeAspect="1"/>
          </p:cNvPicPr>
          <p:nvPr/>
        </p:nvPicPr>
        <p:blipFill>
          <a:blip r:embed="rId5"/>
          <a:stretch/>
        </p:blipFill>
        <p:spPr bwMode="auto">
          <a:xfrm>
            <a:off x="367358" y="1595476"/>
            <a:ext cx="696228" cy="698511"/>
          </a:xfrm>
          <a:prstGeom prst="rect">
            <a:avLst/>
          </a:prstGeom>
          <a:ln w="12700">
            <a:miter lim="400000"/>
          </a:ln>
        </p:spPr>
      </p:pic>
      <p:pic>
        <p:nvPicPr>
          <p:cNvPr id="25" name="Изображение"/>
          <p:cNvPicPr>
            <a:picLocks noChangeAspect="1"/>
          </p:cNvPicPr>
          <p:nvPr/>
        </p:nvPicPr>
        <p:blipFill>
          <a:blip r:embed="rId6"/>
          <a:stretch/>
        </p:blipFill>
        <p:spPr bwMode="auto">
          <a:xfrm>
            <a:off x="366220" y="3800875"/>
            <a:ext cx="698506" cy="698506"/>
          </a:xfrm>
          <a:prstGeom prst="rect">
            <a:avLst/>
          </a:prstGeom>
          <a:ln w="12700">
            <a:miter lim="400000"/>
          </a:ln>
        </p:spPr>
      </p:pic>
      <p:pic>
        <p:nvPicPr>
          <p:cNvPr id="26" name="Изображение"/>
          <p:cNvPicPr>
            <a:picLocks noChangeAspect="1"/>
          </p:cNvPicPr>
          <p:nvPr/>
        </p:nvPicPr>
        <p:blipFill>
          <a:blip r:embed="rId7"/>
          <a:stretch/>
        </p:blipFill>
        <p:spPr bwMode="auto">
          <a:xfrm>
            <a:off x="366220" y="2604696"/>
            <a:ext cx="698506" cy="692038"/>
          </a:xfrm>
          <a:prstGeom prst="rect">
            <a:avLst/>
          </a:prstGeom>
          <a:ln w="12700">
            <a:miter lim="400000"/>
          </a:ln>
        </p:spPr>
      </p:pic>
      <p:sp>
        <p:nvSpPr>
          <p:cNvPr id="97" name="Google Shape;97;p16"/>
          <p:cNvSpPr txBox="1"/>
          <p:nvPr/>
        </p:nvSpPr>
        <p:spPr bwMode="auto">
          <a:xfrm>
            <a:off x="6499696" y="3851226"/>
            <a:ext cx="1390804" cy="800189"/>
          </a:xfrm>
          <a:prstGeom prst="rect">
            <a:avLst/>
          </a:prstGeom>
          <a:noFill/>
          <a:ln>
            <a:noFill/>
          </a:ln>
        </p:spPr>
        <p:txBody>
          <a:bodyPr spcFirstLastPara="1" wrap="square" lIns="91425" tIns="91425" rIns="91425" bIns="91425" anchor="t" anchorCtr="0">
            <a:spAutoFit/>
          </a:bodyPr>
          <a:lstStyle/>
          <a:p>
            <a:pPr marL="0" lvl="0" indent="0" algn="l">
              <a:spcBef>
                <a:spcPts val="0"/>
              </a:spcBef>
              <a:spcAft>
                <a:spcPts val="0"/>
              </a:spcAft>
              <a:buNone/>
              <a:defRPr/>
            </a:pPr>
            <a:r>
              <a:rPr lang="en-US" sz="1000" dirty="0">
                <a:solidFill>
                  <a:schemeClr val="bg1"/>
                </a:solidFill>
                <a:latin typeface="Suisse Int'l" panose="020B0504000000000000" pitchFamily="34" charset="-78"/>
                <a:ea typeface="Times New Roman"/>
                <a:cs typeface="Suisse Int'l" panose="020B0504000000000000" pitchFamily="34" charset="-78"/>
              </a:rPr>
              <a:t>Supports normal growth and development in children </a:t>
            </a:r>
            <a:endParaRPr sz="1000" dirty="0">
              <a:solidFill>
                <a:schemeClr val="bg1"/>
              </a:solidFill>
              <a:latin typeface="Suisse Int'l" panose="020B0504000000000000" pitchFamily="34" charset="-78"/>
              <a:ea typeface="Times New Roman"/>
              <a:cs typeface="Suisse Int'l" panose="020B0504000000000000" pitchFamily="34" charset="-78"/>
            </a:endParaRPr>
          </a:p>
        </p:txBody>
      </p:sp>
      <p:sp>
        <p:nvSpPr>
          <p:cNvPr id="3" name="Прямоугольник 2"/>
          <p:cNvSpPr/>
          <p:nvPr/>
        </p:nvSpPr>
        <p:spPr bwMode="auto">
          <a:xfrm>
            <a:off x="1120526" y="1566552"/>
            <a:ext cx="2706211" cy="738664"/>
          </a:xfrm>
          <a:prstGeom prst="rect">
            <a:avLst/>
          </a:prstGeom>
        </p:spPr>
        <p:txBody>
          <a:bodyPr wrap="square">
            <a:spAutoFit/>
          </a:bodyPr>
          <a:lstStyle/>
          <a:p>
            <a:pPr>
              <a:defRPr/>
            </a:pPr>
            <a:r>
              <a:rPr lang="en-US" dirty="0">
                <a:latin typeface="Suisse Int'l" panose="020B0504000000000000" pitchFamily="34" charset="-78"/>
                <a:cs typeface="Suisse Int'l" panose="020B0504000000000000" pitchFamily="34" charset="-78"/>
              </a:rPr>
              <a:t>They are structural components of cell membranes</a:t>
            </a:r>
            <a:endParaRPr lang="ru-RU" dirty="0">
              <a:latin typeface="Suisse Int'l" panose="020B0504000000000000" pitchFamily="34" charset="-78"/>
              <a:cs typeface="Suisse Int'l" panose="020B0504000000000000" pitchFamily="34" charset="-78"/>
            </a:endParaRPr>
          </a:p>
        </p:txBody>
      </p:sp>
      <p:sp>
        <p:nvSpPr>
          <p:cNvPr id="19" name="Прямоугольник 18"/>
          <p:cNvSpPr/>
          <p:nvPr/>
        </p:nvSpPr>
        <p:spPr bwMode="auto">
          <a:xfrm>
            <a:off x="1120526" y="2581383"/>
            <a:ext cx="2815250" cy="738664"/>
          </a:xfrm>
          <a:prstGeom prst="rect">
            <a:avLst/>
          </a:prstGeom>
        </p:spPr>
        <p:txBody>
          <a:bodyPr wrap="square">
            <a:spAutoFit/>
          </a:bodyPr>
          <a:lstStyle/>
          <a:p>
            <a:pPr>
              <a:defRPr/>
            </a:pPr>
            <a:r>
              <a:rPr lang="en-US" dirty="0">
                <a:latin typeface="Suisse Int'l" panose="020B0504000000000000" pitchFamily="34" charset="-78"/>
                <a:cs typeface="Suisse Int'l" panose="020B0504000000000000" pitchFamily="34" charset="-78"/>
              </a:rPr>
              <a:t>They play a role in children’s organ and system development even before birth</a:t>
            </a:r>
            <a:endParaRPr lang="ru-RU" dirty="0">
              <a:latin typeface="Suisse Int'l" panose="020B0504000000000000" pitchFamily="34" charset="-78"/>
              <a:cs typeface="Suisse Int'l" panose="020B0504000000000000" pitchFamily="34" charset="-78"/>
            </a:endParaRPr>
          </a:p>
        </p:txBody>
      </p:sp>
      <p:sp>
        <p:nvSpPr>
          <p:cNvPr id="20" name="Прямоугольник 19"/>
          <p:cNvSpPr/>
          <p:nvPr/>
        </p:nvSpPr>
        <p:spPr bwMode="auto">
          <a:xfrm>
            <a:off x="1120526" y="3780796"/>
            <a:ext cx="2706211" cy="738664"/>
          </a:xfrm>
          <a:prstGeom prst="rect">
            <a:avLst/>
          </a:prstGeom>
        </p:spPr>
        <p:txBody>
          <a:bodyPr wrap="square">
            <a:spAutoFit/>
          </a:bodyPr>
          <a:lstStyle/>
          <a:p>
            <a:pPr>
              <a:defRPr/>
            </a:pPr>
            <a:r>
              <a:rPr lang="en-US" dirty="0">
                <a:latin typeface="Suisse Int'l" panose="020B0504000000000000" pitchFamily="34" charset="-78"/>
                <a:cs typeface="Suisse Int'l" panose="020B0504000000000000" pitchFamily="34" charset="-78"/>
              </a:rPr>
              <a:t>They are “indispensable” because they’re obtained largely via food</a:t>
            </a:r>
            <a:endParaRPr lang="ru-RU" dirty="0">
              <a:latin typeface="Suisse Int'l" panose="020B0504000000000000" pitchFamily="34" charset="-78"/>
              <a:cs typeface="Suisse Int'l" panose="020B0504000000000000" pitchFamily="34" charset="-78"/>
            </a:endParaRPr>
          </a:p>
        </p:txBody>
      </p:sp>
      <p:pic>
        <p:nvPicPr>
          <p:cNvPr id="21" name="image10.png" descr="image10.png"/>
          <p:cNvPicPr>
            <a:picLocks noChangeAspect="1"/>
          </p:cNvPicPr>
          <p:nvPr/>
        </p:nvPicPr>
        <p:blipFill>
          <a:blip r:embed="rId8"/>
          <a:stretch/>
        </p:blipFill>
        <p:spPr bwMode="auto">
          <a:xfrm>
            <a:off x="8013700" y="4782446"/>
            <a:ext cx="812800" cy="203775"/>
          </a:xfrm>
          <a:prstGeom prst="rect">
            <a:avLst/>
          </a:prstGeom>
          <a:ln w="12700">
            <a:miter lim="400000"/>
          </a:ln>
        </p:spPr>
      </p:pic>
      <p:sp>
        <p:nvSpPr>
          <p:cNvPr id="4" name="TextBox 3"/>
          <p:cNvSpPr txBox="1"/>
          <p:nvPr/>
        </p:nvSpPr>
        <p:spPr bwMode="auto">
          <a:xfrm>
            <a:off x="330391" y="4640121"/>
            <a:ext cx="3605386" cy="477054"/>
          </a:xfrm>
          <a:prstGeom prst="rect">
            <a:avLst/>
          </a:prstGeom>
          <a:noFill/>
        </p:spPr>
        <p:txBody>
          <a:bodyPr wrap="square">
            <a:spAutoFit/>
          </a:bodyPr>
          <a:lstStyle/>
          <a:p>
            <a:pPr>
              <a:defRPr/>
            </a:pPr>
            <a:r>
              <a:rPr sz="500" dirty="0">
                <a:solidFill>
                  <a:schemeClr val="tx1"/>
                </a:solidFill>
                <a:latin typeface="Suisse Int'l" panose="020B0504000000000000" pitchFamily="34" charset="-78"/>
                <a:cs typeface="Suisse Int'l" panose="020B0504000000000000" pitchFamily="34" charset="-78"/>
              </a:rPr>
              <a:t>Mount Sinai Health Library and EPA: https://www.mountsinai.org/health-library/supplement/eicosapentaenoic-acid-epa#:~:text=Eicosapentaenoic%20acid%20(EPA)%20is%20one,lower%20risk%20of%20heart%20disease ; </a:t>
            </a:r>
            <a:br>
              <a:rPr sz="500" dirty="0">
                <a:solidFill>
                  <a:schemeClr val="tx1"/>
                </a:solidFill>
                <a:latin typeface="Suisse Int'l" panose="020B0504000000000000" pitchFamily="34" charset="-78"/>
                <a:cs typeface="Suisse Int'l" panose="020B0504000000000000" pitchFamily="34" charset="-78"/>
              </a:rPr>
            </a:br>
            <a:r>
              <a:rPr sz="500" dirty="0">
                <a:solidFill>
                  <a:schemeClr val="tx1"/>
                </a:solidFill>
                <a:latin typeface="Suisse Int'l" panose="020B0504000000000000" pitchFamily="34" charset="-78"/>
                <a:cs typeface="Suisse Int'l" panose="020B0504000000000000" pitchFamily="34" charset="-78"/>
              </a:rPr>
              <a:t>WEB MD and ALA: https://www.webmd.com/vitamins/ai/ingredientmono-1035/alpha-linolenic-acid-ala ; </a:t>
            </a:r>
            <a:br>
              <a:rPr sz="500" dirty="0">
                <a:solidFill>
                  <a:schemeClr val="tx1"/>
                </a:solidFill>
                <a:latin typeface="Suisse Int'l" panose="020B0504000000000000" pitchFamily="34" charset="-78"/>
                <a:cs typeface="Suisse Int'l" panose="020B0504000000000000" pitchFamily="34" charset="-78"/>
              </a:rPr>
            </a:br>
            <a:r>
              <a:rPr sz="500" dirty="0">
                <a:solidFill>
                  <a:schemeClr val="tx1"/>
                </a:solidFill>
                <a:latin typeface="Suisse Int'l" panose="020B0504000000000000" pitchFamily="34" charset="-78"/>
                <a:cs typeface="Suisse Int'l" panose="020B0504000000000000" pitchFamily="34" charset="-78"/>
              </a:rPr>
              <a:t>DHA, EPA - babies: https://www.tandfonline.com/doi/full/10.1080/10942912.2022.2070642 ; Omega 3 FAs Fact sheet - NIH- https://ods.od.nih.gov/factsheets/Omega3FattyAcids-HealthProfessional/ ;</a:t>
            </a:r>
            <a:endParaRPr dirty="0">
              <a:latin typeface="Suisse Int'l" panose="020B0504000000000000" pitchFamily="34" charset="-78"/>
              <a:cs typeface="Suisse Int'l" panose="020B0504000000000000" pitchFamily="34" charset="-78"/>
            </a:endParaRPr>
          </a:p>
        </p:txBody>
      </p:sp>
      <p:sp>
        <p:nvSpPr>
          <p:cNvPr id="9" name="TextBox 8">
            <a:extLst>
              <a:ext uri="{FF2B5EF4-FFF2-40B4-BE49-F238E27FC236}">
                <a16:creationId xmlns:a16="http://schemas.microsoft.com/office/drawing/2014/main" id="{C84D70A8-4D28-37F0-233A-A468241891CF}"/>
              </a:ext>
            </a:extLst>
          </p:cNvPr>
          <p:cNvSpPr txBox="1"/>
          <p:nvPr/>
        </p:nvSpPr>
        <p:spPr>
          <a:xfrm>
            <a:off x="3671074" y="4753313"/>
            <a:ext cx="4342626" cy="461665"/>
          </a:xfrm>
          <a:prstGeom prst="rect">
            <a:avLst/>
          </a:prstGeom>
          <a:noFill/>
        </p:spPr>
        <p:txBody>
          <a:bodyPr wrap="square" rtlCol="0">
            <a:spAutoFit/>
          </a:bodyPr>
          <a:lstStyle/>
          <a:p>
            <a:r>
              <a:rPr lang="en-US" dirty="0">
                <a:latin typeface="Suisse Int'l" panose="020B0504000000000000" pitchFamily="34" charset="-78"/>
                <a:cs typeface="Suisse Int'l" panose="020B0504000000000000" pitchFamily="34" charset="-78"/>
              </a:rPr>
              <a:t> </a:t>
            </a:r>
            <a:r>
              <a:rPr lang="en-US" sz="1000" dirty="0">
                <a:latin typeface="Suisse Int'l" panose="020B0504000000000000" pitchFamily="34" charset="-78"/>
                <a:cs typeface="Suisse Int'l" panose="020B0504000000000000" pitchFamily="34" charset="-78"/>
              </a:rPr>
              <a:t>DHA is an important nutrient that plays a role in growth and development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3" name="Рисунок 2"/>
          <p:cNvPicPr>
            <a:picLocks noChangeAspect="1"/>
          </p:cNvPicPr>
          <p:nvPr/>
        </p:nvPicPr>
        <p:blipFill>
          <a:blip r:embed="rId3"/>
          <a:srcRect l="1170" t="1170"/>
          <a:stretch/>
        </p:blipFill>
        <p:spPr bwMode="auto">
          <a:xfrm>
            <a:off x="-96446" y="-17129"/>
            <a:ext cx="9250693" cy="5202848"/>
          </a:xfrm>
          <a:prstGeom prst="rect">
            <a:avLst/>
          </a:prstGeom>
        </p:spPr>
      </p:pic>
      <p:sp>
        <p:nvSpPr>
          <p:cNvPr id="141" name="Google Shape;65;p15"/>
          <p:cNvSpPr txBox="1"/>
          <p:nvPr/>
        </p:nvSpPr>
        <p:spPr bwMode="auto">
          <a:xfrm>
            <a:off x="2137678" y="4119405"/>
            <a:ext cx="2057901" cy="782165"/>
          </a:xfrm>
          <a:prstGeom prst="rect">
            <a:avLst/>
          </a:prstGeom>
          <a:ln w="12700">
            <a:miter lim="400000"/>
          </a:ln>
        </p:spPr>
        <p:txBody>
          <a:bodyPr lIns="91421" tIns="91421" rIns="91421" bIns="91421">
            <a:normAutofit/>
          </a:bodyPr>
          <a:lstStyle>
            <a:lvl1pPr>
              <a:defRPr sz="1600">
                <a:solidFill>
                  <a:srgbClr val="FFFFFF"/>
                </a:solidFill>
                <a:latin typeface="Gilroy Regular"/>
                <a:ea typeface="Gilroy Regular"/>
                <a:cs typeface="Gilroy Regular"/>
              </a:defRPr>
            </a:lvl1pPr>
          </a:lstStyle>
          <a:p>
            <a:pPr lvl="0" algn="ctr">
              <a:defRPr/>
            </a:pPr>
            <a:r>
              <a:rPr lang="en-US" dirty="0">
                <a:solidFill>
                  <a:schemeClr val="bg1"/>
                </a:solidFill>
                <a:latin typeface="Suisse Int'l" panose="020B0504000000000000" pitchFamily="34" charset="-78"/>
                <a:ea typeface="Times New Roman"/>
                <a:cs typeface="Suisse Int'l" panose="020B0504000000000000" pitchFamily="34" charset="-78"/>
              </a:rPr>
              <a:t>The Nervous</a:t>
            </a:r>
            <a:br>
              <a:rPr lang="en-US" dirty="0">
                <a:solidFill>
                  <a:schemeClr val="bg1"/>
                </a:solidFill>
                <a:latin typeface="Suisse Int'l" panose="020B0504000000000000" pitchFamily="34" charset="-78"/>
                <a:ea typeface="Times New Roman"/>
                <a:cs typeface="Suisse Int'l" panose="020B0504000000000000" pitchFamily="34" charset="-78"/>
              </a:rPr>
            </a:br>
            <a:r>
              <a:rPr lang="en-US" dirty="0">
                <a:solidFill>
                  <a:schemeClr val="bg1"/>
                </a:solidFill>
                <a:latin typeface="Suisse Int'l" panose="020B0504000000000000" pitchFamily="34" charset="-78"/>
                <a:ea typeface="Times New Roman"/>
                <a:cs typeface="Suisse Int'l" panose="020B0504000000000000" pitchFamily="34" charset="-78"/>
              </a:rPr>
              <a:t>System*</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sp>
        <p:nvSpPr>
          <p:cNvPr id="142" name="Google Shape;65;p15"/>
          <p:cNvSpPr txBox="1"/>
          <p:nvPr/>
        </p:nvSpPr>
        <p:spPr bwMode="auto">
          <a:xfrm>
            <a:off x="3749318" y="2860512"/>
            <a:ext cx="2443373" cy="782165"/>
          </a:xfrm>
          <a:prstGeom prst="rect">
            <a:avLst/>
          </a:prstGeom>
          <a:ln w="12700">
            <a:miter lim="400000"/>
          </a:ln>
        </p:spPr>
        <p:txBody>
          <a:bodyPr lIns="91421" tIns="91421" rIns="91421" bIns="91421">
            <a:normAutofit/>
          </a:bodyPr>
          <a:lstStyle>
            <a:lvl1pPr algn="ctr">
              <a:defRPr sz="1600">
                <a:solidFill>
                  <a:srgbClr val="FFFFFF"/>
                </a:solidFill>
                <a:latin typeface="Gilroy Regular"/>
                <a:ea typeface="Gilroy Regular"/>
                <a:cs typeface="Gilroy Regular"/>
              </a:defRPr>
            </a:lvl1pPr>
          </a:lstStyle>
          <a:p>
            <a:pPr lvl="0">
              <a:defRPr/>
            </a:pPr>
            <a:r>
              <a:rPr lang="en-US" dirty="0">
                <a:solidFill>
                  <a:schemeClr val="bg1"/>
                </a:solidFill>
                <a:latin typeface="Suisse Int'l" panose="020B0504000000000000" pitchFamily="34" charset="-78"/>
                <a:ea typeface="Times New Roman"/>
                <a:cs typeface="Suisse Int'l" panose="020B0504000000000000" pitchFamily="34" charset="-78"/>
              </a:rPr>
              <a:t>The Heart*</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sp>
        <p:nvSpPr>
          <p:cNvPr id="143" name="Google Shape;65;p15"/>
          <p:cNvSpPr txBox="1"/>
          <p:nvPr/>
        </p:nvSpPr>
        <p:spPr bwMode="auto">
          <a:xfrm>
            <a:off x="310845" y="319122"/>
            <a:ext cx="7109863" cy="1284267"/>
          </a:xfrm>
          <a:prstGeom prst="rect">
            <a:avLst/>
          </a:prstGeom>
          <a:ln w="12700">
            <a:miter lim="400000"/>
          </a:ln>
        </p:spPr>
        <p:txBody>
          <a:bodyPr lIns="91421" tIns="91421" rIns="91421" bIns="91421">
            <a:normAutofit/>
          </a:bodyPr>
          <a:lstStyle/>
          <a:p>
            <a:pPr>
              <a:lnSpc>
                <a:spcPct val="80000"/>
              </a:lnSpc>
              <a:defRPr sz="2800">
                <a:solidFill>
                  <a:srgbClr val="FDEFCD"/>
                </a:solidFill>
                <a:latin typeface="Gilroy Bold"/>
                <a:ea typeface="Gilroy Bold"/>
                <a:cs typeface="Gilroy Bold"/>
              </a:defRPr>
            </a:pPr>
            <a:r>
              <a:rPr lang="en-US" sz="2800" dirty="0">
                <a:solidFill>
                  <a:srgbClr val="FFFF9B"/>
                </a:solidFill>
                <a:latin typeface="Suisse Int'l" panose="020B0504000000000000" pitchFamily="34" charset="-78"/>
                <a:cs typeface="Suisse Int'l" panose="020B0504000000000000" pitchFamily="34" charset="-78"/>
              </a:rPr>
              <a:t>Nurturing growing minds and bodies: the importance of Omega-3s, especially DHA, in child development</a:t>
            </a:r>
            <a:endParaRPr dirty="0">
              <a:latin typeface="Suisse Int'l" panose="020B0504000000000000" pitchFamily="34" charset="-78"/>
              <a:cs typeface="Suisse Int'l" panose="020B0504000000000000" pitchFamily="34" charset="-78"/>
            </a:endParaRPr>
          </a:p>
        </p:txBody>
      </p:sp>
      <p:sp>
        <p:nvSpPr>
          <p:cNvPr id="144" name="Google Shape;65;p15"/>
          <p:cNvSpPr txBox="1"/>
          <p:nvPr/>
        </p:nvSpPr>
        <p:spPr bwMode="auto">
          <a:xfrm>
            <a:off x="89683" y="2856502"/>
            <a:ext cx="2443373" cy="782165"/>
          </a:xfrm>
          <a:prstGeom prst="rect">
            <a:avLst/>
          </a:prstGeom>
          <a:ln w="12700">
            <a:miter lim="400000"/>
          </a:ln>
        </p:spPr>
        <p:txBody>
          <a:bodyPr lIns="91421" tIns="91421" rIns="91421" bIns="91421">
            <a:normAutofit/>
          </a:bodyPr>
          <a:lstStyle>
            <a:lvl1pPr>
              <a:lnSpc>
                <a:spcPct val="120000"/>
              </a:lnSpc>
              <a:defRPr sz="1600">
                <a:solidFill>
                  <a:srgbClr val="FFFFFF"/>
                </a:solidFill>
                <a:latin typeface="Gilroy Regular"/>
                <a:ea typeface="Gilroy Regular"/>
                <a:cs typeface="Gilroy Regular"/>
              </a:defRPr>
            </a:lvl1pPr>
          </a:lstStyle>
          <a:p>
            <a:pPr lvl="0" algn="ctr">
              <a:defRPr/>
            </a:pPr>
            <a:r>
              <a:rPr lang="en-US" dirty="0">
                <a:solidFill>
                  <a:schemeClr val="bg1"/>
                </a:solidFill>
                <a:latin typeface="Suisse Int'l" panose="020B0504000000000000" pitchFamily="34" charset="-78"/>
                <a:ea typeface="Times New Roman"/>
                <a:cs typeface="Suisse Int'l" panose="020B0504000000000000" pitchFamily="34" charset="-78"/>
              </a:rPr>
              <a:t>The Eyes*</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pic>
        <p:nvPicPr>
          <p:cNvPr id="145" name="Изображение"/>
          <p:cNvPicPr>
            <a:picLocks noChangeAspect="1"/>
          </p:cNvPicPr>
          <p:nvPr/>
        </p:nvPicPr>
        <p:blipFill>
          <a:blip r:embed="rId4"/>
          <a:stretch/>
        </p:blipFill>
        <p:spPr bwMode="auto">
          <a:xfrm>
            <a:off x="4618768" y="2179266"/>
            <a:ext cx="704475" cy="711060"/>
          </a:xfrm>
          <a:prstGeom prst="rect">
            <a:avLst/>
          </a:prstGeom>
          <a:ln w="12700">
            <a:miter lim="400000"/>
          </a:ln>
        </p:spPr>
      </p:pic>
      <p:pic>
        <p:nvPicPr>
          <p:cNvPr id="146" name="Image" descr="Image"/>
          <p:cNvPicPr>
            <a:picLocks noChangeAspect="1"/>
          </p:cNvPicPr>
          <p:nvPr/>
        </p:nvPicPr>
        <p:blipFill>
          <a:blip r:embed="rId5"/>
          <a:stretch/>
        </p:blipFill>
        <p:spPr bwMode="auto">
          <a:xfrm>
            <a:off x="8013700" y="4782532"/>
            <a:ext cx="812800" cy="203777"/>
          </a:xfrm>
          <a:prstGeom prst="rect">
            <a:avLst/>
          </a:prstGeom>
          <a:ln w="12700">
            <a:miter lim="400000"/>
          </a:ln>
        </p:spPr>
      </p:pic>
      <p:pic>
        <p:nvPicPr>
          <p:cNvPr id="147" name="Изображение"/>
          <p:cNvPicPr>
            <a:picLocks noChangeAspect="1"/>
          </p:cNvPicPr>
          <p:nvPr/>
        </p:nvPicPr>
        <p:blipFill>
          <a:blip r:embed="rId6"/>
          <a:stretch/>
        </p:blipFill>
        <p:spPr bwMode="auto">
          <a:xfrm>
            <a:off x="944706" y="2149458"/>
            <a:ext cx="711054" cy="711054"/>
          </a:xfrm>
          <a:prstGeom prst="rect">
            <a:avLst/>
          </a:prstGeom>
          <a:ln w="12700">
            <a:miter lim="400000"/>
          </a:ln>
        </p:spPr>
      </p:pic>
      <p:pic>
        <p:nvPicPr>
          <p:cNvPr id="148" name="Изображение"/>
          <p:cNvPicPr>
            <a:picLocks noChangeAspect="1"/>
          </p:cNvPicPr>
          <p:nvPr/>
        </p:nvPicPr>
        <p:blipFill>
          <a:blip r:embed="rId7"/>
          <a:stretch/>
        </p:blipFill>
        <p:spPr bwMode="auto">
          <a:xfrm>
            <a:off x="2819187" y="3451336"/>
            <a:ext cx="704476" cy="711061"/>
          </a:xfrm>
          <a:prstGeom prst="rect">
            <a:avLst/>
          </a:prstGeom>
          <a:ln w="12700">
            <a:miter lim="400000"/>
          </a:ln>
        </p:spPr>
      </p:pic>
      <p:sp>
        <p:nvSpPr>
          <p:cNvPr id="14" name="Google Shape;65;p15"/>
          <p:cNvSpPr txBox="1"/>
          <p:nvPr/>
        </p:nvSpPr>
        <p:spPr bwMode="auto">
          <a:xfrm>
            <a:off x="80682" y="4094838"/>
            <a:ext cx="2443373" cy="782165"/>
          </a:xfrm>
          <a:prstGeom prst="rect">
            <a:avLst/>
          </a:prstGeom>
          <a:ln w="12700">
            <a:miter lim="400000"/>
          </a:ln>
        </p:spPr>
        <p:txBody>
          <a:bodyPr lIns="91421" tIns="91421" rIns="91421" bIns="91421">
            <a:normAutofit/>
          </a:bodyPr>
          <a:lstStyle>
            <a:lvl1pPr>
              <a:lnSpc>
                <a:spcPct val="120000"/>
              </a:lnSpc>
              <a:defRPr sz="1600">
                <a:solidFill>
                  <a:srgbClr val="FFFFFF"/>
                </a:solidFill>
                <a:latin typeface="Gilroy Regular"/>
                <a:ea typeface="Gilroy Regular"/>
                <a:cs typeface="Gilroy Regular"/>
              </a:defRPr>
            </a:lvl1pPr>
          </a:lstStyle>
          <a:p>
            <a:pPr lvl="0" algn="ctr">
              <a:lnSpc>
                <a:spcPct val="100000"/>
              </a:lnSpc>
              <a:defRPr/>
            </a:pPr>
            <a:r>
              <a:rPr lang="en-US" dirty="0">
                <a:solidFill>
                  <a:schemeClr val="bg1"/>
                </a:solidFill>
                <a:latin typeface="Suisse Int'l" panose="020B0504000000000000" pitchFamily="34" charset="-78"/>
                <a:ea typeface="Times New Roman"/>
                <a:cs typeface="Suisse Int'l" panose="020B0504000000000000" pitchFamily="34" charset="-78"/>
              </a:rPr>
              <a:t>The Immune</a:t>
            </a:r>
            <a:br>
              <a:rPr lang="en-US" dirty="0">
                <a:solidFill>
                  <a:schemeClr val="bg1"/>
                </a:solidFill>
                <a:latin typeface="Suisse Int'l" panose="020B0504000000000000" pitchFamily="34" charset="-78"/>
                <a:ea typeface="Times New Roman"/>
                <a:cs typeface="Suisse Int'l" panose="020B0504000000000000" pitchFamily="34" charset="-78"/>
              </a:rPr>
            </a:br>
            <a:r>
              <a:rPr lang="en-US" dirty="0">
                <a:solidFill>
                  <a:schemeClr val="bg1"/>
                </a:solidFill>
                <a:latin typeface="Suisse Int'l" panose="020B0504000000000000" pitchFamily="34" charset="-78"/>
                <a:ea typeface="Times New Roman"/>
                <a:cs typeface="Suisse Int'l" panose="020B0504000000000000" pitchFamily="34" charset="-78"/>
              </a:rPr>
              <a:t>System*</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sp>
        <p:nvSpPr>
          <p:cNvPr id="15" name="Google Shape;65;p15"/>
          <p:cNvSpPr txBox="1"/>
          <p:nvPr/>
        </p:nvSpPr>
        <p:spPr bwMode="auto">
          <a:xfrm>
            <a:off x="1944943" y="2855322"/>
            <a:ext cx="2443373" cy="782165"/>
          </a:xfrm>
          <a:prstGeom prst="rect">
            <a:avLst/>
          </a:prstGeom>
          <a:ln w="12700">
            <a:miter lim="400000"/>
          </a:ln>
        </p:spPr>
        <p:txBody>
          <a:bodyPr lIns="91421" tIns="91421" rIns="91421" bIns="91421">
            <a:normAutofit/>
          </a:bodyPr>
          <a:lstStyle>
            <a:lvl1pPr>
              <a:lnSpc>
                <a:spcPct val="120000"/>
              </a:lnSpc>
              <a:defRPr sz="1600">
                <a:solidFill>
                  <a:srgbClr val="FFFFFF"/>
                </a:solidFill>
                <a:latin typeface="Gilroy Regular"/>
                <a:ea typeface="Gilroy Regular"/>
                <a:cs typeface="Gilroy Regular"/>
              </a:defRPr>
            </a:lvl1pPr>
          </a:lstStyle>
          <a:p>
            <a:pPr lvl="0" algn="ctr">
              <a:defRPr/>
            </a:pPr>
            <a:r>
              <a:rPr lang="en-US" dirty="0">
                <a:solidFill>
                  <a:schemeClr val="bg1"/>
                </a:solidFill>
                <a:latin typeface="Suisse Int'l" panose="020B0504000000000000" pitchFamily="34" charset="-78"/>
                <a:ea typeface="Times New Roman"/>
                <a:cs typeface="Suisse Int'l" panose="020B0504000000000000" pitchFamily="34" charset="-78"/>
              </a:rPr>
              <a:t>The Brain*</a:t>
            </a:r>
            <a:endParaRPr lang="ru-RU" dirty="0">
              <a:solidFill>
                <a:schemeClr val="bg1"/>
              </a:solidFill>
              <a:latin typeface="Suisse Int'l" panose="020B0504000000000000" pitchFamily="34" charset="-78"/>
              <a:ea typeface="Times New Roman"/>
              <a:cs typeface="Suisse Int'l" panose="020B0504000000000000" pitchFamily="34" charset="-78"/>
            </a:endParaRPr>
          </a:p>
        </p:txBody>
      </p:sp>
      <p:pic>
        <p:nvPicPr>
          <p:cNvPr id="16" name="Изображение"/>
          <p:cNvPicPr>
            <a:picLocks noChangeAspect="1"/>
          </p:cNvPicPr>
          <p:nvPr/>
        </p:nvPicPr>
        <p:blipFill>
          <a:blip r:embed="rId8"/>
          <a:stretch/>
        </p:blipFill>
        <p:spPr bwMode="auto">
          <a:xfrm>
            <a:off x="944706" y="3451336"/>
            <a:ext cx="711054" cy="711054"/>
          </a:xfrm>
          <a:prstGeom prst="rect">
            <a:avLst/>
          </a:prstGeom>
          <a:ln w="12700">
            <a:miter lim="400000"/>
          </a:ln>
        </p:spPr>
      </p:pic>
      <p:pic>
        <p:nvPicPr>
          <p:cNvPr id="17" name="Изображение"/>
          <p:cNvPicPr>
            <a:picLocks noChangeAspect="1"/>
          </p:cNvPicPr>
          <p:nvPr/>
        </p:nvPicPr>
        <p:blipFill>
          <a:blip r:embed="rId9"/>
          <a:stretch/>
        </p:blipFill>
        <p:spPr bwMode="auto">
          <a:xfrm>
            <a:off x="2811103" y="2170200"/>
            <a:ext cx="711054" cy="704470"/>
          </a:xfrm>
          <a:prstGeom prst="rect">
            <a:avLst/>
          </a:prstGeom>
          <a:ln w="12700">
            <a:miter lim="400000"/>
          </a:ln>
        </p:spPr>
      </p:pic>
      <p:sp>
        <p:nvSpPr>
          <p:cNvPr id="18" name="Google Shape;65;p15"/>
          <p:cNvSpPr txBox="1"/>
          <p:nvPr/>
        </p:nvSpPr>
        <p:spPr bwMode="auto">
          <a:xfrm>
            <a:off x="310845" y="1488425"/>
            <a:ext cx="5723202" cy="710666"/>
          </a:xfrm>
          <a:prstGeom prst="rect">
            <a:avLst/>
          </a:prstGeom>
          <a:ln w="12700">
            <a:miter lim="400000"/>
          </a:ln>
        </p:spPr>
        <p:txBody>
          <a:bodyPr lIns="91421" tIns="91421" rIns="91421" bIns="91421">
            <a:normAutofit/>
          </a:bodyPr>
          <a:lstStyle/>
          <a:p>
            <a:pPr>
              <a:lnSpc>
                <a:spcPct val="108000"/>
              </a:lnSpc>
              <a:defRPr>
                <a:solidFill>
                  <a:srgbClr val="FFEFDD"/>
                </a:solidFill>
                <a:latin typeface="Gilroy Regular"/>
                <a:ea typeface="Gilroy Regular"/>
                <a:cs typeface="Gilroy Regular"/>
              </a:defRPr>
            </a:pPr>
            <a:r>
              <a:rPr lang="en-US" dirty="0">
                <a:solidFill>
                  <a:schemeClr val="bg1"/>
                </a:solidFill>
                <a:latin typeface="Suisse Int'l" panose="020B0504000000000000" pitchFamily="34" charset="-78"/>
                <a:cs typeface="Suisse Int'l" panose="020B0504000000000000" pitchFamily="34" charset="-78"/>
              </a:rPr>
              <a:t>From the first days of life, DHA supports*:</a:t>
            </a:r>
            <a:endParaRPr dirty="0">
              <a:solidFill>
                <a:schemeClr val="bg1"/>
              </a:solidFill>
              <a:latin typeface="Suisse Int'l" panose="020B0504000000000000" pitchFamily="34" charset="-78"/>
              <a:cs typeface="Suisse Int'l" panose="020B0504000000000000" pitchFamily="34" charset="-78"/>
            </a:endParaRPr>
          </a:p>
        </p:txBody>
      </p:sp>
      <p:sp>
        <p:nvSpPr>
          <p:cNvPr id="2" name="TextBox 1">
            <a:extLst>
              <a:ext uri="{FF2B5EF4-FFF2-40B4-BE49-F238E27FC236}">
                <a16:creationId xmlns:a16="http://schemas.microsoft.com/office/drawing/2014/main" id="{3E05CCDE-63FB-74D7-3D51-E601B157C7F4}"/>
              </a:ext>
            </a:extLst>
          </p:cNvPr>
          <p:cNvSpPr txBox="1"/>
          <p:nvPr/>
        </p:nvSpPr>
        <p:spPr>
          <a:xfrm>
            <a:off x="4388316" y="4235450"/>
            <a:ext cx="3089393" cy="707886"/>
          </a:xfrm>
          <a:prstGeom prst="rect">
            <a:avLst/>
          </a:prstGeom>
          <a:noFill/>
          <a:ln>
            <a:solidFill>
              <a:schemeClr val="bg1"/>
            </a:solidFill>
          </a:ln>
        </p:spPr>
        <p:txBody>
          <a:bodyPr wrap="square" rtlCol="0">
            <a:spAutoFit/>
          </a:bodyPr>
          <a:lstStyle/>
          <a:p>
            <a:pPr algn="ctr"/>
            <a:r>
              <a:rPr lang="en-US" sz="1000" dirty="0">
                <a:solidFill>
                  <a:schemeClr val="bg1"/>
                </a:solidFill>
                <a:latin typeface="Suisse Int'l" panose="020B0504000000000000" pitchFamily="34" charset="-78"/>
                <a:cs typeface="Suisse Int'l" panose="020B0504000000000000" pitchFamily="34" charset="-78"/>
              </a:rPr>
              <a:t>*These statements have not been evaluated by the Food and Drug Administration. This product is not intended to diagnose, treat, cure, or prevent any disease. </a:t>
            </a:r>
            <a:endParaRPr lang="en-US" dirty="0">
              <a:solidFill>
                <a:schemeClr val="bg1"/>
              </a:solidFill>
              <a:latin typeface="Suisse Int'l" panose="020B0504000000000000" pitchFamily="34" charset="-78"/>
              <a:cs typeface="Suisse Int'l" panose="020B0504000000000000" pitchFamily="34"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sp>
        <p:nvSpPr>
          <p:cNvPr id="190" name="Google Shape;65;p15"/>
          <p:cNvSpPr txBox="1"/>
          <p:nvPr/>
        </p:nvSpPr>
        <p:spPr bwMode="auto">
          <a:xfrm>
            <a:off x="3766743" y="4272445"/>
            <a:ext cx="1535507" cy="356705"/>
          </a:xfrm>
          <a:prstGeom prst="rect">
            <a:avLst/>
          </a:prstGeom>
          <a:ln w="12700">
            <a:miter lim="400000"/>
          </a:ln>
        </p:spPr>
        <p:txBody>
          <a:bodyPr lIns="91421" tIns="91421" rIns="91421" bIns="91421" anchor="b">
            <a:normAutofit/>
          </a:bodyPr>
          <a:lstStyle/>
          <a:p>
            <a:pPr>
              <a:defRPr sz="1200">
                <a:solidFill>
                  <a:srgbClr val="404040"/>
                </a:solidFill>
                <a:latin typeface="Gilroy Regular"/>
                <a:ea typeface="Gilroy Regular"/>
                <a:cs typeface="Gilroy Regular"/>
              </a:defRPr>
            </a:pPr>
            <a:r>
              <a:rPr sz="1000" u="sng" dirty="0">
                <a:latin typeface="Suisse Int'l" panose="020B0504000000000000" pitchFamily="34" charset="-78"/>
                <a:cs typeface="Suisse Int'l" panose="020B0504000000000000" pitchFamily="34" charset="-78"/>
                <a:hlinkClick r:id="rId3" tooltip="https://www.ncbi.nlm.nih.gov/pmc/articles/PMC3738999/"/>
              </a:rPr>
              <a:t> *</a:t>
            </a:r>
            <a:r>
              <a:rPr lang="en-US" sz="1000" u="sng" dirty="0">
                <a:latin typeface="Suisse Int'l" panose="020B0504000000000000" pitchFamily="34" charset="-78"/>
                <a:cs typeface="Suisse Int'l" panose="020B0504000000000000" pitchFamily="34" charset="-78"/>
                <a:hlinkClick r:id="rId3" tooltip="https://www.ncbi.nlm.nih.gov/pmc/articles/PMC3738999/"/>
              </a:rPr>
              <a:t>Read the findings</a:t>
            </a:r>
            <a:r>
              <a:rPr sz="1000" u="sng" dirty="0">
                <a:solidFill>
                  <a:srgbClr val="4E9BAC"/>
                </a:solidFill>
                <a:latin typeface="Suisse Int'l" panose="020B0504000000000000" pitchFamily="34" charset="-78"/>
                <a:cs typeface="Suisse Int'l" panose="020B0504000000000000" pitchFamily="34" charset="-78"/>
                <a:hlinkClick r:id="rId3" tooltip="https://www.ncbi.nlm.nih.gov/pmc/articles/PMC3738999/"/>
              </a:rPr>
              <a:t> </a:t>
            </a:r>
            <a:endParaRPr sz="1000" dirty="0">
              <a:solidFill>
                <a:srgbClr val="4E9BAC"/>
              </a:solidFill>
              <a:latin typeface="Suisse Int'l" panose="020B0504000000000000" pitchFamily="34" charset="-78"/>
              <a:cs typeface="Suisse Int'l" panose="020B0504000000000000" pitchFamily="34" charset="-78"/>
            </a:endParaRPr>
          </a:p>
        </p:txBody>
      </p:sp>
      <p:pic>
        <p:nvPicPr>
          <p:cNvPr id="191" name="image10.png" descr="image10.png"/>
          <p:cNvPicPr>
            <a:picLocks noChangeAspect="1"/>
          </p:cNvPicPr>
          <p:nvPr/>
        </p:nvPicPr>
        <p:blipFill>
          <a:blip r:embed="rId4"/>
          <a:stretch/>
        </p:blipFill>
        <p:spPr bwMode="auto">
          <a:xfrm>
            <a:off x="7797800" y="4889041"/>
            <a:ext cx="1028700" cy="247939"/>
          </a:xfrm>
          <a:prstGeom prst="rect">
            <a:avLst/>
          </a:prstGeom>
          <a:ln w="12700">
            <a:miter lim="400000"/>
          </a:ln>
        </p:spPr>
      </p:pic>
      <p:sp>
        <p:nvSpPr>
          <p:cNvPr id="192" name="Google Shape;65;p15"/>
          <p:cNvSpPr txBox="1"/>
          <p:nvPr/>
        </p:nvSpPr>
        <p:spPr bwMode="auto">
          <a:xfrm>
            <a:off x="4534299" y="2606600"/>
            <a:ext cx="2544932" cy="696356"/>
          </a:xfrm>
          <a:prstGeom prst="rect">
            <a:avLst/>
          </a:prstGeom>
          <a:ln w="12700">
            <a:miter lim="400000"/>
          </a:ln>
        </p:spPr>
        <p:txBody>
          <a:bodyPr lIns="91421" tIns="91421" rIns="91421" bIns="91421">
            <a:normAutofit/>
          </a:bodyPr>
          <a:lstStyle/>
          <a:p>
            <a:pPr>
              <a:lnSpc>
                <a:spcPct val="120000"/>
              </a:lnSpc>
              <a:defRPr>
                <a:solidFill>
                  <a:srgbClr val="CB3E6F"/>
                </a:solidFill>
                <a:latin typeface="Gilroy Bold"/>
                <a:ea typeface="Gilroy Bold"/>
                <a:cs typeface="Gilroy Bold"/>
              </a:defRPr>
            </a:pPr>
            <a:r>
              <a:rPr lang="en-US" sz="1600" dirty="0">
                <a:solidFill>
                  <a:srgbClr val="404040"/>
                </a:solidFill>
                <a:latin typeface="Suisse Int'l" panose="020B0504000000000000" pitchFamily="34" charset="-78"/>
                <a:cs typeface="Suisse Int'l" panose="020B0504000000000000" pitchFamily="34" charset="-78"/>
              </a:rPr>
              <a:t>Better behavior</a:t>
            </a:r>
            <a:r>
              <a:rPr lang="en-US" sz="2000" dirty="0">
                <a:solidFill>
                  <a:schemeClr val="tx1"/>
                </a:solidFill>
                <a:latin typeface="Suisse Int'l" panose="020B0504000000000000" pitchFamily="34" charset="-78"/>
                <a:cs typeface="Suisse Int'l" panose="020B0504000000000000" pitchFamily="34" charset="-78"/>
              </a:rPr>
              <a:t>†‡</a:t>
            </a:r>
            <a:endParaRPr sz="1600" dirty="0">
              <a:solidFill>
                <a:schemeClr val="tx1"/>
              </a:solidFill>
              <a:latin typeface="Suisse Int'l" panose="020B0504000000000000" pitchFamily="34" charset="-78"/>
              <a:cs typeface="Suisse Int'l" panose="020B0504000000000000" pitchFamily="34" charset="-78"/>
            </a:endParaRPr>
          </a:p>
        </p:txBody>
      </p:sp>
      <p:sp>
        <p:nvSpPr>
          <p:cNvPr id="193" name="Google Shape;65;p15"/>
          <p:cNvSpPr txBox="1"/>
          <p:nvPr/>
        </p:nvSpPr>
        <p:spPr bwMode="auto">
          <a:xfrm>
            <a:off x="4526338" y="1524500"/>
            <a:ext cx="2915057" cy="696253"/>
          </a:xfrm>
          <a:prstGeom prst="rect">
            <a:avLst/>
          </a:prstGeom>
          <a:ln w="12700">
            <a:miter lim="400000"/>
          </a:ln>
        </p:spPr>
        <p:txBody>
          <a:bodyPr lIns="91421" tIns="91421" rIns="91421" bIns="91421">
            <a:noAutofit/>
          </a:bodyPr>
          <a:lstStyle/>
          <a:p>
            <a:pPr>
              <a:lnSpc>
                <a:spcPct val="120000"/>
              </a:lnSpc>
              <a:defRPr>
                <a:solidFill>
                  <a:srgbClr val="CB3E6F"/>
                </a:solidFill>
                <a:latin typeface="Gilroy Bold"/>
                <a:ea typeface="Gilroy Bold"/>
                <a:cs typeface="Gilroy Bold"/>
              </a:defRPr>
            </a:pPr>
            <a:r>
              <a:rPr lang="en-US" sz="1600" dirty="0">
                <a:solidFill>
                  <a:srgbClr val="404040"/>
                </a:solidFill>
                <a:latin typeface="Suisse Int'l" panose="020B0504000000000000" pitchFamily="34" charset="-78"/>
                <a:cs typeface="Suisse Int'l" panose="020B0504000000000000" pitchFamily="34" charset="-78"/>
              </a:rPr>
              <a:t>Cognitive abilities and memory development</a:t>
            </a:r>
            <a:r>
              <a:rPr lang="en-US" sz="2000" dirty="0">
                <a:solidFill>
                  <a:schemeClr val="tx1"/>
                </a:solidFill>
                <a:latin typeface="Suisse Int'l" panose="020B0504000000000000" pitchFamily="34" charset="-78"/>
                <a:cs typeface="Suisse Int'l" panose="020B0504000000000000" pitchFamily="34" charset="-78"/>
              </a:rPr>
              <a:t>†‡</a:t>
            </a:r>
            <a:endParaRPr sz="1600" dirty="0">
              <a:solidFill>
                <a:schemeClr val="tx1"/>
              </a:solidFill>
              <a:latin typeface="Suisse Int'l" panose="020B0504000000000000" pitchFamily="34" charset="-78"/>
              <a:cs typeface="Suisse Int'l" panose="020B0504000000000000" pitchFamily="34" charset="-78"/>
            </a:endParaRPr>
          </a:p>
        </p:txBody>
      </p:sp>
      <p:pic>
        <p:nvPicPr>
          <p:cNvPr id="194" name="darius-bashar-xMNel_otvWs-unsplash.jpg"/>
          <p:cNvPicPr>
            <a:picLocks noChangeAspect="1"/>
          </p:cNvPicPr>
          <p:nvPr/>
        </p:nvPicPr>
        <p:blipFill>
          <a:blip r:embed="rId5"/>
          <a:srcRect l="3181" t="14484" r="3852" b="10150"/>
          <a:stretch/>
        </p:blipFill>
        <p:spPr bwMode="auto">
          <a:xfrm>
            <a:off x="-46495" y="-1123"/>
            <a:ext cx="3569625" cy="5145745"/>
          </a:xfrm>
          <a:prstGeom prst="rect">
            <a:avLst/>
          </a:prstGeom>
          <a:ln w="12700">
            <a:miter lim="400000"/>
          </a:ln>
        </p:spPr>
      </p:pic>
      <p:sp>
        <p:nvSpPr>
          <p:cNvPr id="195" name="Также к снижению…"/>
          <p:cNvSpPr txBox="1">
            <a:spLocks noGrp="1"/>
          </p:cNvSpPr>
          <p:nvPr>
            <p:ph type="title"/>
          </p:nvPr>
        </p:nvSpPr>
        <p:spPr bwMode="auto">
          <a:xfrm>
            <a:off x="3741343" y="308600"/>
            <a:ext cx="5450494" cy="1251887"/>
          </a:xfrm>
          <a:prstGeom prst="rect">
            <a:avLst/>
          </a:prstGeom>
        </p:spPr>
        <p:txBody>
          <a:bodyPr lIns="91421" tIns="91421" rIns="91421" bIns="91421" anchor="t">
            <a:normAutofit/>
          </a:bodyPr>
          <a:lstStyle/>
          <a:p>
            <a:pPr>
              <a:lnSpc>
                <a:spcPct val="90000"/>
              </a:lnSpc>
              <a:defRPr sz="2800">
                <a:solidFill>
                  <a:srgbClr val="CB3E6F"/>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Studies suggest that DHA omega-3 supports</a:t>
            </a:r>
            <a:r>
              <a:rPr lang="en-US" dirty="0">
                <a:solidFill>
                  <a:schemeClr val="accent5"/>
                </a:solidFill>
                <a:latin typeface="Suisse Int'l" panose="020B0504000000000000" pitchFamily="34" charset="-78"/>
                <a:cs typeface="Suisse Int'l" panose="020B0504000000000000" pitchFamily="34" charset="-78"/>
              </a:rPr>
              <a:t>†</a:t>
            </a:r>
            <a:r>
              <a:rPr lang="en-US" dirty="0">
                <a:solidFill>
                  <a:srgbClr val="3FAAC1"/>
                </a:solidFill>
                <a:latin typeface="Suisse Int'l" panose="020B0504000000000000" pitchFamily="34" charset="-78"/>
                <a:cs typeface="Suisse Int'l" panose="020B0504000000000000" pitchFamily="34" charset="-78"/>
              </a:rPr>
              <a:t>:</a:t>
            </a:r>
            <a:endParaRPr dirty="0">
              <a:solidFill>
                <a:srgbClr val="3FAAC1"/>
              </a:solidFill>
              <a:latin typeface="Suisse Int'l" panose="020B0504000000000000" pitchFamily="34" charset="-78"/>
              <a:cs typeface="Suisse Int'l" panose="020B0504000000000000" pitchFamily="34" charset="-78"/>
            </a:endParaRPr>
          </a:p>
        </p:txBody>
      </p:sp>
      <p:pic>
        <p:nvPicPr>
          <p:cNvPr id="196" name="Рисунок 2"/>
          <p:cNvPicPr>
            <a:picLocks noChangeAspect="1"/>
          </p:cNvPicPr>
          <p:nvPr/>
        </p:nvPicPr>
        <p:blipFill>
          <a:blip r:embed="rId6"/>
          <a:stretch/>
        </p:blipFill>
        <p:spPr bwMode="auto">
          <a:xfrm>
            <a:off x="3766743" y="1582571"/>
            <a:ext cx="685777" cy="685777"/>
          </a:xfrm>
          <a:prstGeom prst="rect">
            <a:avLst/>
          </a:prstGeom>
          <a:ln w="12700">
            <a:miter lim="400000"/>
          </a:ln>
        </p:spPr>
      </p:pic>
      <p:sp>
        <p:nvSpPr>
          <p:cNvPr id="10" name="Google Shape;65;p15"/>
          <p:cNvSpPr txBox="1"/>
          <p:nvPr/>
        </p:nvSpPr>
        <p:spPr bwMode="auto">
          <a:xfrm>
            <a:off x="4534299" y="3403077"/>
            <a:ext cx="2544932" cy="856667"/>
          </a:xfrm>
          <a:prstGeom prst="rect">
            <a:avLst/>
          </a:prstGeom>
          <a:ln w="12700">
            <a:miter lim="400000"/>
          </a:ln>
        </p:spPr>
        <p:txBody>
          <a:bodyPr lIns="91421" tIns="91421" rIns="91421" bIns="91421">
            <a:noAutofit/>
          </a:bodyPr>
          <a:lstStyle/>
          <a:p>
            <a:pPr>
              <a:lnSpc>
                <a:spcPct val="120000"/>
              </a:lnSpc>
              <a:defRPr>
                <a:solidFill>
                  <a:srgbClr val="CB3E6F"/>
                </a:solidFill>
                <a:latin typeface="Gilroy Bold"/>
                <a:ea typeface="Gilroy Bold"/>
                <a:cs typeface="Gilroy Bold"/>
              </a:defRPr>
            </a:pPr>
            <a:r>
              <a:rPr lang="en-US" sz="1600" dirty="0">
                <a:solidFill>
                  <a:srgbClr val="404040"/>
                </a:solidFill>
                <a:latin typeface="Suisse Int'l" panose="020B0504000000000000" pitchFamily="34" charset="-78"/>
                <a:cs typeface="Suisse Int'l" panose="020B0504000000000000" pitchFamily="34" charset="-78"/>
              </a:rPr>
              <a:t>Positive academic  performance</a:t>
            </a:r>
            <a:r>
              <a:rPr lang="en-US" sz="2000" dirty="0">
                <a:solidFill>
                  <a:schemeClr val="tx1"/>
                </a:solidFill>
                <a:latin typeface="Suisse Int'l" panose="020B0504000000000000" pitchFamily="34" charset="-78"/>
                <a:cs typeface="Suisse Int'l" panose="020B0504000000000000" pitchFamily="34" charset="-78"/>
              </a:rPr>
              <a:t>†‡</a:t>
            </a:r>
            <a:endParaRPr sz="1600" dirty="0">
              <a:solidFill>
                <a:schemeClr val="tx1"/>
              </a:solidFill>
              <a:latin typeface="Suisse Int'l" panose="020B0504000000000000" pitchFamily="34" charset="-78"/>
              <a:cs typeface="Suisse Int'l" panose="020B0504000000000000" pitchFamily="34" charset="-78"/>
            </a:endParaRPr>
          </a:p>
        </p:txBody>
      </p:sp>
      <p:pic>
        <p:nvPicPr>
          <p:cNvPr id="12" name="Рисунок 2"/>
          <p:cNvPicPr>
            <a:picLocks noChangeAspect="1"/>
          </p:cNvPicPr>
          <p:nvPr/>
        </p:nvPicPr>
        <p:blipFill>
          <a:blip r:embed="rId7"/>
          <a:stretch/>
        </p:blipFill>
        <p:spPr bwMode="auto">
          <a:xfrm>
            <a:off x="3770651" y="2498054"/>
            <a:ext cx="692187" cy="692187"/>
          </a:xfrm>
          <a:prstGeom prst="rect">
            <a:avLst/>
          </a:prstGeom>
          <a:ln w="12700">
            <a:miter lim="400000"/>
          </a:ln>
        </p:spPr>
      </p:pic>
      <p:pic>
        <p:nvPicPr>
          <p:cNvPr id="13" name="Рисунок 2"/>
          <p:cNvPicPr>
            <a:picLocks noChangeAspect="1"/>
          </p:cNvPicPr>
          <p:nvPr/>
        </p:nvPicPr>
        <p:blipFill>
          <a:blip r:embed="rId8"/>
          <a:stretch/>
        </p:blipFill>
        <p:spPr bwMode="auto">
          <a:xfrm>
            <a:off x="3778612" y="3419947"/>
            <a:ext cx="692187" cy="692187"/>
          </a:xfrm>
          <a:prstGeom prst="rect">
            <a:avLst/>
          </a:prstGeom>
          <a:ln w="12700">
            <a:miter lim="400000"/>
          </a:ln>
        </p:spPr>
      </p:pic>
      <p:sp>
        <p:nvSpPr>
          <p:cNvPr id="2" name="TextBox 1">
            <a:extLst>
              <a:ext uri="{FF2B5EF4-FFF2-40B4-BE49-F238E27FC236}">
                <a16:creationId xmlns:a16="http://schemas.microsoft.com/office/drawing/2014/main" id="{AE44B4A3-DDFE-2188-D3E9-354265839629}"/>
              </a:ext>
            </a:extLst>
          </p:cNvPr>
          <p:cNvSpPr txBox="1"/>
          <p:nvPr/>
        </p:nvSpPr>
        <p:spPr>
          <a:xfrm>
            <a:off x="3778613" y="4629150"/>
            <a:ext cx="2933338" cy="507831"/>
          </a:xfrm>
          <a:prstGeom prst="rect">
            <a:avLst/>
          </a:prstGeom>
          <a:noFill/>
        </p:spPr>
        <p:txBody>
          <a:bodyPr wrap="square" rtlCol="0">
            <a:spAutoFit/>
          </a:bodyPr>
          <a:lstStyle/>
          <a:p>
            <a:r>
              <a:rPr lang="en-US" sz="900" dirty="0">
                <a:latin typeface="Suisse Int'l" panose="020B0504000000000000" pitchFamily="34" charset="-78"/>
                <a:cs typeface="Suisse Int'l" panose="020B0504000000000000" pitchFamily="34" charset="-78"/>
              </a:rPr>
              <a:t>† Based on research from "The Role of Omega-3 Fatty Acids in Learning and Memory" published in Frontiers in Aging Neuroscience (2013)</a:t>
            </a:r>
          </a:p>
        </p:txBody>
      </p:sp>
      <p:sp>
        <p:nvSpPr>
          <p:cNvPr id="4" name="TextBox 3">
            <a:extLst>
              <a:ext uri="{FF2B5EF4-FFF2-40B4-BE49-F238E27FC236}">
                <a16:creationId xmlns:a16="http://schemas.microsoft.com/office/drawing/2014/main" id="{39600E38-98D2-6530-57C7-64621DA9A101}"/>
              </a:ext>
            </a:extLst>
          </p:cNvPr>
          <p:cNvSpPr txBox="1"/>
          <p:nvPr/>
        </p:nvSpPr>
        <p:spPr>
          <a:xfrm>
            <a:off x="6629399" y="4104212"/>
            <a:ext cx="1955801" cy="784830"/>
          </a:xfrm>
          <a:prstGeom prst="rect">
            <a:avLst/>
          </a:prstGeom>
          <a:noFill/>
          <a:ln>
            <a:solidFill>
              <a:schemeClr val="tx1"/>
            </a:solidFill>
          </a:ln>
        </p:spPr>
        <p:txBody>
          <a:bodyPr wrap="square" rtlCol="0">
            <a:spAutoFit/>
          </a:bodyPr>
          <a:lstStyle/>
          <a:p>
            <a:r>
              <a:rPr lang="en-US" sz="900" dirty="0">
                <a:solidFill>
                  <a:schemeClr val="tx1"/>
                </a:solidFill>
                <a:latin typeface="Suisse Int'l" panose="020B0504000000000000" pitchFamily="34" charset="-78"/>
                <a:cs typeface="Suisse Int'l" panose="020B0504000000000000" pitchFamily="34" charset="-78"/>
              </a:rPr>
              <a:t>‡These st</a:t>
            </a:r>
            <a:r>
              <a:rPr lang="en-US" sz="900" dirty="0">
                <a:latin typeface="Suisse Int'l" panose="020B0504000000000000" pitchFamily="34" charset="-78"/>
                <a:cs typeface="Suisse Int'l" panose="020B0504000000000000" pitchFamily="34" charset="-78"/>
              </a:rPr>
              <a:t>atements have not been evaluated by the Food and Drug Administration. This product is not intended to diagnose, treat, cure, or prevent any disease.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129" name="Google Shape;129;p19"/>
          <p:cNvPicPr/>
          <p:nvPr/>
        </p:nvPicPr>
        <p:blipFill>
          <a:blip r:embed="rId3"/>
          <a:stretch/>
        </p:blipFill>
        <p:spPr bwMode="auto">
          <a:xfrm>
            <a:off x="3045625" y="984965"/>
            <a:ext cx="5804019" cy="3862514"/>
          </a:xfrm>
          <a:prstGeom prst="rect">
            <a:avLst/>
          </a:prstGeom>
          <a:noFill/>
          <a:ln>
            <a:noFill/>
          </a:ln>
        </p:spPr>
      </p:pic>
      <p:sp>
        <p:nvSpPr>
          <p:cNvPr id="130" name="Google Shape;130;p19"/>
          <p:cNvSpPr txBox="1"/>
          <p:nvPr/>
        </p:nvSpPr>
        <p:spPr bwMode="auto">
          <a:xfrm>
            <a:off x="432805" y="1560633"/>
            <a:ext cx="1853195" cy="680156"/>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en-US" dirty="0">
                <a:solidFill>
                  <a:srgbClr val="FF9800"/>
                </a:solidFill>
                <a:latin typeface="Suisse Int'l" panose="020B0504000000000000" pitchFamily="34" charset="-78"/>
                <a:ea typeface="Times New Roman"/>
                <a:cs typeface="Suisse Int'l" panose="020B0504000000000000" pitchFamily="34" charset="-78"/>
              </a:rPr>
              <a:t>DHA omega-3</a:t>
            </a:r>
            <a:br>
              <a:rPr lang="en-US" dirty="0">
                <a:solidFill>
                  <a:srgbClr val="FF9800"/>
                </a:solidFill>
                <a:latin typeface="Suisse Int'l" panose="020B0504000000000000" pitchFamily="34" charset="-78"/>
                <a:ea typeface="Times New Roman"/>
                <a:cs typeface="Suisse Int'l" panose="020B0504000000000000" pitchFamily="34" charset="-78"/>
              </a:rPr>
            </a:br>
            <a:r>
              <a:rPr lang="en-US" dirty="0">
                <a:solidFill>
                  <a:srgbClr val="FF9800"/>
                </a:solidFill>
                <a:latin typeface="Suisse Int'l" panose="020B0504000000000000" pitchFamily="34" charset="-78"/>
                <a:ea typeface="Times New Roman"/>
                <a:cs typeface="Suisse Int'l" panose="020B0504000000000000" pitchFamily="34" charset="-78"/>
              </a:rPr>
              <a:t>blood levels</a:t>
            </a:r>
            <a:endParaRPr dirty="0">
              <a:solidFill>
                <a:srgbClr val="FF9800"/>
              </a:solidFill>
              <a:latin typeface="Suisse Int'l" panose="020B0504000000000000" pitchFamily="34" charset="-78"/>
              <a:ea typeface="Times New Roman"/>
              <a:cs typeface="Suisse Int'l" panose="020B0504000000000000" pitchFamily="34" charset="-78"/>
            </a:endParaRPr>
          </a:p>
        </p:txBody>
      </p:sp>
      <p:sp>
        <p:nvSpPr>
          <p:cNvPr id="6" name="Google Shape;65;p15"/>
          <p:cNvSpPr txBox="1"/>
          <p:nvPr/>
        </p:nvSpPr>
        <p:spPr bwMode="auto">
          <a:xfrm>
            <a:off x="310845" y="319122"/>
            <a:ext cx="7109863" cy="1284267"/>
          </a:xfrm>
          <a:prstGeom prst="rect">
            <a:avLst/>
          </a:prstGeom>
          <a:ln w="12700">
            <a:miter lim="400000"/>
          </a:ln>
        </p:spPr>
        <p:txBody>
          <a:bodyPr lIns="91421" tIns="91421" rIns="91421" bIns="91421">
            <a:normAutofit/>
          </a:bodyPr>
          <a:lstStyle/>
          <a:p>
            <a:pPr>
              <a:lnSpc>
                <a:spcPct val="80000"/>
              </a:lnSpc>
              <a:defRPr sz="2800">
                <a:solidFill>
                  <a:srgbClr val="FDEFCD"/>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Global DHA Omega-3 consumption remains low in most regions*</a:t>
            </a:r>
            <a:endParaRPr dirty="0">
              <a:solidFill>
                <a:srgbClr val="3FAAC1"/>
              </a:solidFill>
              <a:latin typeface="Suisse Int'l" panose="020B0504000000000000" pitchFamily="34" charset="-78"/>
              <a:cs typeface="Suisse Int'l" panose="020B0504000000000000" pitchFamily="34" charset="-78"/>
            </a:endParaRPr>
          </a:p>
        </p:txBody>
      </p:sp>
      <p:sp>
        <p:nvSpPr>
          <p:cNvPr id="7" name="Google Shape;130;p19"/>
          <p:cNvSpPr txBox="1"/>
          <p:nvPr/>
        </p:nvSpPr>
        <p:spPr bwMode="auto">
          <a:xfrm>
            <a:off x="559085" y="2239001"/>
            <a:ext cx="2238300" cy="1671196"/>
          </a:xfrm>
          <a:prstGeom prst="rect">
            <a:avLst/>
          </a:prstGeom>
          <a:noFill/>
          <a:ln>
            <a:noFill/>
          </a:ln>
        </p:spPr>
        <p:txBody>
          <a:bodyPr spcFirstLastPara="1" wrap="square" lIns="91425" tIns="91425" rIns="91425" bIns="91425" anchor="t" anchorCtr="0">
            <a:spAutoFit/>
          </a:bodyPr>
          <a:lstStyle/>
          <a:p>
            <a:pPr marL="0" lvl="0" indent="0" algn="l">
              <a:lnSpc>
                <a:spcPct val="114999"/>
              </a:lnSpc>
              <a:spcBef>
                <a:spcPts val="0"/>
              </a:spcBef>
              <a:spcAft>
                <a:spcPts val="0"/>
              </a:spcAft>
              <a:buNone/>
              <a:defRPr/>
            </a:pPr>
            <a:r>
              <a:rPr lang="ru" dirty="0">
                <a:solidFill>
                  <a:srgbClr val="595959"/>
                </a:solidFill>
                <a:latin typeface="Suisse Int'l" panose="020B0504000000000000" pitchFamily="34" charset="-78"/>
                <a:ea typeface="Times New Roman"/>
                <a:cs typeface="Suisse Int'l" panose="020B0504000000000000" pitchFamily="34" charset="-78"/>
              </a:rPr>
              <a:t> </a:t>
            </a:r>
            <a:endParaRPr dirty="0">
              <a:solidFill>
                <a:srgbClr val="595959"/>
              </a:solidFill>
              <a:latin typeface="Suisse Int'l" panose="020B0504000000000000" pitchFamily="34" charset="-78"/>
              <a:ea typeface="Times New Roman"/>
              <a:cs typeface="Suisse Int'l" panose="020B0504000000000000" pitchFamily="34" charset="-78"/>
            </a:endParaRPr>
          </a:p>
          <a:p>
            <a:pPr marL="152400" lvl="0" algn="l">
              <a:lnSpc>
                <a:spcPct val="114999"/>
              </a:lnSpc>
              <a:spcBef>
                <a:spcPts val="0"/>
              </a:spcBef>
              <a:spcAft>
                <a:spcPts val="0"/>
              </a:spcAft>
              <a:buClr>
                <a:srgbClr val="E06666"/>
              </a:buClr>
              <a:buSzPts val="1200"/>
              <a:defRPr/>
            </a:pPr>
            <a:r>
              <a:rPr lang="en-US" dirty="0">
                <a:solidFill>
                  <a:srgbClr val="595959"/>
                </a:solidFill>
                <a:latin typeface="Suisse Int'l" panose="020B0504000000000000" pitchFamily="34" charset="-78"/>
                <a:ea typeface="Times New Roman"/>
                <a:cs typeface="Suisse Int'l" panose="020B0504000000000000" pitchFamily="34" charset="-78"/>
              </a:rPr>
              <a:t>Very Low</a:t>
            </a:r>
            <a:endParaRPr dirty="0">
              <a:solidFill>
                <a:srgbClr val="595959"/>
              </a:solidFill>
              <a:latin typeface="Suisse Int'l" panose="020B0504000000000000" pitchFamily="34" charset="-78"/>
              <a:ea typeface="Times New Roman"/>
              <a:cs typeface="Suisse Int'l" panose="020B0504000000000000" pitchFamily="34" charset="-78"/>
            </a:endParaRPr>
          </a:p>
          <a:p>
            <a:pPr marL="152400" lvl="0" algn="l">
              <a:lnSpc>
                <a:spcPct val="114999"/>
              </a:lnSpc>
              <a:spcBef>
                <a:spcPts val="0"/>
              </a:spcBef>
              <a:spcAft>
                <a:spcPts val="0"/>
              </a:spcAft>
              <a:buClr>
                <a:srgbClr val="E06666"/>
              </a:buClr>
              <a:buSzPts val="1200"/>
              <a:defRPr/>
            </a:pPr>
            <a:r>
              <a:rPr lang="en-US" dirty="0">
                <a:solidFill>
                  <a:srgbClr val="595959"/>
                </a:solidFill>
                <a:latin typeface="Suisse Int'l" panose="020B0504000000000000" pitchFamily="34" charset="-78"/>
                <a:ea typeface="Times New Roman"/>
                <a:cs typeface="Suisse Int'l" panose="020B0504000000000000" pitchFamily="34" charset="-78"/>
              </a:rPr>
              <a:t>Low</a:t>
            </a:r>
            <a:r>
              <a:rPr lang="ru" dirty="0">
                <a:solidFill>
                  <a:srgbClr val="595959"/>
                </a:solidFill>
                <a:latin typeface="Suisse Int'l" panose="020B0504000000000000" pitchFamily="34" charset="-78"/>
                <a:ea typeface="Times New Roman"/>
                <a:cs typeface="Suisse Int'l" panose="020B0504000000000000" pitchFamily="34" charset="-78"/>
              </a:rPr>
              <a:t> </a:t>
            </a:r>
            <a:endParaRPr dirty="0">
              <a:solidFill>
                <a:srgbClr val="595959"/>
              </a:solidFill>
              <a:latin typeface="Suisse Int'l" panose="020B0504000000000000" pitchFamily="34" charset="-78"/>
              <a:ea typeface="Times New Roman"/>
              <a:cs typeface="Suisse Int'l" panose="020B0504000000000000" pitchFamily="34" charset="-78"/>
            </a:endParaRPr>
          </a:p>
          <a:p>
            <a:pPr marL="152400" lvl="0" algn="l">
              <a:lnSpc>
                <a:spcPct val="114999"/>
              </a:lnSpc>
              <a:spcBef>
                <a:spcPts val="0"/>
              </a:spcBef>
              <a:spcAft>
                <a:spcPts val="0"/>
              </a:spcAft>
              <a:buClr>
                <a:srgbClr val="F1C232"/>
              </a:buClr>
              <a:buSzPts val="1200"/>
              <a:defRPr/>
            </a:pPr>
            <a:r>
              <a:rPr lang="en-US" dirty="0">
                <a:solidFill>
                  <a:srgbClr val="595959"/>
                </a:solidFill>
                <a:latin typeface="Suisse Int'l" panose="020B0504000000000000" pitchFamily="34" charset="-78"/>
                <a:ea typeface="Times New Roman"/>
                <a:cs typeface="Suisse Int'l" panose="020B0504000000000000" pitchFamily="34" charset="-78"/>
              </a:rPr>
              <a:t>Moderate</a:t>
            </a:r>
            <a:endParaRPr dirty="0">
              <a:solidFill>
                <a:srgbClr val="595959"/>
              </a:solidFill>
              <a:latin typeface="Suisse Int'l" panose="020B0504000000000000" pitchFamily="34" charset="-78"/>
              <a:ea typeface="Times New Roman"/>
              <a:cs typeface="Suisse Int'l" panose="020B0504000000000000" pitchFamily="34" charset="-78"/>
            </a:endParaRPr>
          </a:p>
          <a:p>
            <a:pPr marL="152400" lvl="0" algn="l">
              <a:lnSpc>
                <a:spcPct val="114999"/>
              </a:lnSpc>
              <a:spcBef>
                <a:spcPts val="0"/>
              </a:spcBef>
              <a:spcAft>
                <a:spcPts val="0"/>
              </a:spcAft>
              <a:buClr>
                <a:srgbClr val="6AA84F"/>
              </a:buClr>
              <a:buSzPts val="1200"/>
              <a:defRPr/>
            </a:pPr>
            <a:r>
              <a:rPr lang="en-US" dirty="0">
                <a:solidFill>
                  <a:srgbClr val="595959"/>
                </a:solidFill>
                <a:latin typeface="Suisse Int'l" panose="020B0504000000000000" pitchFamily="34" charset="-78"/>
                <a:ea typeface="Times New Roman"/>
                <a:cs typeface="Suisse Int'l" panose="020B0504000000000000" pitchFamily="34" charset="-78"/>
              </a:rPr>
              <a:t>High</a:t>
            </a:r>
            <a:r>
              <a:rPr lang="ru" dirty="0">
                <a:solidFill>
                  <a:srgbClr val="595959"/>
                </a:solidFill>
                <a:latin typeface="Suisse Int'l" panose="020B0504000000000000" pitchFamily="34" charset="-78"/>
                <a:ea typeface="Times New Roman"/>
                <a:cs typeface="Suisse Int'l" panose="020B0504000000000000" pitchFamily="34" charset="-78"/>
              </a:rPr>
              <a:t> </a:t>
            </a:r>
            <a:endParaRPr dirty="0">
              <a:solidFill>
                <a:srgbClr val="595959"/>
              </a:solidFill>
              <a:latin typeface="Suisse Int'l" panose="020B0504000000000000" pitchFamily="34" charset="-78"/>
              <a:ea typeface="Times New Roman"/>
              <a:cs typeface="Suisse Int'l" panose="020B0504000000000000" pitchFamily="34" charset="-78"/>
            </a:endParaRPr>
          </a:p>
          <a:p>
            <a:pPr marL="152400" lvl="0" algn="l">
              <a:lnSpc>
                <a:spcPct val="114999"/>
              </a:lnSpc>
              <a:spcBef>
                <a:spcPts val="0"/>
              </a:spcBef>
              <a:spcAft>
                <a:spcPts val="0"/>
              </a:spcAft>
              <a:buClr>
                <a:srgbClr val="6AA84F"/>
              </a:buClr>
              <a:buSzPts val="1200"/>
              <a:defRPr/>
            </a:pPr>
            <a:r>
              <a:rPr lang="en-US" dirty="0">
                <a:solidFill>
                  <a:srgbClr val="595959"/>
                </a:solidFill>
                <a:latin typeface="Suisse Int'l" panose="020B0504000000000000" pitchFamily="34" charset="-78"/>
                <a:ea typeface="Times New Roman"/>
                <a:cs typeface="Suisse Int'l" panose="020B0504000000000000" pitchFamily="34" charset="-78"/>
              </a:rPr>
              <a:t>No Data</a:t>
            </a:r>
            <a:endParaRPr dirty="0">
              <a:solidFill>
                <a:srgbClr val="595959"/>
              </a:solidFill>
              <a:latin typeface="Suisse Int'l" panose="020B0504000000000000" pitchFamily="34" charset="-78"/>
              <a:ea typeface="Times New Roman"/>
              <a:cs typeface="Suisse Int'l" panose="020B0504000000000000" pitchFamily="34" charset="-78"/>
            </a:endParaRPr>
          </a:p>
        </p:txBody>
      </p:sp>
      <p:sp>
        <p:nvSpPr>
          <p:cNvPr id="3" name="Овал 2"/>
          <p:cNvSpPr/>
          <p:nvPr/>
        </p:nvSpPr>
        <p:spPr bwMode="auto">
          <a:xfrm>
            <a:off x="432805" y="2606011"/>
            <a:ext cx="199182" cy="199182"/>
          </a:xfrm>
          <a:prstGeom prst="ellipse">
            <a:avLst/>
          </a:prstGeom>
          <a:solidFill>
            <a:srgbClr val="FF5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9" name="Овал 8"/>
          <p:cNvSpPr/>
          <p:nvPr/>
        </p:nvSpPr>
        <p:spPr bwMode="auto">
          <a:xfrm>
            <a:off x="432805" y="2850225"/>
            <a:ext cx="199182" cy="199182"/>
          </a:xfrm>
          <a:prstGeom prst="ellipse">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10" name="Овал 9"/>
          <p:cNvSpPr/>
          <p:nvPr/>
        </p:nvSpPr>
        <p:spPr bwMode="auto">
          <a:xfrm>
            <a:off x="432805" y="3094439"/>
            <a:ext cx="199182" cy="199182"/>
          </a:xfrm>
          <a:prstGeom prst="ellipse">
            <a:avLst/>
          </a:prstGeom>
          <a:solidFill>
            <a:srgbClr val="FFFF0B"/>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11" name="Овал 10"/>
          <p:cNvSpPr/>
          <p:nvPr/>
        </p:nvSpPr>
        <p:spPr bwMode="auto">
          <a:xfrm>
            <a:off x="432805" y="3338653"/>
            <a:ext cx="199182" cy="199182"/>
          </a:xfrm>
          <a:prstGeom prst="ellipse">
            <a:avLst/>
          </a:prstGeom>
          <a:solidFill>
            <a:srgbClr val="00E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12" name="Овал 11"/>
          <p:cNvSpPr/>
          <p:nvPr/>
        </p:nvSpPr>
        <p:spPr bwMode="auto">
          <a:xfrm>
            <a:off x="432805" y="3582867"/>
            <a:ext cx="199182" cy="199182"/>
          </a:xfrm>
          <a:prstGeom prst="ellipse">
            <a:avLst/>
          </a:prstGeom>
          <a:solidFill>
            <a:srgbClr val="F9FFFF"/>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dirty="0">
                <a:latin typeface="Suisse Int'l" panose="020B0504000000000000" pitchFamily="34" charset="-78"/>
                <a:cs typeface="Suisse Int'l" panose="020B0504000000000000" pitchFamily="34" charset="-78"/>
              </a:rPr>
              <a:t>м</a:t>
            </a:r>
            <a:endParaRPr dirty="0">
              <a:latin typeface="Suisse Int'l" panose="020B0504000000000000" pitchFamily="34" charset="-78"/>
              <a:cs typeface="Suisse Int'l" panose="020B0504000000000000" pitchFamily="34" charset="-78"/>
            </a:endParaRPr>
          </a:p>
        </p:txBody>
      </p:sp>
      <p:pic>
        <p:nvPicPr>
          <p:cNvPr id="13" name="image10.png" descr="image10.png"/>
          <p:cNvPicPr>
            <a:picLocks noChangeAspect="1"/>
          </p:cNvPicPr>
          <p:nvPr/>
        </p:nvPicPr>
        <p:blipFill>
          <a:blip r:embed="rId4"/>
          <a:stretch/>
        </p:blipFill>
        <p:spPr bwMode="auto">
          <a:xfrm>
            <a:off x="8013700" y="4782446"/>
            <a:ext cx="812800" cy="203775"/>
          </a:xfrm>
          <a:prstGeom prst="rect">
            <a:avLst/>
          </a:prstGeom>
          <a:ln w="12700">
            <a:miter lim="400000"/>
          </a:ln>
        </p:spPr>
      </p:pic>
      <p:sp>
        <p:nvSpPr>
          <p:cNvPr id="4" name="TextBox 3">
            <a:extLst>
              <a:ext uri="{FF2B5EF4-FFF2-40B4-BE49-F238E27FC236}">
                <a16:creationId xmlns:a16="http://schemas.microsoft.com/office/drawing/2014/main" id="{83A04E3B-3027-0513-2CFE-000441F35991}"/>
              </a:ext>
            </a:extLst>
          </p:cNvPr>
          <p:cNvSpPr txBox="1"/>
          <p:nvPr/>
        </p:nvSpPr>
        <p:spPr>
          <a:xfrm>
            <a:off x="211383" y="3868620"/>
            <a:ext cx="2493717" cy="1292662"/>
          </a:xfrm>
          <a:prstGeom prst="rect">
            <a:avLst/>
          </a:prstGeom>
          <a:noFill/>
        </p:spPr>
        <p:txBody>
          <a:bodyPr wrap="square" rtlCol="0">
            <a:spAutoFit/>
          </a:bodyPr>
          <a:lstStyle/>
          <a:p>
            <a:pPr>
              <a:buNone/>
            </a:pPr>
            <a:r>
              <a:rPr lang="en-US" sz="800" dirty="0">
                <a:latin typeface="Suisse Int'l" panose="020B0504000000000000" pitchFamily="34" charset="-78"/>
                <a:cs typeface="Suisse Int'l" panose="020B0504000000000000" pitchFamily="34" charset="-78"/>
              </a:rPr>
              <a:t>📌 Based on a 2016 review analyzing 298 studies on global EPA and DHA levels in healthy adults.</a:t>
            </a:r>
          </a:p>
          <a:p>
            <a:r>
              <a:rPr lang="en-US" sz="800" dirty="0">
                <a:latin typeface="Suisse Int'l" panose="020B0504000000000000" pitchFamily="34" charset="-78"/>
                <a:cs typeface="Suisse Int'l" panose="020B0504000000000000" pitchFamily="34" charset="-78"/>
              </a:rPr>
              <a:t>📌 Source: Stark KD, Van </a:t>
            </a:r>
            <a:r>
              <a:rPr lang="en-US" sz="800" dirty="0" err="1">
                <a:latin typeface="Suisse Int'l" panose="020B0504000000000000" pitchFamily="34" charset="-78"/>
                <a:cs typeface="Suisse Int'l" panose="020B0504000000000000" pitchFamily="34" charset="-78"/>
              </a:rPr>
              <a:t>Elswyk</a:t>
            </a:r>
            <a:r>
              <a:rPr lang="en-US" sz="800" dirty="0">
                <a:latin typeface="Suisse Int'l" panose="020B0504000000000000" pitchFamily="34" charset="-78"/>
                <a:cs typeface="Suisse Int'l" panose="020B0504000000000000" pitchFamily="34" charset="-78"/>
              </a:rPr>
              <a:t> ME, Higgins MR, Weatherford CA, Salem N Jr. "Global survey of the omega-3 fatty acids, docosahexaenoic acid and </a:t>
            </a:r>
            <a:r>
              <a:rPr lang="en-US" sz="800" dirty="0" err="1">
                <a:latin typeface="Suisse Int'l" panose="020B0504000000000000" pitchFamily="34" charset="-78"/>
                <a:cs typeface="Suisse Int'l" panose="020B0504000000000000" pitchFamily="34" charset="-78"/>
              </a:rPr>
              <a:t>eicosapentaenoic</a:t>
            </a:r>
            <a:r>
              <a:rPr lang="en-US" sz="800" dirty="0">
                <a:latin typeface="Suisse Int'l" panose="020B0504000000000000" pitchFamily="34" charset="-78"/>
                <a:cs typeface="Suisse Int'l" panose="020B0504000000000000" pitchFamily="34" charset="-78"/>
              </a:rPr>
              <a:t> acid in the bloodstream of healthy adults." Progress in Lipid Research, 2016. </a:t>
            </a:r>
            <a:r>
              <a:rPr lang="en-US" sz="800" dirty="0">
                <a:latin typeface="Suisse Int'l" panose="020B0504000000000000" pitchFamily="34" charset="-78"/>
                <a:cs typeface="Suisse Int'l" panose="020B0504000000000000" pitchFamily="34" charset="-78"/>
                <a:hlinkClick r:id="rId5"/>
              </a:rPr>
              <a:t>Read the full study</a:t>
            </a:r>
            <a:r>
              <a:rPr lang="en-US" sz="800" dirty="0">
                <a:latin typeface="Suisse Int'l" panose="020B0504000000000000" pitchFamily="34" charset="-78"/>
                <a:cs typeface="Suisse Int'l" panose="020B0504000000000000" pitchFamily="34" charset="-78"/>
              </a:rPr>
              <a:t>*.</a:t>
            </a:r>
          </a:p>
          <a:p>
            <a:endParaRPr lang="en-US" dirty="0">
              <a:latin typeface="Suisse Int'l" panose="020B0504000000000000" pitchFamily="34" charset="-78"/>
              <a:cs typeface="Suisse Int'l" panose="020B0504000000000000" pitchFamily="34"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351" name="henry-ravenscroft-85AnCOZhhJA-unsplash.jpg" descr="henry-ravenscroft-85AnCOZhhJA-unsplash.jpg"/>
          <p:cNvPicPr>
            <a:picLocks noChangeAspect="1"/>
          </p:cNvPicPr>
          <p:nvPr/>
        </p:nvPicPr>
        <p:blipFill>
          <a:blip r:embed="rId3"/>
          <a:srcRect l="5592" t="854" r="6801" b="887"/>
          <a:stretch/>
        </p:blipFill>
        <p:spPr bwMode="auto">
          <a:xfrm>
            <a:off x="-36514" y="-56271"/>
            <a:ext cx="9242429" cy="5256042"/>
          </a:xfrm>
          <a:prstGeom prst="rect">
            <a:avLst/>
          </a:prstGeom>
          <a:ln w="12700">
            <a:miter lim="400000"/>
          </a:ln>
        </p:spPr>
      </p:pic>
      <p:pic>
        <p:nvPicPr>
          <p:cNvPr id="352" name="Рисунок 1"/>
          <p:cNvPicPr>
            <a:picLocks noChangeAspect="1"/>
          </p:cNvPicPr>
          <p:nvPr/>
        </p:nvPicPr>
        <p:blipFill>
          <a:blip r:embed="rId4"/>
          <a:srcRect l="80" t="2870" r="40094" b="45475"/>
          <a:stretch/>
        </p:blipFill>
        <p:spPr bwMode="auto">
          <a:xfrm>
            <a:off x="-100208" y="-100207"/>
            <a:ext cx="9344416" cy="5343914"/>
          </a:xfrm>
          <a:prstGeom prst="rect">
            <a:avLst/>
          </a:prstGeom>
          <a:ln w="12700">
            <a:miter lim="400000"/>
          </a:ln>
        </p:spPr>
      </p:pic>
      <p:sp>
        <p:nvSpPr>
          <p:cNvPr id="17" name="Прямоугольник 16"/>
          <p:cNvSpPr/>
          <p:nvPr/>
        </p:nvSpPr>
        <p:spPr bwMode="auto">
          <a:xfrm>
            <a:off x="-118752" y="-199753"/>
            <a:ext cx="9362960" cy="5399524"/>
          </a:xfrm>
          <a:prstGeom prst="rect">
            <a:avLst/>
          </a:prstGeom>
          <a:solidFill>
            <a:schemeClr val="tx1">
              <a:alpha val="26999"/>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dirty="0">
              <a:latin typeface="Suisse Int'l" panose="020B0504000000000000" pitchFamily="34" charset="-78"/>
              <a:cs typeface="Suisse Int'l" panose="020B0504000000000000" pitchFamily="34" charset="-78"/>
            </a:endParaRPr>
          </a:p>
        </p:txBody>
      </p:sp>
      <p:sp>
        <p:nvSpPr>
          <p:cNvPr id="353" name="Google Shape;65;p15"/>
          <p:cNvSpPr txBox="1"/>
          <p:nvPr/>
        </p:nvSpPr>
        <p:spPr bwMode="auto">
          <a:xfrm>
            <a:off x="-150283" y="2306806"/>
            <a:ext cx="2752358" cy="959048"/>
          </a:xfrm>
          <a:prstGeom prst="rect">
            <a:avLst/>
          </a:prstGeom>
          <a:ln w="12700">
            <a:miter lim="400000"/>
          </a:ln>
        </p:spPr>
        <p:txBody>
          <a:bodyPr lIns="91421" tIns="91421" rIns="91421" bIns="91421">
            <a:normAutofit/>
          </a:bodyPr>
          <a:lstStyle>
            <a:lvl1pPr algn="ctr">
              <a:defRPr>
                <a:solidFill>
                  <a:srgbClr val="FFFFFF"/>
                </a:solidFill>
                <a:latin typeface="Gilroy Regular"/>
                <a:ea typeface="Gilroy Regular"/>
                <a:cs typeface="Gilroy Regular"/>
              </a:defRPr>
            </a:lvl1pPr>
          </a:lstStyle>
          <a:p>
            <a:pPr>
              <a:defRPr/>
            </a:pPr>
            <a:r>
              <a:rPr lang="en-US" dirty="0">
                <a:latin typeface="Suisse Int'l" panose="020B0504000000000000" pitchFamily="34" charset="-78"/>
                <a:cs typeface="Suisse Int'l" panose="020B0504000000000000" pitchFamily="34" charset="-78"/>
              </a:rPr>
              <a:t>Cognitive function</a:t>
            </a:r>
            <a:r>
              <a:rPr lang="en-US" sz="1400" dirty="0">
                <a:solidFill>
                  <a:schemeClr val="bg1"/>
                </a:solidFill>
                <a:latin typeface="Suisse Int'l" panose="020B0504000000000000" pitchFamily="34" charset="-78"/>
                <a:cs typeface="Suisse Int'l" panose="020B0504000000000000" pitchFamily="34" charset="-78"/>
              </a:rPr>
              <a:t>†</a:t>
            </a:r>
            <a:endParaRPr dirty="0">
              <a:solidFill>
                <a:schemeClr val="bg1"/>
              </a:solidFill>
              <a:latin typeface="Suisse Int'l" panose="020B0504000000000000" pitchFamily="34" charset="-78"/>
              <a:cs typeface="Suisse Int'l" panose="020B0504000000000000" pitchFamily="34" charset="-78"/>
            </a:endParaRPr>
          </a:p>
        </p:txBody>
      </p:sp>
      <p:sp>
        <p:nvSpPr>
          <p:cNvPr id="354" name="Google Shape;65;p15"/>
          <p:cNvSpPr txBox="1"/>
          <p:nvPr/>
        </p:nvSpPr>
        <p:spPr bwMode="auto">
          <a:xfrm>
            <a:off x="1861305" y="3891940"/>
            <a:ext cx="2892657" cy="892831"/>
          </a:xfrm>
          <a:prstGeom prst="rect">
            <a:avLst/>
          </a:prstGeom>
          <a:ln w="12700">
            <a:miter lim="400000"/>
          </a:ln>
        </p:spPr>
        <p:txBody>
          <a:bodyPr lIns="91421" tIns="91421" rIns="91421" bIns="91421">
            <a:normAutofit/>
          </a:bodyPr>
          <a:lstStyle>
            <a:lvl1pPr algn="ctr">
              <a:defRPr>
                <a:solidFill>
                  <a:srgbClr val="FFFFFF"/>
                </a:solidFill>
                <a:latin typeface="Gilroy Regular"/>
                <a:ea typeface="Gilroy Regular"/>
                <a:cs typeface="Gilroy Regular"/>
              </a:defRPr>
            </a:lvl1pPr>
          </a:lstStyle>
          <a:p>
            <a:pPr>
              <a:defRPr/>
            </a:pPr>
            <a:r>
              <a:rPr lang="en-US" dirty="0">
                <a:latin typeface="Suisse Int'l" panose="020B0504000000000000" pitchFamily="34" charset="-78"/>
                <a:cs typeface="Suisse Int'l" panose="020B0504000000000000" pitchFamily="34" charset="-78"/>
              </a:rPr>
              <a:t>Brain development</a:t>
            </a:r>
            <a:r>
              <a:rPr lang="en-US" sz="1400" dirty="0">
                <a:solidFill>
                  <a:schemeClr val="bg1"/>
                </a:solidFill>
                <a:latin typeface="Suisse Int'l" panose="020B0504000000000000" pitchFamily="34" charset="-78"/>
                <a:cs typeface="Suisse Int'l" panose="020B0504000000000000" pitchFamily="34" charset="-78"/>
              </a:rPr>
              <a:t>†</a:t>
            </a:r>
            <a:endParaRPr dirty="0">
              <a:latin typeface="Suisse Int'l" panose="020B0504000000000000" pitchFamily="34" charset="-78"/>
              <a:cs typeface="Suisse Int'l" panose="020B0504000000000000" pitchFamily="34" charset="-78"/>
            </a:endParaRPr>
          </a:p>
        </p:txBody>
      </p:sp>
      <p:sp>
        <p:nvSpPr>
          <p:cNvPr id="355" name="Google Shape;65;p15"/>
          <p:cNvSpPr txBox="1"/>
          <p:nvPr/>
        </p:nvSpPr>
        <p:spPr bwMode="auto">
          <a:xfrm rot="21321">
            <a:off x="1968477" y="2318596"/>
            <a:ext cx="2685770" cy="977265"/>
          </a:xfrm>
          <a:prstGeom prst="rect">
            <a:avLst/>
          </a:prstGeom>
          <a:ln w="12700">
            <a:miter lim="400000"/>
          </a:ln>
        </p:spPr>
        <p:txBody>
          <a:bodyPr lIns="91421" tIns="91421" rIns="91421" bIns="91421">
            <a:normAutofit/>
          </a:bodyPr>
          <a:lstStyle/>
          <a:p>
            <a:pPr algn="ctr">
              <a:defRPr>
                <a:solidFill>
                  <a:srgbClr val="FFFFFF"/>
                </a:solidFill>
                <a:latin typeface="Gilroy Regular"/>
                <a:ea typeface="Gilroy Regular"/>
                <a:cs typeface="Gilroy Regular"/>
              </a:defRPr>
            </a:pPr>
            <a:r>
              <a:rPr lang="en-US" dirty="0">
                <a:latin typeface="Suisse Int'l" panose="020B0504000000000000" pitchFamily="34" charset="-78"/>
                <a:cs typeface="Suisse Int'l" panose="020B0504000000000000" pitchFamily="34" charset="-78"/>
              </a:rPr>
              <a:t>Immune system function</a:t>
            </a:r>
            <a:r>
              <a:rPr lang="en-US" sz="1400" dirty="0">
                <a:solidFill>
                  <a:schemeClr val="bg1"/>
                </a:solidFill>
                <a:latin typeface="Suisse Int'l" panose="020B0504000000000000" pitchFamily="34" charset="-78"/>
                <a:cs typeface="Suisse Int'l" panose="020B0504000000000000" pitchFamily="34" charset="-78"/>
              </a:rPr>
              <a:t>†</a:t>
            </a:r>
            <a:endParaRPr dirty="0">
              <a:solidFill>
                <a:schemeClr val="bg1"/>
              </a:solidFill>
              <a:latin typeface="Suisse Int'l" panose="020B0504000000000000" pitchFamily="34" charset="-78"/>
              <a:cs typeface="Suisse Int'l" panose="020B0504000000000000" pitchFamily="34" charset="-78"/>
            </a:endParaRPr>
          </a:p>
        </p:txBody>
      </p:sp>
      <p:sp>
        <p:nvSpPr>
          <p:cNvPr id="356" name="Google Shape;65;p15"/>
          <p:cNvSpPr txBox="1"/>
          <p:nvPr/>
        </p:nvSpPr>
        <p:spPr bwMode="auto">
          <a:xfrm>
            <a:off x="145656" y="3892766"/>
            <a:ext cx="2160477" cy="1400714"/>
          </a:xfrm>
          <a:prstGeom prst="rect">
            <a:avLst/>
          </a:prstGeom>
          <a:ln w="12700">
            <a:miter lim="400000"/>
          </a:ln>
        </p:spPr>
        <p:txBody>
          <a:bodyPr lIns="91421" tIns="91421" rIns="91421" bIns="91421">
            <a:normAutofit/>
          </a:bodyPr>
          <a:lstStyle/>
          <a:p>
            <a:pPr algn="ctr" defTabSz="859536">
              <a:defRPr>
                <a:solidFill>
                  <a:srgbClr val="FFFFFF"/>
                </a:solidFill>
                <a:latin typeface="Gilroy Regular"/>
                <a:ea typeface="Gilroy Regular"/>
                <a:cs typeface="Gilroy Regular"/>
              </a:defRPr>
            </a:pPr>
            <a:r>
              <a:rPr lang="en-US" dirty="0">
                <a:latin typeface="Suisse Int'l" panose="020B0504000000000000" pitchFamily="34" charset="-78"/>
                <a:cs typeface="Suisse Int'l" panose="020B0504000000000000" pitchFamily="34" charset="-78"/>
              </a:rPr>
              <a:t>Healthy vision</a:t>
            </a:r>
            <a:r>
              <a:rPr lang="en-US" sz="1400" dirty="0">
                <a:solidFill>
                  <a:schemeClr val="bg1"/>
                </a:solidFill>
                <a:latin typeface="Suisse Int'l" panose="020B0504000000000000" pitchFamily="34" charset="-78"/>
                <a:cs typeface="Suisse Int'l" panose="020B0504000000000000" pitchFamily="34" charset="-78"/>
              </a:rPr>
              <a:t>†</a:t>
            </a:r>
            <a:endParaRPr dirty="0">
              <a:latin typeface="Suisse Int'l" panose="020B0504000000000000" pitchFamily="34" charset="-78"/>
              <a:cs typeface="Suisse Int'l" panose="020B0504000000000000" pitchFamily="34" charset="-78"/>
            </a:endParaRPr>
          </a:p>
        </p:txBody>
      </p:sp>
      <p:pic>
        <p:nvPicPr>
          <p:cNvPr id="357" name="Image" descr="Image"/>
          <p:cNvPicPr>
            <a:picLocks noChangeAspect="1"/>
          </p:cNvPicPr>
          <p:nvPr/>
        </p:nvPicPr>
        <p:blipFill>
          <a:blip r:embed="rId5"/>
          <a:stretch/>
        </p:blipFill>
        <p:spPr bwMode="auto">
          <a:xfrm>
            <a:off x="8013700" y="4782532"/>
            <a:ext cx="812800" cy="203777"/>
          </a:xfrm>
          <a:prstGeom prst="rect">
            <a:avLst/>
          </a:prstGeom>
          <a:ln w="12700">
            <a:miter lim="400000"/>
          </a:ln>
        </p:spPr>
      </p:pic>
      <p:pic>
        <p:nvPicPr>
          <p:cNvPr id="358" name="Изображение"/>
          <p:cNvPicPr>
            <a:picLocks noChangeAspect="1"/>
          </p:cNvPicPr>
          <p:nvPr/>
        </p:nvPicPr>
        <p:blipFill>
          <a:blip r:embed="rId6"/>
          <a:stretch/>
        </p:blipFill>
        <p:spPr bwMode="auto">
          <a:xfrm>
            <a:off x="2962115" y="3165639"/>
            <a:ext cx="698503" cy="692035"/>
          </a:xfrm>
          <a:prstGeom prst="rect">
            <a:avLst/>
          </a:prstGeom>
          <a:ln w="12700">
            <a:miter lim="400000"/>
          </a:ln>
        </p:spPr>
      </p:pic>
      <p:pic>
        <p:nvPicPr>
          <p:cNvPr id="359" name="Изображение"/>
          <p:cNvPicPr>
            <a:picLocks noChangeAspect="1"/>
          </p:cNvPicPr>
          <p:nvPr/>
        </p:nvPicPr>
        <p:blipFill>
          <a:blip r:embed="rId7"/>
          <a:stretch/>
        </p:blipFill>
        <p:spPr bwMode="auto">
          <a:xfrm>
            <a:off x="2962115" y="1536800"/>
            <a:ext cx="698495" cy="698495"/>
          </a:xfrm>
          <a:prstGeom prst="rect">
            <a:avLst/>
          </a:prstGeom>
          <a:ln w="12700">
            <a:miter lim="400000"/>
          </a:ln>
        </p:spPr>
      </p:pic>
      <p:sp>
        <p:nvSpPr>
          <p:cNvPr id="360" name="Google Shape;65;p15"/>
          <p:cNvSpPr txBox="1"/>
          <p:nvPr/>
        </p:nvSpPr>
        <p:spPr bwMode="auto">
          <a:xfrm>
            <a:off x="310845" y="319124"/>
            <a:ext cx="6969184" cy="1290524"/>
          </a:xfrm>
          <a:prstGeom prst="rect">
            <a:avLst/>
          </a:prstGeom>
          <a:ln w="12700">
            <a:miter lim="400000"/>
          </a:ln>
        </p:spPr>
        <p:txBody>
          <a:bodyPr lIns="91421" tIns="91421" rIns="91421" bIns="91421">
            <a:normAutofit/>
          </a:bodyPr>
          <a:lstStyle>
            <a:lvl1pPr>
              <a:lnSpc>
                <a:spcPct val="80000"/>
              </a:lnSpc>
              <a:defRPr sz="2800" b="1">
                <a:solidFill>
                  <a:srgbClr val="FFEFDD"/>
                </a:solidFill>
                <a:latin typeface="Gilroy Bold"/>
                <a:ea typeface="Gilroy Bold"/>
                <a:cs typeface="Gilroy Bold"/>
              </a:defRPr>
            </a:lvl1pPr>
          </a:lstStyle>
          <a:p>
            <a:pPr>
              <a:defRPr/>
            </a:pPr>
            <a:r>
              <a:rPr lang="en-US" b="0" dirty="0">
                <a:solidFill>
                  <a:srgbClr val="FFFF9B"/>
                </a:solidFill>
                <a:latin typeface="Suisse Int'l" panose="020B0504000000000000" pitchFamily="34" charset="-78"/>
                <a:cs typeface="Suisse Int'l" panose="020B0504000000000000" pitchFamily="34" charset="-78"/>
              </a:rPr>
              <a:t>DHA omega-3 plays a key role in children’s healthy growth and development</a:t>
            </a:r>
            <a:r>
              <a:rPr lang="en-US" sz="2800" b="0" dirty="0">
                <a:solidFill>
                  <a:schemeClr val="accent6">
                    <a:lumMod val="40000"/>
                    <a:lumOff val="60000"/>
                  </a:schemeClr>
                </a:solidFill>
                <a:latin typeface="Suisse Int'l" panose="020B0504000000000000" pitchFamily="34" charset="-78"/>
                <a:cs typeface="Suisse Int'l" panose="020B0504000000000000" pitchFamily="34" charset="-78"/>
              </a:rPr>
              <a:t>†</a:t>
            </a:r>
            <a:r>
              <a:rPr lang="en-US" b="0" dirty="0">
                <a:solidFill>
                  <a:srgbClr val="FFFF9B"/>
                </a:solidFill>
                <a:latin typeface="Suisse Int'l" panose="020B0504000000000000" pitchFamily="34" charset="-78"/>
                <a:cs typeface="Suisse Int'l" panose="020B0504000000000000" pitchFamily="34" charset="-78"/>
              </a:rPr>
              <a:t>:</a:t>
            </a:r>
            <a:endParaRPr b="0" dirty="0">
              <a:solidFill>
                <a:srgbClr val="FFFF9B"/>
              </a:solidFill>
              <a:latin typeface="Suisse Int'l" panose="020B0504000000000000" pitchFamily="34" charset="-78"/>
              <a:cs typeface="Suisse Int'l" panose="020B0504000000000000" pitchFamily="34" charset="-78"/>
            </a:endParaRPr>
          </a:p>
        </p:txBody>
      </p:sp>
      <p:pic>
        <p:nvPicPr>
          <p:cNvPr id="362" name="Изображение"/>
          <p:cNvPicPr>
            <a:picLocks noChangeAspect="1"/>
          </p:cNvPicPr>
          <p:nvPr/>
        </p:nvPicPr>
        <p:blipFill>
          <a:blip r:embed="rId8"/>
          <a:stretch/>
        </p:blipFill>
        <p:spPr bwMode="auto">
          <a:xfrm>
            <a:off x="876644" y="1536800"/>
            <a:ext cx="698503" cy="698503"/>
          </a:xfrm>
          <a:prstGeom prst="rect">
            <a:avLst/>
          </a:prstGeom>
          <a:ln w="12700">
            <a:miter lim="400000"/>
          </a:ln>
        </p:spPr>
      </p:pic>
      <p:sp>
        <p:nvSpPr>
          <p:cNvPr id="14" name="Google Shape;65;p15"/>
          <p:cNvSpPr txBox="1"/>
          <p:nvPr/>
        </p:nvSpPr>
        <p:spPr bwMode="auto">
          <a:xfrm rot="21321">
            <a:off x="4346289" y="2316001"/>
            <a:ext cx="1680668" cy="977265"/>
          </a:xfrm>
          <a:prstGeom prst="rect">
            <a:avLst/>
          </a:prstGeom>
          <a:ln w="12700">
            <a:miter lim="400000"/>
          </a:ln>
        </p:spPr>
        <p:txBody>
          <a:bodyPr lIns="91421" tIns="91421" rIns="91421" bIns="91421">
            <a:normAutofit/>
          </a:bodyPr>
          <a:lstStyle/>
          <a:p>
            <a:pPr algn="ctr">
              <a:defRPr>
                <a:solidFill>
                  <a:srgbClr val="FFFFFF"/>
                </a:solidFill>
                <a:latin typeface="Gilroy Regular"/>
                <a:ea typeface="Gilroy Regular"/>
                <a:cs typeface="Gilroy Regular"/>
              </a:defRPr>
            </a:pPr>
            <a:r>
              <a:rPr lang="en-US" dirty="0">
                <a:latin typeface="Suisse Int'l" panose="020B0504000000000000" pitchFamily="34" charset="-78"/>
                <a:cs typeface="Suisse Int'l" panose="020B0504000000000000" pitchFamily="34" charset="-78"/>
              </a:rPr>
              <a:t>Allergies</a:t>
            </a:r>
            <a:r>
              <a:rPr lang="en-US" sz="1400" dirty="0">
                <a:solidFill>
                  <a:schemeClr val="bg1"/>
                </a:solidFill>
                <a:latin typeface="Suisse Int'l" panose="020B0504000000000000" pitchFamily="34" charset="-78"/>
                <a:cs typeface="Suisse Int'l" panose="020B0504000000000000" pitchFamily="34" charset="-78"/>
              </a:rPr>
              <a:t>†</a:t>
            </a:r>
            <a:endParaRPr dirty="0">
              <a:latin typeface="Suisse Int'l" panose="020B0504000000000000" pitchFamily="34" charset="-78"/>
              <a:cs typeface="Suisse Int'l" panose="020B0504000000000000" pitchFamily="34" charset="-78"/>
            </a:endParaRPr>
          </a:p>
        </p:txBody>
      </p:sp>
      <p:pic>
        <p:nvPicPr>
          <p:cNvPr id="15" name="Изображение"/>
          <p:cNvPicPr>
            <a:picLocks noChangeAspect="1"/>
          </p:cNvPicPr>
          <p:nvPr/>
        </p:nvPicPr>
        <p:blipFill>
          <a:blip r:embed="rId9"/>
          <a:stretch/>
        </p:blipFill>
        <p:spPr bwMode="auto">
          <a:xfrm>
            <a:off x="4826582" y="1536800"/>
            <a:ext cx="698495" cy="698495"/>
          </a:xfrm>
          <a:prstGeom prst="rect">
            <a:avLst/>
          </a:prstGeom>
          <a:ln w="12700">
            <a:miter lim="400000"/>
          </a:ln>
        </p:spPr>
      </p:pic>
      <p:pic>
        <p:nvPicPr>
          <p:cNvPr id="16" name="Изображение"/>
          <p:cNvPicPr>
            <a:picLocks noChangeAspect="1"/>
          </p:cNvPicPr>
          <p:nvPr/>
        </p:nvPicPr>
        <p:blipFill>
          <a:blip r:embed="rId10"/>
          <a:stretch/>
        </p:blipFill>
        <p:spPr bwMode="auto">
          <a:xfrm>
            <a:off x="876645" y="3165639"/>
            <a:ext cx="698503" cy="698503"/>
          </a:xfrm>
          <a:prstGeom prst="rect">
            <a:avLst/>
          </a:prstGeom>
          <a:ln w="12700">
            <a:miter lim="400000"/>
          </a:ln>
        </p:spPr>
      </p:pic>
      <p:sp>
        <p:nvSpPr>
          <p:cNvPr id="3" name="TextBox 2">
            <a:extLst>
              <a:ext uri="{FF2B5EF4-FFF2-40B4-BE49-F238E27FC236}">
                <a16:creationId xmlns:a16="http://schemas.microsoft.com/office/drawing/2014/main" id="{4A7EF5B5-5D32-2F95-96C5-23A8383C0643}"/>
              </a:ext>
            </a:extLst>
          </p:cNvPr>
          <p:cNvSpPr txBox="1"/>
          <p:nvPr/>
        </p:nvSpPr>
        <p:spPr>
          <a:xfrm>
            <a:off x="145656" y="4502150"/>
            <a:ext cx="4426344" cy="553998"/>
          </a:xfrm>
          <a:prstGeom prst="rect">
            <a:avLst/>
          </a:prstGeom>
          <a:noFill/>
          <a:ln>
            <a:solidFill>
              <a:schemeClr val="bg1"/>
            </a:solidFill>
          </a:ln>
        </p:spPr>
        <p:txBody>
          <a:bodyPr wrap="square" rtlCol="0">
            <a:spAutoFit/>
          </a:bodyPr>
          <a:lstStyle/>
          <a:p>
            <a:r>
              <a:rPr lang="en-US" sz="1000" dirty="0">
                <a:solidFill>
                  <a:schemeClr val="bg1"/>
                </a:solidFill>
                <a:latin typeface="Suisse Int'l" panose="020B0504000000000000" pitchFamily="34" charset="-78"/>
                <a:cs typeface="Suisse Int'l" panose="020B0504000000000000" pitchFamily="34" charset="-78"/>
              </a:rPr>
              <a:t>† These statements have not been evaluated by the Food and Drug Administration. This product is not intended to diagnose, treat, cure, or prevent any disease.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rgbClr val="FFFFDD"/>
        </a:solidFill>
        <a:effectLst/>
      </p:bgPr>
    </p:bg>
    <p:spTree>
      <p:nvGrpSpPr>
        <p:cNvPr id="1" name=""/>
        <p:cNvGrpSpPr/>
        <p:nvPr/>
      </p:nvGrpSpPr>
      <p:grpSpPr bwMode="auto">
        <a:xfrm>
          <a:off x="0" y="0"/>
          <a:ext cx="0" cy="0"/>
          <a:chOff x="0" y="0"/>
          <a:chExt cx="0" cy="0"/>
        </a:xfrm>
      </p:grpSpPr>
      <p:pic>
        <p:nvPicPr>
          <p:cNvPr id="298" name="andreas-kretschmer-a1n7gfd-Dkw-unsplash.jpg"/>
          <p:cNvPicPr>
            <a:picLocks noChangeAspect="1"/>
          </p:cNvPicPr>
          <p:nvPr/>
        </p:nvPicPr>
        <p:blipFill>
          <a:blip r:embed="rId3"/>
          <a:srcRect l="376" t="7501" r="3234" b="-1031"/>
          <a:stretch/>
        </p:blipFill>
        <p:spPr bwMode="auto">
          <a:xfrm flipH="1">
            <a:off x="5514153" y="-62630"/>
            <a:ext cx="3658422" cy="5324890"/>
          </a:xfrm>
          <a:prstGeom prst="rect">
            <a:avLst/>
          </a:prstGeom>
          <a:ln w="12700">
            <a:miter lim="400000"/>
          </a:ln>
        </p:spPr>
      </p:pic>
      <p:sp>
        <p:nvSpPr>
          <p:cNvPr id="299" name="Google Shape;65;p15"/>
          <p:cNvSpPr txBox="1">
            <a:spLocks noGrp="1"/>
          </p:cNvSpPr>
          <p:nvPr>
            <p:ph type="ctrTitle"/>
          </p:nvPr>
        </p:nvSpPr>
        <p:spPr bwMode="auto">
          <a:xfrm>
            <a:off x="310845" y="319125"/>
            <a:ext cx="5156207" cy="1130301"/>
          </a:xfrm>
          <a:prstGeom prst="rect">
            <a:avLst/>
          </a:prstGeom>
        </p:spPr>
        <p:txBody>
          <a:bodyPr anchor="t">
            <a:normAutofit fontScale="90000"/>
          </a:bodyPr>
          <a:lstStyle/>
          <a:p>
            <a:pPr algn="l">
              <a:lnSpc>
                <a:spcPct val="90000"/>
              </a:lnSpc>
              <a:defRPr sz="2800" b="1">
                <a:solidFill>
                  <a:srgbClr val="CB3E6F"/>
                </a:solidFill>
                <a:latin typeface="Gilroy Bold"/>
                <a:ea typeface="Gilroy Bold"/>
                <a:cs typeface="Gilroy Bold"/>
              </a:defRPr>
            </a:pPr>
            <a:r>
              <a:rPr lang="en-US" dirty="0">
                <a:solidFill>
                  <a:srgbClr val="3FAAC1"/>
                </a:solidFill>
                <a:latin typeface="Suisse Int'l" panose="020B0504000000000000" pitchFamily="34" charset="-78"/>
                <a:cs typeface="Suisse Int'l" panose="020B0504000000000000" pitchFamily="34" charset="-78"/>
              </a:rPr>
              <a:t>"Don't like it, won't eat it": Why a child may not be getting enough DHA omega-3 from food</a:t>
            </a:r>
            <a:endParaRPr dirty="0">
              <a:solidFill>
                <a:srgbClr val="3FAAC1"/>
              </a:solidFill>
              <a:latin typeface="Suisse Int'l" panose="020B0504000000000000" pitchFamily="34" charset="-78"/>
              <a:cs typeface="Suisse Int'l" panose="020B0504000000000000" pitchFamily="34" charset="-78"/>
            </a:endParaRPr>
          </a:p>
        </p:txBody>
      </p:sp>
      <p:sp>
        <p:nvSpPr>
          <p:cNvPr id="300" name="Google Shape;65;p15"/>
          <p:cNvSpPr txBox="1"/>
          <p:nvPr/>
        </p:nvSpPr>
        <p:spPr bwMode="auto">
          <a:xfrm>
            <a:off x="310844" y="1887685"/>
            <a:ext cx="4521505" cy="2619008"/>
          </a:xfrm>
          <a:prstGeom prst="rect">
            <a:avLst/>
          </a:prstGeom>
          <a:ln w="12700">
            <a:miter lim="400000"/>
          </a:ln>
        </p:spPr>
        <p:txBody>
          <a:bodyPr lIns="91421" tIns="91421" rIns="91421" bIns="91421">
            <a:normAutofit/>
          </a:bodyPr>
          <a:lstStyle/>
          <a:p>
            <a:pPr>
              <a:lnSpc>
                <a:spcPct val="120000"/>
              </a:lnSpc>
              <a:defRPr>
                <a:latin typeface="Gilroy Regular"/>
                <a:ea typeface="Gilroy Regular"/>
                <a:cs typeface="Gilroy Regular"/>
              </a:defRPr>
            </a:pPr>
            <a:r>
              <a:rPr lang="en-US" dirty="0">
                <a:latin typeface="Suisse Int'l" panose="020B0504000000000000" pitchFamily="34" charset="-78"/>
                <a:cs typeface="Suisse Int'l" panose="020B0504000000000000" pitchFamily="34" charset="-78"/>
              </a:rPr>
              <a:t>Fast food, chips, candy </a:t>
            </a:r>
            <a:r>
              <a:rPr lang="ru-RU" dirty="0">
                <a:latin typeface="Suisse Int'l" panose="020B0504000000000000" pitchFamily="34" charset="-78"/>
                <a:cs typeface="Suisse Int'l" panose="020B0504000000000000" pitchFamily="34" charset="-78"/>
              </a:rPr>
              <a:t>— </a:t>
            </a:r>
            <a:r>
              <a:rPr lang="en-US" dirty="0">
                <a:latin typeface="Suisse Int'l" panose="020B0504000000000000" pitchFamily="34" charset="-78"/>
                <a:cs typeface="Suisse Int'l" panose="020B0504000000000000" pitchFamily="34" charset="-78"/>
              </a:rPr>
              <a:t>many children love eating </a:t>
            </a:r>
            <a:r>
              <a:rPr lang="en-US" dirty="0">
                <a:solidFill>
                  <a:srgbClr val="FF9413"/>
                </a:solidFill>
                <a:latin typeface="Suisse Int'l" panose="020B0504000000000000" pitchFamily="34" charset="-78"/>
                <a:cs typeface="Suisse Int'l" panose="020B0504000000000000" pitchFamily="34" charset="-78"/>
              </a:rPr>
              <a:t>simple carbohydrates </a:t>
            </a:r>
            <a:r>
              <a:rPr lang="en-US" dirty="0">
                <a:latin typeface="Suisse Int'l" panose="020B0504000000000000" pitchFamily="34" charset="-78"/>
                <a:cs typeface="Suisse Int'l" panose="020B0504000000000000" pitchFamily="34" charset="-78"/>
              </a:rPr>
              <a:t>and</a:t>
            </a:r>
            <a:r>
              <a:rPr lang="ru-RU" dirty="0">
                <a:latin typeface="Suisse Int'l" panose="020B0504000000000000" pitchFamily="34" charset="-78"/>
                <a:cs typeface="Suisse Int'l" panose="020B0504000000000000" pitchFamily="34" charset="-78"/>
              </a:rPr>
              <a:t> </a:t>
            </a:r>
            <a:r>
              <a:rPr lang="en-US" dirty="0">
                <a:solidFill>
                  <a:srgbClr val="FF9413"/>
                </a:solidFill>
                <a:latin typeface="Suisse Int'l" panose="020B0504000000000000" pitchFamily="34" charset="-78"/>
                <a:cs typeface="Suisse Int'l" panose="020B0504000000000000" pitchFamily="34" charset="-78"/>
              </a:rPr>
              <a:t>less nutritious fats, </a:t>
            </a:r>
            <a:r>
              <a:rPr lang="en-US" dirty="0">
                <a:latin typeface="Suisse Int'l" panose="020B0504000000000000" pitchFamily="34" charset="-78"/>
                <a:cs typeface="Suisse Int'l" panose="020B0504000000000000" pitchFamily="34" charset="-78"/>
              </a:rPr>
              <a:t>yet they are more reluctant to try healthier food</a:t>
            </a:r>
            <a:r>
              <a:rPr lang="ru-RU" dirty="0">
                <a:latin typeface="Suisse Int'l" panose="020B0504000000000000" pitchFamily="34" charset="-78"/>
                <a:cs typeface="Suisse Int'l" panose="020B0504000000000000" pitchFamily="34" charset="-78"/>
              </a:rPr>
              <a:t>. </a:t>
            </a:r>
            <a:r>
              <a:rPr lang="en-US" dirty="0">
                <a:latin typeface="Suisse Int'l" panose="020B0504000000000000" pitchFamily="34" charset="-78"/>
                <a:cs typeface="Suisse Int'l" panose="020B0504000000000000" pitchFamily="34" charset="-78"/>
              </a:rPr>
              <a:t>To support adequate levels of omega-3 DHA, try giving your child beneficial DHA sources, such as fatty</a:t>
            </a:r>
            <a:r>
              <a:rPr lang="en-US" dirty="0">
                <a:solidFill>
                  <a:srgbClr val="FF9413"/>
                </a:solidFill>
                <a:latin typeface="Suisse Int'l" panose="020B0504000000000000" pitchFamily="34" charset="-78"/>
                <a:cs typeface="Suisse Int'l" panose="020B0504000000000000" pitchFamily="34" charset="-78"/>
              </a:rPr>
              <a:t> saltwater fish</a:t>
            </a:r>
            <a:r>
              <a:rPr lang="ru-RU" dirty="0">
                <a:latin typeface="Suisse Int'l" panose="020B0504000000000000" pitchFamily="34" charset="-78"/>
                <a:cs typeface="Suisse Int'l" panose="020B0504000000000000" pitchFamily="34" charset="-78"/>
              </a:rPr>
              <a:t>* </a:t>
            </a:r>
            <a:r>
              <a:rPr lang="en-US" dirty="0">
                <a:latin typeface="Suisse Int'l" panose="020B0504000000000000" pitchFamily="34" charset="-78"/>
                <a:cs typeface="Suisse Int'l" panose="020B0504000000000000" pitchFamily="34" charset="-78"/>
              </a:rPr>
              <a:t>and </a:t>
            </a:r>
            <a:r>
              <a:rPr lang="en-US" dirty="0">
                <a:solidFill>
                  <a:srgbClr val="FF9413"/>
                </a:solidFill>
                <a:latin typeface="Suisse Int'l" panose="020B0504000000000000" pitchFamily="34" charset="-78"/>
                <a:cs typeface="Suisse Int'l" panose="020B0504000000000000" pitchFamily="34" charset="-78"/>
              </a:rPr>
              <a:t>vegetable oils, </a:t>
            </a:r>
            <a:r>
              <a:rPr lang="en-US" dirty="0">
                <a:latin typeface="Suisse Int'l" panose="020B0504000000000000" pitchFamily="34" charset="-78"/>
                <a:cs typeface="Suisse Int'l" panose="020B0504000000000000" pitchFamily="34" charset="-78"/>
              </a:rPr>
              <a:t>on a regular basis. However, many parents struggle to encourage their kids to enjoy these foods regularly.</a:t>
            </a:r>
            <a:endParaRPr dirty="0">
              <a:latin typeface="Suisse Int'l" panose="020B0504000000000000" pitchFamily="34" charset="-78"/>
              <a:cs typeface="Suisse Int'l" panose="020B0504000000000000" pitchFamily="34" charset="-78"/>
            </a:endParaRPr>
          </a:p>
        </p:txBody>
      </p:sp>
      <p:pic>
        <p:nvPicPr>
          <p:cNvPr id="301" name="Image" descr="Image"/>
          <p:cNvPicPr>
            <a:picLocks noChangeAspect="1"/>
          </p:cNvPicPr>
          <p:nvPr/>
        </p:nvPicPr>
        <p:blipFill>
          <a:blip r:embed="rId4"/>
          <a:stretch/>
        </p:blipFill>
        <p:spPr bwMode="auto">
          <a:xfrm>
            <a:off x="8013700" y="4782532"/>
            <a:ext cx="812800" cy="203777"/>
          </a:xfrm>
          <a:prstGeom prst="rect">
            <a:avLst/>
          </a:prstGeom>
          <a:ln w="12700">
            <a:miter lim="400000"/>
          </a:ln>
        </p:spPr>
      </p:pic>
      <p:sp>
        <p:nvSpPr>
          <p:cNvPr id="302" name="Google Shape;65;p15"/>
          <p:cNvSpPr txBox="1"/>
          <p:nvPr/>
        </p:nvSpPr>
        <p:spPr bwMode="auto">
          <a:xfrm>
            <a:off x="310844" y="4505552"/>
            <a:ext cx="4857233" cy="553959"/>
          </a:xfrm>
          <a:prstGeom prst="rect">
            <a:avLst/>
          </a:prstGeom>
          <a:ln w="12700">
            <a:miter lim="400000"/>
          </a:ln>
        </p:spPr>
        <p:txBody>
          <a:bodyPr wrap="square" lIns="91421" tIns="91421" rIns="91421" bIns="91421" anchor="b">
            <a:spAutoFit/>
          </a:bodyPr>
          <a:lstStyle/>
          <a:p>
            <a:pPr lvl="0">
              <a:defRPr/>
            </a:pPr>
            <a:r>
              <a:rPr lang="en-US" sz="1200" u="sng" dirty="0">
                <a:solidFill>
                  <a:schemeClr val="hlink"/>
                </a:solidFill>
                <a:latin typeface="Suisse Int'l" panose="020B0504000000000000" pitchFamily="34" charset="-78"/>
                <a:ea typeface="Times New Roman"/>
                <a:cs typeface="Suisse Int'l" panose="020B0504000000000000" pitchFamily="34" charset="-78"/>
                <a:hlinkClick r:id="rId5" tooltip="https://www.fda.gov/food/consumers/questions-answers-fdaepa-advice-about-eating-fish-those-who-might-become-or-are-pregnant-or"/>
              </a:rPr>
              <a:t>*The Food and Drug Administration (FDA) recommends that children eat fish twice a week</a:t>
            </a:r>
            <a:endParaRPr lang="ru-RU" sz="1200" dirty="0">
              <a:solidFill>
                <a:schemeClr val="dk1"/>
              </a:solidFill>
              <a:latin typeface="Suisse Int'l" panose="020B0504000000000000" pitchFamily="34" charset="-78"/>
              <a:ea typeface="Times New Roman"/>
              <a:cs typeface="Suisse Int'l" panose="020B0504000000000000" pitchFamily="34" charset="-78"/>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2556</TotalTime>
  <Words>2992</Words>
  <Application>Microsoft Macintosh PowerPoint</Application>
  <PresentationFormat>On-screen Show (16:9)</PresentationFormat>
  <Paragraphs>243</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Suisse Int'l</vt:lpstr>
      <vt:lpstr>Times New Roman</vt:lpstr>
      <vt:lpstr>Simple Light</vt:lpstr>
      <vt:lpstr>Do your part to support your children’s heart health*</vt:lpstr>
      <vt:lpstr>PowerPoint Presentation</vt:lpstr>
      <vt:lpstr>PowerPoint Presentation</vt:lpstr>
      <vt:lpstr>“Blocks” of health:  What we know about Omega-3 PUFAs</vt:lpstr>
      <vt:lpstr>PowerPoint Presentation</vt:lpstr>
      <vt:lpstr>Studies suggest that DHA omega-3 supports†:</vt:lpstr>
      <vt:lpstr>PowerPoint Presentation</vt:lpstr>
      <vt:lpstr>PowerPoint Presentation</vt:lpstr>
      <vt:lpstr>"Don't like it, won't eat it": Why a child may not be getting enough DHA omega-3 from food</vt:lpstr>
      <vt:lpstr>Many modern diets may lack sufficient DHA omega-3</vt:lpstr>
      <vt:lpstr>Many modern diets lack sufficient  DHA omega-3</vt:lpstr>
      <vt:lpstr>Many modern diets may not provide sufficient DHA omega-3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Just one chewable DHA+D3 Smart Chew  a day with food –  a delicious routine for your little prince or princess to start the day.</vt:lpstr>
      <vt:lpstr>DHA+D3 Smart Chews: </vt:lpstr>
      <vt:lpstr>DHA+D3 Smart Chews</vt:lpstr>
      <vt:lpstr>Perfect for parents who want their children to grow up happy and healthy</vt:lpstr>
      <vt:lpstr>DHA+D3 Smart Chews</vt:lpstr>
      <vt:lpstr>DHA+D3 Smart Chews</vt:lpstr>
      <vt:lpstr>PowerPoint Presentation</vt:lpstr>
      <vt:lpstr>The promo code cannot be applied: the main order does not include products participating in the promotion.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Ekaterina.Zhuravel</dc:creator>
  <cp:lastModifiedBy>Angelina Danuns</cp:lastModifiedBy>
  <cp:revision>158</cp:revision>
  <dcterms:modified xsi:type="dcterms:W3CDTF">2025-10-15T11:50:15Z</dcterms:modified>
</cp:coreProperties>
</file>