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media/image9.wmf" ContentType="image/x-wmf"/>
  <Override PartName="/ppt/media/image13.wmf" ContentType="image/x-wmf"/>
  <Override PartName="/ppt/media/image2.png" ContentType="image/png"/>
  <Override PartName="/ppt/media/image4.jpeg" ContentType="image/jpeg"/>
  <Override PartName="/ppt/media/image1.wmf" ContentType="image/x-wmf"/>
  <Override PartName="/ppt/media/image3.jpeg" ContentType="image/jpeg"/>
  <Override PartName="/ppt/media/image6.wmf" ContentType="image/x-wmf"/>
  <Override PartName="/ppt/media/image23.wmf" ContentType="image/x-wmf"/>
  <Override PartName="/ppt/media/image5.jpeg" ContentType="image/jpeg"/>
  <Override PartName="/ppt/media/image7.wmf" ContentType="image/x-wmf"/>
  <Override PartName="/ppt/media/image8.wmf" ContentType="image/x-wmf"/>
  <Override PartName="/ppt/media/image10.wmf" ContentType="image/x-wmf"/>
  <Override PartName="/ppt/media/image11.wmf" ContentType="image/x-wmf"/>
  <Override PartName="/ppt/media/image12.wmf" ContentType="image/x-wmf"/>
  <Override PartName="/ppt/media/image14.jpeg" ContentType="image/jpeg"/>
  <Override PartName="/ppt/media/image15.jpeg" ContentType="image/jpeg"/>
  <Override PartName="/ppt/media/image16.wmf" ContentType="image/x-wmf"/>
  <Override PartName="/ppt/media/image17.wmf" ContentType="image/x-wmf"/>
  <Override PartName="/ppt/media/image18.wmf" ContentType="image/x-wmf"/>
  <Override PartName="/ppt/media/image19.wmf" ContentType="image/x-wmf"/>
  <Override PartName="/ppt/media/image20.wmf" ContentType="image/x-wmf"/>
  <Override PartName="/ppt/media/image21.wmf" ContentType="image/x-wmf"/>
  <Override PartName="/ppt/media/image22.wmf" ContentType="image/x-wmf"/>
  <Override PartName="/ppt/media/image24.wmf" ContentType="image/x-wmf"/>
  <Override PartName="/ppt/media/image25.wmf" ContentType="image/x-wmf"/>
  <Override PartName="/ppt/media/image26.wmf" ContentType="image/x-wmf"/>
  <Override PartName="/ppt/media/image35.jpeg" ContentType="image/jpeg"/>
  <Override PartName="/ppt/media/image27.wmf" ContentType="image/x-wmf"/>
  <Override PartName="/ppt/media/image28.wmf" ContentType="image/x-wmf"/>
  <Override PartName="/ppt/media/image29.wmf" ContentType="image/x-wmf"/>
  <Override PartName="/ppt/media/image30.wmf" ContentType="image/x-wmf"/>
  <Override PartName="/ppt/media/image31.wmf" ContentType="image/x-wmf"/>
  <Override PartName="/ppt/media/image32.wmf" ContentType="image/x-wmf"/>
  <Override PartName="/ppt/media/image33.wmf" ContentType="image/x-wmf"/>
  <Override PartName="/ppt/media/image34.wmf" ContentType="image/x-wmf"/>
  <Override PartName="/ppt/media/image36.wmf" ContentType="image/x-wmf"/>
  <Override PartName="/ppt/media/image37.wmf" ContentType="image/x-wmf"/>
  <Override PartName="/ppt/media/image38.wmf" ContentType="image/x-wmf"/>
  <Override PartName="/ppt/media/image39.wmf" ContentType="image/x-wmf"/>
  <Override PartName="/ppt/media/image40.wmf" ContentType="image/x-wmf"/>
  <Override PartName="/ppt/media/image4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2000" spc="-1" strike="noStrike"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A63B8DD6-6CF5-4E57-A75B-8B2A6A7978F9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Представляем вам новый продукт Coral Club «МСМ»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 – продукт на основе биодоступной органической серы в комплексе с витамином красоты биотином и витамином С. 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Этот продукт крайне важен для сохранения красоты, молодости, активной и, главное, подвижной жизни.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95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9C987C9-917C-45E0-87DB-447C0661214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Формула трех взаимоусиливающих компонентов МСМ + витамина С + биотина (витамина В7):</a:t>
            </a:r>
            <a:endParaRPr b="0" lang="ru-RU" sz="20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latin typeface="Arial"/>
              </a:rPr>
              <a:t>Поддерживает здоровье суставов, связок, хрящей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latin typeface="Arial"/>
              </a:rPr>
              <a:t>Способствует синтезу белков соединительной ткани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latin typeface="Arial"/>
              </a:rPr>
              <a:t>Улучшает состояние кожи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latin typeface="Arial"/>
              </a:rPr>
              <a:t>Способствует укреплению структуры волос и ногтей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latin typeface="Arial"/>
              </a:rPr>
              <a:t>Обеспечивает антиоксидантную защиту организма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И является хранителем вашей естественной красоты!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9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1457429A-4E0F-477A-A5B0-99A9073D483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Сера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 известна людям с давних времен. Она входила в состав фимиама, которым древнегреческие жрецы окуривали храмы во время священных обрядов. Неслучайно сера в переводе с греческого theion означает «божественная». Не только греки, но и римляне знали о ее целебных свойствах. В Древнем Риме были весьма популярны горячие сернистые источники недалеко от Рима и Помпей. Римляне называли их «беловатыми водами» (Acque Albule). Купания в таких водах очень нравились императорам Нейрону и Октавиану Августу. Последний лечил в источниках мышечные боли по совету своего врача Антония Муса. 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В России первые сернистые источники были открыты во времена Петра I в Сергиевске. Позже, в 1833 г., они были названы Сергиевскими водами. Сюда приезжали лечить больные суставы и кожные болезни. В Европе кроме римских известны также баденские сернистые источники в Австрии. Их часто посещал знаменитый писатель, нобелевский лауреат Герман Гессе, успешно лечивший здесь ишиас (поясничный радикулит). 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Сера известна своими оздоровительными свойствами не только по термальным источникам. Она входит в состав многих мазей и болтушек (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суспензия с серой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), благоприятно влияя на кожу. 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71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A4B9AA9-D4B3-4209-BEBA-B3CC88E3E44F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Сера является шестнадцатым по химической распространённости элементом на Земле!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В нутрициологии произошёл переворот, когда появилась природная сера в биологически доступной форме -</a:t>
            </a:r>
            <a:r>
              <a:rPr b="1" lang="ru-RU" sz="2000" spc="-1" strike="noStrike">
                <a:latin typeface="Arial"/>
              </a:rPr>
              <a:t> метисульфонилметан (МСМ)</a:t>
            </a:r>
            <a:r>
              <a:rPr b="0" lang="ru-RU" sz="2000" spc="-1" strike="noStrike">
                <a:latin typeface="Arial"/>
              </a:rPr>
              <a:t>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latin typeface="Arial"/>
              </a:rPr>
              <a:t>МСМ </a:t>
            </a:r>
            <a:r>
              <a:rPr b="0" lang="ru-RU" sz="2000" spc="-1" strike="noStrike">
                <a:latin typeface="Arial"/>
              </a:rPr>
              <a:t>входит в состав основных серосодержащих аминокислот, сложных и простых белков, ферментов, участвующих в создании структуры коллагеновых волокон и других жизненно важных биологических субстратов организма.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Циклические превращения природной серы полностью соответствуют круговороту веществ в природе.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Так же, как жизнь зародилась в океане, МСМ имеет истоки тоже в океане. Океанский планктон выделяет в процессе своей жизнедеятельности некоторые серные соединения. При взаимодействии с водой они образуют соединение, которое называется ДМС (диметилсульфид), который испаряясь с поверхности воды, достигает верхних слоёв атмосферы. Верхние слои атмосферы не защищены от озона и ультрафиолета. И под действием озона и ультрафиолетовых лучей, ДМС превращается в МСМ (метилсульфонилметан).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МСМ очень хорошо растворяется в воде и с атмосферными осадками возвращается на землю. МСМ, как губкой, впитывается корневой системой растений. Таким образом сера попадает в растения. Много серы содержится в свежих фруктах и овощах, особенно в зелёном луке и чесноке, разных видах капусты. Уже из растений МСМ попадает к животным и человеку.   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Вы, наверное, замечали, что собаки жуют траву. Кошки объедают комнатные растения. Свежевыжатый фруктовый сок улучшает состояние людей. Это всё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МСМ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. Старые листья в большой степени теряют его с испарением, когда вода испаряется,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МСМ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 исчезает. Когда у собак выпадает шерсть, и они расчёсывают себя в кровь - это не аллергия на блох, это нехватка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МСМ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174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2B5F909-C3B4-4A96-ABED-7951A188E734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Зачем организму сера?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Cера это макроэлемент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, который является, структурным компонентом важнейших биомолекул.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Прежде всего, сера нужна для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синтеза гормонов. 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Гормоны, это важнейшие регуляторные белки, которые управляют жизнедеятельностью всего организма. 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Cера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входит в состав ферментов (энзимов)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. Энзимы являются биокатализаторами. Они ускоряют или активируют такие жизненно важные процессы, как дыхание, деление клеток, пищеварение. Каждый энзим имеет определенное задание и может миллион раз в минуту осуществлять свою деятельность. Исследовано около 4000 энзимов и это только десятая часть фактически предполагаемого их количества.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В живом организме постоянно идёт обмен веществ. Практически весь обмен веществ, осуществляется с помощью энзимов. Гормоны и энзимы - это регуляторные белки.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Сера мощно усиливает работу ферментов, которые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уничтожают токсины. 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Детоксикация идёт на внутриклеточном уровне, то есть, каждая клетка начинает уничтожать токсины внутри себя. Входя в состав сульфгидрильных групп активных форм ферментов, МСМ резко увеличивает их активность. Кроме того, сера входит в состав молекулы глутатиона, который в значительной мере обеспечивает способность организма противостоять различным токсинам и свободным формам кислорода.     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Серу можно назвать природным анальгетиком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: блокирует передачу болевых импульсов через нервные волокна.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MСM блокирует воспаление, 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увеличивая активность кортизола, противовоспалительного гормона, который образуется в организме.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Сера необходима для </a:t>
            </a:r>
            <a:r>
              <a:rPr b="1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синтеза коллагена </a:t>
            </a: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– главного структурного белка соединительной ткани. Соединительная ткань - это кровь и кроветворная ткань, лимфатическая ткань, костная ткань, хрящевая ткань, подкожная клетчатка и т.д.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Отсюда понятно, что при достаточном количестве серы в организме 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усиливается рост волос и ногтей, ускоряются процессы заживления.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Все вышесказанное подтверждает, что сера – "минерал красоты".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77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083C3D9-FE66-41BC-A9BE-0D0798058F09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МСМ — белое кристаллическое вещество без запаха и почти без вкуса, которое присутствует во всех живых и растительных организмах. Свежие фрукты, бобовые, яйца, мясо говядины, птицы, морепродукты, овощи, чеснок и лук являются естественными поставщиками серы в организм.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Вместе с тем при кулинарной обработке большое количество серы теряется из пищи, поэтому ее дополнительное употребление с БАД будет очень полезно для здоровья.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80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B0A0B0C9-8C39-499E-BE80-1EB5AFA150B2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Исследователи обратили внимание на то что в организме человека сера отлично взаимодействует с витаминами С и В7 (биотин), который является еще и дополнительным источником серы, транспортным средством для нее.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latin typeface="Arial"/>
              </a:rPr>
              <a:t>Биотин - </a:t>
            </a:r>
            <a:r>
              <a:rPr b="0" lang="ru-RU" sz="2000" spc="-1" strike="noStrike">
                <a:latin typeface="Arial"/>
              </a:rPr>
              <a:t>от греческого «bios» («жизнь») - маленькое чудо природы, был открыт П. Дьёрдем в 1931 году. Свое название получил из-за способности </a:t>
            </a:r>
            <a:r>
              <a:rPr b="1" lang="ru-RU" sz="2000" spc="-1" strike="noStrike">
                <a:latin typeface="Arial"/>
              </a:rPr>
              <a:t>стимулировать рост дрожжей и бактерий</a:t>
            </a:r>
            <a:r>
              <a:rPr b="0" lang="ru-RU" sz="2000" spc="-1" strike="noStrike">
                <a:latin typeface="Arial"/>
              </a:rPr>
              <a:t>. Биотином называют группу из 8 соединений, похожих по своим биологическим и химическим свойствам.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Биотин играет </a:t>
            </a:r>
            <a:r>
              <a:rPr b="1" lang="ru-RU" sz="2000" spc="-1" strike="noStrike">
                <a:latin typeface="Arial"/>
              </a:rPr>
              <a:t>важную роль в обмене веществ</a:t>
            </a:r>
            <a:r>
              <a:rPr b="0" lang="ru-RU" sz="2000" spc="-1" strike="noStrike">
                <a:latin typeface="Arial"/>
              </a:rPr>
              <a:t> в целом, </a:t>
            </a:r>
            <a:r>
              <a:rPr b="1" lang="ru-RU" sz="2000" spc="-1" strike="noStrike">
                <a:latin typeface="Arial"/>
              </a:rPr>
              <a:t>способствует стабилизации содержания глюкозы в крови</a:t>
            </a:r>
            <a:r>
              <a:rPr b="0" lang="ru-RU" sz="2000" spc="-1" strike="noStrike">
                <a:latin typeface="Arial"/>
              </a:rPr>
              <a:t>, улучшает питание головного мозга и функционирование нервной системы.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Исследования показали, что биотин </a:t>
            </a:r>
            <a:r>
              <a:rPr b="1" lang="ru-RU" sz="2000" spc="-1" strike="noStrike">
                <a:latin typeface="Arial"/>
              </a:rPr>
              <a:t>нормализует функцию кожи и лизистых оболочек</a:t>
            </a:r>
            <a:r>
              <a:rPr b="0" lang="ru-RU" sz="2000" spc="-1" strike="noStrike">
                <a:latin typeface="Arial"/>
              </a:rPr>
              <a:t>, предотвращает появления угрей и камедонов, способствует устранению мелких морщин кожи лица, шелушений, себореи кожи головы. «Работа» биотина </a:t>
            </a:r>
            <a:r>
              <a:rPr b="1" lang="ru-RU" sz="2000" spc="-1" strike="noStrike">
                <a:latin typeface="Arial"/>
              </a:rPr>
              <a:t>помогает сохранять кожу здоровой</a:t>
            </a:r>
            <a:r>
              <a:rPr b="0" lang="ru-RU" sz="2000" spc="-1" strike="noStrike">
                <a:latin typeface="Arial"/>
              </a:rPr>
              <a:t>, защищая от дерматитов, предохранить волосы от седины и замедляет процессы старения в организме. 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Биотин – витамин молодости и красоты. Известно, что кожа, ногти и волосы состоят в основном из белка кератина. Биотин поддерживает достаточное количество этого белка в организме и способствует улучшению состояния волос и кожи, предупреждает раннее поседение волос, укрепляет структуру ногтей, устраняет их ломкость и расслоение.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83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8BEF867E-69BE-4555-97EB-3DBA373941C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Это один из лучших витаминов-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антиоксидантов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поддерживающих здоровье всех клеток организма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. Его антиоксидантная функция заключается в том, что он защищает клетки от разрушения свободными радикалами. Ведь раннее старение организма, в том числе старение кожи, появление первых морщин, вызвано именно действием свободных радикалов. 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Витамин С 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участвует в образовании белка коллагена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, а именно способствует синтезу пролина и оксипролина – аминокислот, образующих основу коллагена. 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Таким образом, витамин С вместе с другими компонентами продукта – МСМ и биотином – играет 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важную роль в обновлении соединительной ткани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, поддержании прочности суставов и хрящей, а кроме того, это необходимый компонент эластичной и упругой кожи. Интересно также, что витамин С </a:t>
            </a: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повышает способность кожи противостоять воздействию солнечных лучей. 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86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C369D64C-4B2D-4D29-8D5B-FACDED3F74B9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Биотин необходим для активации витамина С, формирует часть некоторых ферментных комплексов и необходим для нормализации роста и функций организма. </a:t>
            </a:r>
            <a:r>
              <a:rPr b="1" lang="ru-RU" sz="2000" spc="-1" strike="noStrike">
                <a:latin typeface="Arial"/>
              </a:rPr>
              <a:t>Транспорт серы 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Биотин является также источником серы, которая принимает участие в синтезе белка — коллагена, и таким образом положительно влияет на структуру кожи и ее придатков (волосы, ногти). 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latin typeface="Arial"/>
              </a:rPr>
              <a:t>Все три компонента: сера + витамин С (аскорбиновая кислота) + витамин В7 (биотин) – активный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синергичный тройственный союз, работающий в одном направлении.</a:t>
            </a: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+mn-lt"/>
                <a:ea typeface="+mn-ea"/>
              </a:rPr>
              <a:t>Каждый из них по отдельности уже является компонентом красоты, молодости, здоровья, защиты и укрепления организма, а сбалансированное сочетание дает просто потрясающий результат!</a:t>
            </a: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  <p:sp>
        <p:nvSpPr>
          <p:cNvPr id="189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5E14743C-91D1-47C0-AF1F-CF70A398CC8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pPr marL="216000" indent="-216000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Сера , витамин С и Биотин: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Участвуют в синтезе коллагена и эластина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Обновляют соединительную ткань, поддерживают прочность суставов и хрящей, являются компонентами эластичной и упругой кожи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Поддерживают здоровье, упругость, прочность кожи, ногтей, волос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Усиливают рост волос и ногтей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Сера и витамин С: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Оказывают антиоксидантное действие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Способствуют укреплению иммунной системы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Сера: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Уменьшают воспалительные процессы и болевые ощущения в суставах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Поддерживают здоровье суставов и хрящей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Обеспечивают доступность полезных веществ в суставы и мышечные ткани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Ускоряют процессы заживления поврежденных тканей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Участвуют в формировании костей, обеспечивают их гибкость и эластичность</a:t>
            </a:r>
            <a:endParaRPr b="0" lang="ru-RU" sz="12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Справляются с аллергенами</a:t>
            </a:r>
            <a:endParaRPr b="0" lang="ru-RU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200" spc="-1" strike="noStrike">
              <a:latin typeface="Arial"/>
            </a:endParaRPr>
          </a:p>
        </p:txBody>
      </p:sp>
      <p:sp>
        <p:nvSpPr>
          <p:cNvPr id="192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F649E9F0-5985-4D37-9CAE-9940B6BE0BE4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D0A262BE-4EF5-47D7-AB61-E0F134D74C6F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10.9.19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28387E7-6007-4452-86D6-CC4B62197BA6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5A9CD0E4-3A59-4ABC-9BC8-C61D61F958FF}" type="datetime">
              <a:rPr b="0" lang="ru-RU" sz="1200" spc="-1" strike="noStrike">
                <a:solidFill>
                  <a:srgbClr val="8b8b8b"/>
                </a:solidFill>
                <a:latin typeface="Calibri"/>
              </a:rPr>
              <a:t>10.9.19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334BDB6B-0C8A-4494-B7E3-7771734C033E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6.wmf"/><Relationship Id="rId2" Type="http://schemas.openxmlformats.org/officeDocument/2006/relationships/image" Target="../media/image37.wmf"/><Relationship Id="rId3" Type="http://schemas.openxmlformats.org/officeDocument/2006/relationships/image" Target="../media/image38.wmf"/><Relationship Id="rId4" Type="http://schemas.openxmlformats.org/officeDocument/2006/relationships/image" Target="../media/image39.wmf"/><Relationship Id="rId5" Type="http://schemas.openxmlformats.org/officeDocument/2006/relationships/image" Target="../media/image40.wmf"/><Relationship Id="rId6" Type="http://schemas.openxmlformats.org/officeDocument/2006/relationships/image" Target="../media/image41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wmf"/><Relationship Id="rId2" Type="http://schemas.openxmlformats.org/officeDocument/2006/relationships/image" Target="../media/image7.wmf"/><Relationship Id="rId3" Type="http://schemas.openxmlformats.org/officeDocument/2006/relationships/image" Target="../media/image8.wmf"/><Relationship Id="rId4" Type="http://schemas.openxmlformats.org/officeDocument/2006/relationships/image" Target="../media/image9.wmf"/><Relationship Id="rId5" Type="http://schemas.openxmlformats.org/officeDocument/2006/relationships/image" Target="../media/image10.wmf"/><Relationship Id="rId6" Type="http://schemas.openxmlformats.org/officeDocument/2006/relationships/image" Target="../media/image11.wmf"/><Relationship Id="rId7" Type="http://schemas.openxmlformats.org/officeDocument/2006/relationships/image" Target="../media/image12.wmf"/><Relationship Id="rId8" Type="http://schemas.openxmlformats.org/officeDocument/2006/relationships/image" Target="../media/image13.wmf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wmf"/><Relationship Id="rId2" Type="http://schemas.openxmlformats.org/officeDocument/2006/relationships/image" Target="../media/image18.wmf"/><Relationship Id="rId3" Type="http://schemas.openxmlformats.org/officeDocument/2006/relationships/image" Target="../media/image19.wmf"/><Relationship Id="rId4" Type="http://schemas.openxmlformats.org/officeDocument/2006/relationships/image" Target="../media/image20.wmf"/><Relationship Id="rId5" Type="http://schemas.openxmlformats.org/officeDocument/2006/relationships/image" Target="../media/image21.wmf"/><Relationship Id="rId6" Type="http://schemas.openxmlformats.org/officeDocument/2006/relationships/image" Target="../media/image22.wmf"/><Relationship Id="rId7" Type="http://schemas.openxmlformats.org/officeDocument/2006/relationships/image" Target="../media/image23.wmf"/><Relationship Id="rId8" Type="http://schemas.openxmlformats.org/officeDocument/2006/relationships/image" Target="../media/image24.wmf"/><Relationship Id="rId9" Type="http://schemas.openxmlformats.org/officeDocument/2006/relationships/image" Target="../media/image25.wmf"/><Relationship Id="rId10" Type="http://schemas.openxmlformats.org/officeDocument/2006/relationships/image" Target="../media/image26.wmf"/><Relationship Id="rId11" Type="http://schemas.openxmlformats.org/officeDocument/2006/relationships/image" Target="../media/image27.wmf"/><Relationship Id="rId12" Type="http://schemas.openxmlformats.org/officeDocument/2006/relationships/image" Target="../media/image28.wmf"/><Relationship Id="rId13" Type="http://schemas.openxmlformats.org/officeDocument/2006/relationships/image" Target="../media/image29.wmf"/><Relationship Id="rId14" Type="http://schemas.openxmlformats.org/officeDocument/2006/relationships/image" Target="../media/image30.wmf"/><Relationship Id="rId15" Type="http://schemas.openxmlformats.org/officeDocument/2006/relationships/image" Target="../media/image31.wmf"/><Relationship Id="rId16" Type="http://schemas.openxmlformats.org/officeDocument/2006/relationships/image" Target="../media/image32.wmf"/><Relationship Id="rId17" Type="http://schemas.openxmlformats.org/officeDocument/2006/relationships/image" Target="../media/image33.wmf"/><Relationship Id="rId18" Type="http://schemas.openxmlformats.org/officeDocument/2006/relationships/image" Target="../media/image34.wmf"/><Relationship Id="rId19" Type="http://schemas.openxmlformats.org/officeDocument/2006/relationships/slideLayout" Target="../slideLayouts/slideLayout13.xml"/><Relationship Id="rId20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Изображение 3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1609200" y="2709000"/>
            <a:ext cx="6058800" cy="100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0" lang="ru-RU" sz="9000" spc="-1" strike="noStrike">
                <a:solidFill>
                  <a:srgbClr val="ffffff"/>
                </a:solidFill>
                <a:latin typeface="Arial"/>
              </a:rPr>
              <a:t>MSM</a:t>
            </a:r>
            <a:endParaRPr b="0" lang="ru-RU" sz="9000" spc="-1" strike="noStrike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683640" y="3933000"/>
            <a:ext cx="7776360" cy="11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000" spc="-1" strike="noStrike">
                <a:solidFill>
                  <a:srgbClr val="ffffff"/>
                </a:solidFill>
                <a:latin typeface="Arial"/>
              </a:rPr>
              <a:t>Хранитель вашей </a:t>
            </a:r>
            <a:endParaRPr b="0" lang="ru-RU" sz="3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3000" spc="-1" strike="noStrike">
                <a:solidFill>
                  <a:srgbClr val="ffffff"/>
                </a:solidFill>
                <a:latin typeface="Arial"/>
              </a:rPr>
              <a:t>естественной красоты</a:t>
            </a:r>
            <a:endParaRPr b="0" lang="ru-RU" sz="3000" spc="-1" strike="noStrike">
              <a:latin typeface="Arial"/>
            </a:endParaRPr>
          </a:p>
        </p:txBody>
      </p:sp>
      <p:pic>
        <p:nvPicPr>
          <p:cNvPr id="91" name="Изображение 6" descr=""/>
          <p:cNvPicPr/>
          <p:nvPr/>
        </p:nvPicPr>
        <p:blipFill>
          <a:blip r:embed="rId2"/>
          <a:stretch/>
        </p:blipFill>
        <p:spPr>
          <a:xfrm>
            <a:off x="3852000" y="885960"/>
            <a:ext cx="1511640" cy="1031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Изображение 2" descr=""/>
          <p:cNvPicPr/>
          <p:nvPr/>
        </p:nvPicPr>
        <p:blipFill>
          <a:blip r:embed="rId1"/>
          <a:stretch/>
        </p:blipFill>
        <p:spPr>
          <a:xfrm>
            <a:off x="-36360" y="-40320"/>
            <a:ext cx="9252000" cy="6925320"/>
          </a:xfrm>
          <a:prstGeom prst="rect">
            <a:avLst/>
          </a:prstGeom>
          <a:ln>
            <a:noFill/>
          </a:ln>
        </p:spPr>
      </p:pic>
      <p:sp>
        <p:nvSpPr>
          <p:cNvPr id="158" name="TextShape 1"/>
          <p:cNvSpPr txBox="1"/>
          <p:nvPr/>
        </p:nvSpPr>
        <p:spPr>
          <a:xfrm>
            <a:off x="457200" y="346680"/>
            <a:ext cx="8229240" cy="921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5500" spc="-1" strike="noStrike">
                <a:solidFill>
                  <a:srgbClr val="ffffff"/>
                </a:solidFill>
                <a:latin typeface="Calibri"/>
              </a:rPr>
              <a:t>MSM Coral Club</a:t>
            </a:r>
            <a:endParaRPr b="0" lang="ru-RU" sz="55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Формула трех взаимоусиливающих компонентов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TextShape 2"/>
          <p:cNvSpPr txBox="1"/>
          <p:nvPr/>
        </p:nvSpPr>
        <p:spPr>
          <a:xfrm>
            <a:off x="4572000" y="2277000"/>
            <a:ext cx="3960000" cy="3528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10000"/>
              </a:lnSpc>
              <a:spcBef>
                <a:spcPts val="380"/>
              </a:spcBef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Поддерживает здоровье суставов, связок, хрящей</a:t>
            </a: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Способствует синтезу белков соединительной ткани</a:t>
            </a: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Улучшает состояние кожи</a:t>
            </a: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Способствует укреплению структуры волос и ногтей</a:t>
            </a: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10000"/>
              </a:lnSpc>
              <a:spcBef>
                <a:spcPts val="380"/>
              </a:spcBef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Обеспечивает антиоксидантную защиту организма</a:t>
            </a: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b="0" lang="ru-RU" sz="19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1" name="Изображение 3" descr=""/>
          <p:cNvPicPr/>
          <p:nvPr/>
        </p:nvPicPr>
        <p:blipFill>
          <a:blip r:embed="rId1"/>
          <a:stretch/>
        </p:blipFill>
        <p:spPr>
          <a:xfrm>
            <a:off x="4284000" y="2366280"/>
            <a:ext cx="198360" cy="198360"/>
          </a:xfrm>
          <a:prstGeom prst="rect">
            <a:avLst/>
          </a:prstGeom>
          <a:ln>
            <a:noFill/>
          </a:ln>
        </p:spPr>
      </p:pic>
      <p:pic>
        <p:nvPicPr>
          <p:cNvPr id="162" name="Изображение 7" descr=""/>
          <p:cNvPicPr/>
          <p:nvPr/>
        </p:nvPicPr>
        <p:blipFill>
          <a:blip r:embed="rId2"/>
          <a:stretch/>
        </p:blipFill>
        <p:spPr>
          <a:xfrm>
            <a:off x="4284000" y="3086280"/>
            <a:ext cx="198360" cy="198360"/>
          </a:xfrm>
          <a:prstGeom prst="rect">
            <a:avLst/>
          </a:prstGeom>
          <a:ln>
            <a:noFill/>
          </a:ln>
        </p:spPr>
      </p:pic>
      <p:pic>
        <p:nvPicPr>
          <p:cNvPr id="163" name="Изображение 8" descr=""/>
          <p:cNvPicPr/>
          <p:nvPr/>
        </p:nvPicPr>
        <p:blipFill>
          <a:blip r:embed="rId3"/>
          <a:stretch/>
        </p:blipFill>
        <p:spPr>
          <a:xfrm>
            <a:off x="4284000" y="3861000"/>
            <a:ext cx="198360" cy="198360"/>
          </a:xfrm>
          <a:prstGeom prst="rect">
            <a:avLst/>
          </a:prstGeom>
          <a:ln>
            <a:noFill/>
          </a:ln>
        </p:spPr>
      </p:pic>
      <p:pic>
        <p:nvPicPr>
          <p:cNvPr id="164" name="Изображение 9" descr=""/>
          <p:cNvPicPr/>
          <p:nvPr/>
        </p:nvPicPr>
        <p:blipFill>
          <a:blip r:embed="rId4"/>
          <a:stretch/>
        </p:blipFill>
        <p:spPr>
          <a:xfrm>
            <a:off x="4284000" y="4365000"/>
            <a:ext cx="198360" cy="198360"/>
          </a:xfrm>
          <a:prstGeom prst="rect">
            <a:avLst/>
          </a:prstGeom>
          <a:ln>
            <a:noFill/>
          </a:ln>
        </p:spPr>
      </p:pic>
      <p:pic>
        <p:nvPicPr>
          <p:cNvPr id="165" name="Изображение 10" descr=""/>
          <p:cNvPicPr/>
          <p:nvPr/>
        </p:nvPicPr>
        <p:blipFill>
          <a:blip r:embed="rId5"/>
          <a:stretch/>
        </p:blipFill>
        <p:spPr>
          <a:xfrm>
            <a:off x="4284000" y="5157360"/>
            <a:ext cx="198360" cy="198360"/>
          </a:xfrm>
          <a:prstGeom prst="rect">
            <a:avLst/>
          </a:prstGeom>
          <a:ln>
            <a:noFill/>
          </a:ln>
        </p:spPr>
      </p:pic>
      <p:pic>
        <p:nvPicPr>
          <p:cNvPr id="166" name="Изображение 11" descr=""/>
          <p:cNvPicPr/>
          <p:nvPr/>
        </p:nvPicPr>
        <p:blipFill>
          <a:blip r:embed="rId6"/>
          <a:stretch/>
        </p:blipFill>
        <p:spPr>
          <a:xfrm>
            <a:off x="596160" y="1700640"/>
            <a:ext cx="3255120" cy="4464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1681200" y="2277000"/>
            <a:ext cx="6058800" cy="100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0" lang="ru-RU" sz="9000" spc="-1" strike="noStrike">
                <a:solidFill>
                  <a:srgbClr val="bb5727"/>
                </a:solidFill>
                <a:latin typeface="Arial"/>
              </a:rPr>
              <a:t>MSM</a:t>
            </a:r>
            <a:endParaRPr b="0" lang="ru-RU" sz="9000" spc="-1" strike="noStrike"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755640" y="3429000"/>
            <a:ext cx="7776360" cy="11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000" spc="-1" strike="noStrike">
                <a:solidFill>
                  <a:srgbClr val="bb5727"/>
                </a:solidFill>
                <a:latin typeface="Arial"/>
              </a:rPr>
              <a:t>Хранитель вашей </a:t>
            </a:r>
            <a:endParaRPr b="0" lang="ru-RU" sz="3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3000" spc="-1" strike="noStrike">
                <a:solidFill>
                  <a:srgbClr val="bb5727"/>
                </a:solidFill>
                <a:latin typeface="Arial"/>
              </a:rPr>
              <a:t>естественной красоты</a:t>
            </a:r>
            <a:endParaRPr b="0" lang="ru-RU" sz="30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251640" y="202680"/>
            <a:ext cx="868644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С древних времен и до наших дней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3" name="Изображение 2" descr=""/>
          <p:cNvPicPr/>
          <p:nvPr/>
        </p:nvPicPr>
        <p:blipFill>
          <a:blip r:embed="rId1"/>
          <a:stretch/>
        </p:blipFill>
        <p:spPr>
          <a:xfrm>
            <a:off x="0" y="1124640"/>
            <a:ext cx="9143640" cy="5186160"/>
          </a:xfrm>
          <a:prstGeom prst="rect">
            <a:avLst/>
          </a:prstGeom>
          <a:ln>
            <a:noFill/>
          </a:ln>
        </p:spPr>
      </p:pic>
      <p:sp>
        <p:nvSpPr>
          <p:cNvPr id="94" name="CustomShape 2"/>
          <p:cNvSpPr/>
          <p:nvPr/>
        </p:nvSpPr>
        <p:spPr>
          <a:xfrm>
            <a:off x="611640" y="1700640"/>
            <a:ext cx="3384000" cy="1554480"/>
          </a:xfrm>
          <a:prstGeom prst="rect">
            <a:avLst/>
          </a:prstGeom>
          <a:solidFill>
            <a:srgbClr val="ffffff">
              <a:alpha val="76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</p:sp>
      <p:sp>
        <p:nvSpPr>
          <p:cNvPr id="95" name="CustomShape 3"/>
          <p:cNvSpPr/>
          <p:nvPr/>
        </p:nvSpPr>
        <p:spPr>
          <a:xfrm>
            <a:off x="755640" y="1772640"/>
            <a:ext cx="3096000" cy="1367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595959"/>
                </a:solidFill>
                <a:latin typeface="Arial"/>
              </a:rPr>
              <a:t>СЕРНИСТЫЕ ИСТОЧНИКИ ИЗВЕСТНЫ СВОИМИ ОЗДОРОВИТЕЛЬНЫМИ СВОЙСТВАМИ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457200" y="260640"/>
            <a:ext cx="8229240" cy="705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Метилсульфонилметан (МСМ)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7" name="Изображение 6" descr=""/>
          <p:cNvPicPr/>
          <p:nvPr/>
        </p:nvPicPr>
        <p:blipFill>
          <a:blip r:embed="rId1"/>
          <a:stretch/>
        </p:blipFill>
        <p:spPr>
          <a:xfrm>
            <a:off x="0" y="1124640"/>
            <a:ext cx="9143640" cy="5186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Изображение 14" descr=""/>
          <p:cNvPicPr/>
          <p:nvPr/>
        </p:nvPicPr>
        <p:blipFill>
          <a:blip r:embed="rId1"/>
          <a:stretch/>
        </p:blipFill>
        <p:spPr>
          <a:xfrm>
            <a:off x="0" y="1124640"/>
            <a:ext cx="9143640" cy="5186160"/>
          </a:xfrm>
          <a:prstGeom prst="rect">
            <a:avLst/>
          </a:prstGeom>
          <a:ln>
            <a:noFill/>
          </a:ln>
        </p:spPr>
      </p:pic>
      <p:sp>
        <p:nvSpPr>
          <p:cNvPr id="99" name="TextShape 1"/>
          <p:cNvSpPr txBox="1"/>
          <p:nvPr/>
        </p:nvSpPr>
        <p:spPr>
          <a:xfrm>
            <a:off x="457200" y="18864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Роль серы в организме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4140000" y="2133000"/>
            <a:ext cx="4752000" cy="305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Синтез гормонов в организме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Входит в состав ферментов (энзимов)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Нейтрализует действие токсичных веществ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Уменьшает болевые ощущения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Блокирует воспалительные процессы 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Ускоряет процессы заживления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Участвует в синтезе коллагена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Усиливает рост волос и ногтей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595959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595959"/>
                </a:solidFill>
                <a:latin typeface="Calibri"/>
              </a:rPr>
              <a:t>«Минерал красоты»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0" y="116640"/>
            <a:ext cx="9143640" cy="1151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Естественные поставщики серы </a:t>
            </a:r>
            <a:br/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в организм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323640" y="3429000"/>
            <a:ext cx="213876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Мясо говядины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2627640" y="3429000"/>
            <a:ext cx="172800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Мясо птицы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467640" y="5780520"/>
            <a:ext cx="172800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Бобовые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5" name="CustomShape 5"/>
          <p:cNvSpPr/>
          <p:nvPr/>
        </p:nvSpPr>
        <p:spPr>
          <a:xfrm>
            <a:off x="6804360" y="3404160"/>
            <a:ext cx="180000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Яйца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6" name="CustomShape 6"/>
          <p:cNvSpPr/>
          <p:nvPr/>
        </p:nvSpPr>
        <p:spPr>
          <a:xfrm>
            <a:off x="2483640" y="5780520"/>
            <a:ext cx="187200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Чеснок и лук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7" name="CustomShape 7"/>
          <p:cNvSpPr/>
          <p:nvPr/>
        </p:nvSpPr>
        <p:spPr>
          <a:xfrm>
            <a:off x="5004000" y="5780520"/>
            <a:ext cx="107964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Фрукты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8" name="CustomShape 8"/>
          <p:cNvSpPr/>
          <p:nvPr/>
        </p:nvSpPr>
        <p:spPr>
          <a:xfrm>
            <a:off x="7092360" y="5805360"/>
            <a:ext cx="129564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Овощи</a:t>
            </a:r>
            <a:endParaRPr b="0" lang="ru-RU" sz="1900" spc="-1" strike="noStrike">
              <a:latin typeface="Arial"/>
            </a:endParaRPr>
          </a:p>
        </p:txBody>
      </p:sp>
      <p:sp>
        <p:nvSpPr>
          <p:cNvPr id="109" name="CustomShape 9"/>
          <p:cNvSpPr/>
          <p:nvPr/>
        </p:nvSpPr>
        <p:spPr>
          <a:xfrm>
            <a:off x="4500000" y="3404160"/>
            <a:ext cx="2160000" cy="37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900" spc="-1" strike="noStrike">
                <a:solidFill>
                  <a:srgbClr val="595959"/>
                </a:solidFill>
                <a:latin typeface="Arial"/>
              </a:rPr>
              <a:t>Морепродукты</a:t>
            </a:r>
            <a:endParaRPr b="0" lang="ru-RU" sz="1900" spc="-1" strike="noStrike">
              <a:latin typeface="Arial"/>
            </a:endParaRPr>
          </a:p>
        </p:txBody>
      </p:sp>
      <p:pic>
        <p:nvPicPr>
          <p:cNvPr id="110" name="Изображение 2" descr=""/>
          <p:cNvPicPr/>
          <p:nvPr/>
        </p:nvPicPr>
        <p:blipFill>
          <a:blip r:embed="rId1"/>
          <a:stretch/>
        </p:blipFill>
        <p:spPr>
          <a:xfrm>
            <a:off x="2699640" y="1772640"/>
            <a:ext cx="1511640" cy="1511640"/>
          </a:xfrm>
          <a:prstGeom prst="rect">
            <a:avLst/>
          </a:prstGeom>
          <a:ln>
            <a:noFill/>
          </a:ln>
        </p:spPr>
      </p:pic>
      <p:pic>
        <p:nvPicPr>
          <p:cNvPr id="111" name="Изображение 3" descr=""/>
          <p:cNvPicPr/>
          <p:nvPr/>
        </p:nvPicPr>
        <p:blipFill>
          <a:blip r:embed="rId2"/>
          <a:stretch/>
        </p:blipFill>
        <p:spPr>
          <a:xfrm>
            <a:off x="683640" y="1772640"/>
            <a:ext cx="1518840" cy="1518840"/>
          </a:xfrm>
          <a:prstGeom prst="rect">
            <a:avLst/>
          </a:prstGeom>
          <a:ln>
            <a:noFill/>
          </a:ln>
        </p:spPr>
      </p:pic>
      <p:pic>
        <p:nvPicPr>
          <p:cNvPr id="112" name="Изображение 4" descr=""/>
          <p:cNvPicPr/>
          <p:nvPr/>
        </p:nvPicPr>
        <p:blipFill>
          <a:blip r:embed="rId3"/>
          <a:stretch/>
        </p:blipFill>
        <p:spPr>
          <a:xfrm>
            <a:off x="6948360" y="1772640"/>
            <a:ext cx="1511640" cy="1511640"/>
          </a:xfrm>
          <a:prstGeom prst="rect">
            <a:avLst/>
          </a:prstGeom>
          <a:ln>
            <a:noFill/>
          </a:ln>
        </p:spPr>
      </p:pic>
      <p:pic>
        <p:nvPicPr>
          <p:cNvPr id="113" name="Изображение 5" descr=""/>
          <p:cNvPicPr/>
          <p:nvPr/>
        </p:nvPicPr>
        <p:blipFill>
          <a:blip r:embed="rId4"/>
          <a:stretch/>
        </p:blipFill>
        <p:spPr>
          <a:xfrm>
            <a:off x="4788000" y="4149000"/>
            <a:ext cx="1511640" cy="1511640"/>
          </a:xfrm>
          <a:prstGeom prst="rect">
            <a:avLst/>
          </a:prstGeom>
          <a:ln>
            <a:noFill/>
          </a:ln>
        </p:spPr>
      </p:pic>
      <p:pic>
        <p:nvPicPr>
          <p:cNvPr id="114" name="Изображение 7" descr=""/>
          <p:cNvPicPr/>
          <p:nvPr/>
        </p:nvPicPr>
        <p:blipFill>
          <a:blip r:embed="rId5"/>
          <a:stretch/>
        </p:blipFill>
        <p:spPr>
          <a:xfrm>
            <a:off x="2699640" y="4149000"/>
            <a:ext cx="1511640" cy="1511640"/>
          </a:xfrm>
          <a:prstGeom prst="rect">
            <a:avLst/>
          </a:prstGeom>
          <a:ln>
            <a:noFill/>
          </a:ln>
        </p:spPr>
      </p:pic>
      <p:pic>
        <p:nvPicPr>
          <p:cNvPr id="115" name="Изображение 8" descr=""/>
          <p:cNvPicPr/>
          <p:nvPr/>
        </p:nvPicPr>
        <p:blipFill>
          <a:blip r:embed="rId6"/>
          <a:stretch/>
        </p:blipFill>
        <p:spPr>
          <a:xfrm>
            <a:off x="4788000" y="1772640"/>
            <a:ext cx="1511640" cy="1511640"/>
          </a:xfrm>
          <a:prstGeom prst="rect">
            <a:avLst/>
          </a:prstGeom>
          <a:ln>
            <a:noFill/>
          </a:ln>
        </p:spPr>
      </p:pic>
      <p:pic>
        <p:nvPicPr>
          <p:cNvPr id="116" name="Изображение 9" descr=""/>
          <p:cNvPicPr/>
          <p:nvPr/>
        </p:nvPicPr>
        <p:blipFill>
          <a:blip r:embed="rId7"/>
          <a:stretch/>
        </p:blipFill>
        <p:spPr>
          <a:xfrm>
            <a:off x="6948360" y="4149000"/>
            <a:ext cx="1511640" cy="1511640"/>
          </a:xfrm>
          <a:prstGeom prst="rect">
            <a:avLst/>
          </a:prstGeom>
          <a:ln>
            <a:noFill/>
          </a:ln>
        </p:spPr>
      </p:pic>
      <p:pic>
        <p:nvPicPr>
          <p:cNvPr id="117" name="Изображение 6" descr=""/>
          <p:cNvPicPr/>
          <p:nvPr/>
        </p:nvPicPr>
        <p:blipFill>
          <a:blip r:embed="rId8"/>
          <a:stretch/>
        </p:blipFill>
        <p:spPr>
          <a:xfrm>
            <a:off x="611640" y="4221000"/>
            <a:ext cx="1511640" cy="151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Изображение 6" descr=""/>
          <p:cNvPicPr/>
          <p:nvPr/>
        </p:nvPicPr>
        <p:blipFill>
          <a:blip r:embed="rId1"/>
          <a:stretch/>
        </p:blipFill>
        <p:spPr>
          <a:xfrm>
            <a:off x="0" y="1122840"/>
            <a:ext cx="9143640" cy="5186160"/>
          </a:xfrm>
          <a:prstGeom prst="rect">
            <a:avLst/>
          </a:prstGeom>
          <a:ln>
            <a:noFill/>
          </a:ln>
        </p:spPr>
      </p:pic>
      <p:sp>
        <p:nvSpPr>
          <p:cNvPr id="119" name="TextShape 1"/>
          <p:cNvSpPr txBox="1"/>
          <p:nvPr/>
        </p:nvSpPr>
        <p:spPr>
          <a:xfrm>
            <a:off x="97200" y="332640"/>
            <a:ext cx="8938800" cy="503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Маленькое чудо природы – биотин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4068000" y="2576520"/>
            <a:ext cx="4680000" cy="217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Играет важную роль в обмене веществ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Способствует стабилизации содержания глюкозы в крови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Нормализует функцию кожи и слизистых оболочек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Помогает сохранять кожу здоровой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21" name="CustomShape 3"/>
          <p:cNvSpPr/>
          <p:nvPr/>
        </p:nvSpPr>
        <p:spPr>
          <a:xfrm>
            <a:off x="971640" y="3155040"/>
            <a:ext cx="3240000" cy="633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Изображение 5" descr=""/>
          <p:cNvPicPr/>
          <p:nvPr/>
        </p:nvPicPr>
        <p:blipFill>
          <a:blip r:embed="rId1"/>
          <a:stretch/>
        </p:blipFill>
        <p:spPr>
          <a:xfrm>
            <a:off x="0" y="1122840"/>
            <a:ext cx="9143640" cy="5186160"/>
          </a:xfrm>
          <a:prstGeom prst="rect">
            <a:avLst/>
          </a:prstGeom>
          <a:ln>
            <a:noFill/>
          </a:ln>
        </p:spPr>
      </p:pic>
      <p:sp>
        <p:nvSpPr>
          <p:cNvPr id="123" name="TextShape 1"/>
          <p:cNvSpPr txBox="1"/>
          <p:nvPr/>
        </p:nvSpPr>
        <p:spPr>
          <a:xfrm>
            <a:off x="457200" y="260640"/>
            <a:ext cx="8229240" cy="633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Витамин С 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4140000" y="2326320"/>
            <a:ext cx="4608000" cy="266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85840" indent="-2854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Антиоксидантное действие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Участвует в образовании белка коллагена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1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Важная роль в обновлении соединительной ткани</a:t>
            </a:r>
            <a:endParaRPr b="0" lang="ru-RU" sz="1800" spc="-1" strike="noStrike">
              <a:latin typeface="Arial"/>
            </a:endParaRPr>
          </a:p>
          <a:p>
            <a:pPr marL="285840" indent="-2854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ffffff"/>
                </a:solidFill>
                <a:latin typeface="Arial"/>
              </a:rPr>
              <a:t>Повышает способность кожи противостоять воздействию солнечных лучей</a:t>
            </a:r>
            <a:endParaRPr b="0" lang="ru-RU" sz="18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457200" y="202680"/>
            <a:ext cx="822924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Cинергичный тройственный союз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126" name="Group 2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grpSp>
        <p:nvGrpSpPr>
          <p:cNvPr id="127" name="Group 3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pic>
        <p:nvPicPr>
          <p:cNvPr id="128" name="Изображение 5" descr=""/>
          <p:cNvPicPr/>
          <p:nvPr/>
        </p:nvPicPr>
        <p:blipFill>
          <a:blip r:embed="rId1"/>
          <a:stretch/>
        </p:blipFill>
        <p:spPr>
          <a:xfrm>
            <a:off x="2195640" y="1556640"/>
            <a:ext cx="4652640" cy="4652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518760" y="188640"/>
            <a:ext cx="822924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ru-RU" sz="3800" spc="-1" strike="noStrike">
                <a:solidFill>
                  <a:srgbClr val="595959"/>
                </a:solidFill>
                <a:latin typeface="Arial"/>
              </a:rPr>
              <a:t>Свойства компонентов</a:t>
            </a:r>
            <a:endParaRPr b="0" lang="ru-RU" sz="3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683640" y="2311200"/>
            <a:ext cx="2016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Участвует в синтезе коллагена и эластина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1" name="CustomShape 3"/>
          <p:cNvSpPr/>
          <p:nvPr/>
        </p:nvSpPr>
        <p:spPr>
          <a:xfrm>
            <a:off x="35640" y="5987160"/>
            <a:ext cx="3168000" cy="72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Обновляет соединительную ткань.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Поддерживает прочность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суставов и хрящей 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2" name="CustomShape 4"/>
          <p:cNvSpPr/>
          <p:nvPr/>
        </p:nvSpPr>
        <p:spPr>
          <a:xfrm>
            <a:off x="3492000" y="2329560"/>
            <a:ext cx="2304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Поддерживает упругость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и эластичность кожи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3" name="CustomShape 5"/>
          <p:cNvSpPr/>
          <p:nvPr/>
        </p:nvSpPr>
        <p:spPr>
          <a:xfrm>
            <a:off x="827640" y="4111200"/>
            <a:ext cx="1656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Усиливает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рост волос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4" name="CustomShape 6"/>
          <p:cNvSpPr/>
          <p:nvPr/>
        </p:nvSpPr>
        <p:spPr>
          <a:xfrm>
            <a:off x="6444360" y="2329560"/>
            <a:ext cx="1944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Укрепляет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 </a:t>
            </a: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структуру ногтей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5" name="CustomShape 7"/>
          <p:cNvSpPr/>
          <p:nvPr/>
        </p:nvSpPr>
        <p:spPr>
          <a:xfrm>
            <a:off x="6588360" y="4077000"/>
            <a:ext cx="1728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Антиоксидантное действие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6" name="CustomShape 8"/>
          <p:cNvSpPr/>
          <p:nvPr/>
        </p:nvSpPr>
        <p:spPr>
          <a:xfrm>
            <a:off x="3348000" y="4077000"/>
            <a:ext cx="2448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Способствует укреплению иммунной системы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7" name="CustomShape 9"/>
          <p:cNvSpPr/>
          <p:nvPr/>
        </p:nvSpPr>
        <p:spPr>
          <a:xfrm>
            <a:off x="3564000" y="6021360"/>
            <a:ext cx="2304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Уменьшает </a:t>
            </a:r>
            <a:endParaRPr b="0" lang="ru-RU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воспаления в суставах</a:t>
            </a:r>
            <a:endParaRPr b="0" lang="ru-RU" sz="1400" spc="-1" strike="noStrike">
              <a:latin typeface="Arial"/>
            </a:endParaRPr>
          </a:p>
        </p:txBody>
      </p:sp>
      <p:sp>
        <p:nvSpPr>
          <p:cNvPr id="138" name="CustomShape 10"/>
          <p:cNvSpPr/>
          <p:nvPr/>
        </p:nvSpPr>
        <p:spPr>
          <a:xfrm>
            <a:off x="6300360" y="6002280"/>
            <a:ext cx="2304000" cy="51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ru-RU" sz="1400" spc="-1" strike="noStrike">
                <a:solidFill>
                  <a:srgbClr val="595959"/>
                </a:solidFill>
                <a:latin typeface="Arial"/>
              </a:rPr>
              <a:t>Ускоряет заживление поврежденных тканей</a:t>
            </a:r>
            <a:endParaRPr b="0" lang="ru-RU" sz="1400" spc="-1" strike="noStrike">
              <a:latin typeface="Arial"/>
            </a:endParaRPr>
          </a:p>
        </p:txBody>
      </p:sp>
      <p:pic>
        <p:nvPicPr>
          <p:cNvPr id="139" name="Изображение 2" descr=""/>
          <p:cNvPicPr/>
          <p:nvPr/>
        </p:nvPicPr>
        <p:blipFill>
          <a:blip r:embed="rId1"/>
          <a:stretch/>
        </p:blipFill>
        <p:spPr>
          <a:xfrm>
            <a:off x="6876360" y="4869000"/>
            <a:ext cx="1057320" cy="1057320"/>
          </a:xfrm>
          <a:prstGeom prst="rect">
            <a:avLst/>
          </a:prstGeom>
          <a:ln>
            <a:noFill/>
          </a:ln>
        </p:spPr>
      </p:pic>
      <p:pic>
        <p:nvPicPr>
          <p:cNvPr id="140" name="Изображение 16" descr=""/>
          <p:cNvPicPr/>
          <p:nvPr/>
        </p:nvPicPr>
        <p:blipFill>
          <a:blip r:embed="rId2"/>
          <a:stretch/>
        </p:blipFill>
        <p:spPr>
          <a:xfrm>
            <a:off x="1115640" y="4869000"/>
            <a:ext cx="1079640" cy="1079640"/>
          </a:xfrm>
          <a:prstGeom prst="rect">
            <a:avLst/>
          </a:prstGeom>
          <a:ln>
            <a:noFill/>
          </a:ln>
        </p:spPr>
      </p:pic>
      <p:pic>
        <p:nvPicPr>
          <p:cNvPr id="141" name="Изображение 20" descr=""/>
          <p:cNvPicPr/>
          <p:nvPr/>
        </p:nvPicPr>
        <p:blipFill>
          <a:blip r:embed="rId3"/>
          <a:stretch/>
        </p:blipFill>
        <p:spPr>
          <a:xfrm>
            <a:off x="1115640" y="2997000"/>
            <a:ext cx="1079640" cy="1079640"/>
          </a:xfrm>
          <a:prstGeom prst="rect">
            <a:avLst/>
          </a:prstGeom>
          <a:ln>
            <a:noFill/>
          </a:ln>
        </p:spPr>
      </p:pic>
      <p:pic>
        <p:nvPicPr>
          <p:cNvPr id="142" name="Изображение 21" descr=""/>
          <p:cNvPicPr/>
          <p:nvPr/>
        </p:nvPicPr>
        <p:blipFill>
          <a:blip r:embed="rId4"/>
          <a:stretch/>
        </p:blipFill>
        <p:spPr>
          <a:xfrm>
            <a:off x="4068000" y="4869000"/>
            <a:ext cx="1057320" cy="1057320"/>
          </a:xfrm>
          <a:prstGeom prst="rect">
            <a:avLst/>
          </a:prstGeom>
          <a:ln>
            <a:noFill/>
          </a:ln>
        </p:spPr>
      </p:pic>
      <p:pic>
        <p:nvPicPr>
          <p:cNvPr id="143" name="Изображение 23" descr=""/>
          <p:cNvPicPr/>
          <p:nvPr/>
        </p:nvPicPr>
        <p:blipFill>
          <a:blip r:embed="rId5"/>
          <a:stretch/>
        </p:blipFill>
        <p:spPr>
          <a:xfrm>
            <a:off x="1115640" y="1268640"/>
            <a:ext cx="1057320" cy="1057320"/>
          </a:xfrm>
          <a:prstGeom prst="rect">
            <a:avLst/>
          </a:prstGeom>
          <a:ln>
            <a:noFill/>
          </a:ln>
        </p:spPr>
      </p:pic>
      <p:pic>
        <p:nvPicPr>
          <p:cNvPr id="144" name="Изображение 27" descr=""/>
          <p:cNvPicPr/>
          <p:nvPr/>
        </p:nvPicPr>
        <p:blipFill>
          <a:blip r:embed="rId6"/>
          <a:stretch/>
        </p:blipFill>
        <p:spPr>
          <a:xfrm>
            <a:off x="6876360" y="1268640"/>
            <a:ext cx="1052640" cy="1079640"/>
          </a:xfrm>
          <a:prstGeom prst="rect">
            <a:avLst/>
          </a:prstGeom>
          <a:ln>
            <a:noFill/>
          </a:ln>
        </p:spPr>
      </p:pic>
      <p:pic>
        <p:nvPicPr>
          <p:cNvPr id="145" name="Изображение 28" descr=""/>
          <p:cNvPicPr/>
          <p:nvPr/>
        </p:nvPicPr>
        <p:blipFill>
          <a:blip r:embed="rId7"/>
          <a:stretch/>
        </p:blipFill>
        <p:spPr>
          <a:xfrm>
            <a:off x="4068000" y="2997000"/>
            <a:ext cx="1079640" cy="1076760"/>
          </a:xfrm>
          <a:prstGeom prst="rect">
            <a:avLst/>
          </a:prstGeom>
          <a:ln>
            <a:noFill/>
          </a:ln>
        </p:spPr>
      </p:pic>
      <p:pic>
        <p:nvPicPr>
          <p:cNvPr id="146" name="Изображение 29" descr=""/>
          <p:cNvPicPr/>
          <p:nvPr/>
        </p:nvPicPr>
        <p:blipFill>
          <a:blip r:embed="rId8"/>
          <a:stretch/>
        </p:blipFill>
        <p:spPr>
          <a:xfrm>
            <a:off x="6876360" y="2997000"/>
            <a:ext cx="1079640" cy="1079640"/>
          </a:xfrm>
          <a:prstGeom prst="rect">
            <a:avLst/>
          </a:prstGeom>
          <a:ln>
            <a:noFill/>
          </a:ln>
        </p:spPr>
      </p:pic>
      <p:pic>
        <p:nvPicPr>
          <p:cNvPr id="147" name="Изображение 31" descr=""/>
          <p:cNvPicPr/>
          <p:nvPr/>
        </p:nvPicPr>
        <p:blipFill>
          <a:blip r:embed="rId9"/>
          <a:stretch/>
        </p:blipFill>
        <p:spPr>
          <a:xfrm>
            <a:off x="4068000" y="1268640"/>
            <a:ext cx="1079640" cy="1079640"/>
          </a:xfrm>
          <a:prstGeom prst="rect">
            <a:avLst/>
          </a:prstGeom>
          <a:ln>
            <a:noFill/>
          </a:ln>
        </p:spPr>
      </p:pic>
      <p:pic>
        <p:nvPicPr>
          <p:cNvPr id="148" name="Изображение 32" descr=""/>
          <p:cNvPicPr/>
          <p:nvPr/>
        </p:nvPicPr>
        <p:blipFill>
          <a:blip r:embed="rId10"/>
          <a:stretch/>
        </p:blipFill>
        <p:spPr>
          <a:xfrm>
            <a:off x="7956360" y="4869000"/>
            <a:ext cx="287640" cy="287640"/>
          </a:xfrm>
          <a:prstGeom prst="rect">
            <a:avLst/>
          </a:prstGeom>
          <a:ln>
            <a:noFill/>
          </a:ln>
        </p:spPr>
      </p:pic>
      <p:pic>
        <p:nvPicPr>
          <p:cNvPr id="149" name="Изображение 33" descr=""/>
          <p:cNvPicPr/>
          <p:nvPr/>
        </p:nvPicPr>
        <p:blipFill>
          <a:blip r:embed="rId11"/>
          <a:stretch/>
        </p:blipFill>
        <p:spPr>
          <a:xfrm>
            <a:off x="2195640" y="1268640"/>
            <a:ext cx="935640" cy="296280"/>
          </a:xfrm>
          <a:prstGeom prst="rect">
            <a:avLst/>
          </a:prstGeom>
          <a:ln>
            <a:noFill/>
          </a:ln>
        </p:spPr>
      </p:pic>
      <p:pic>
        <p:nvPicPr>
          <p:cNvPr id="150" name="Изображение 35" descr=""/>
          <p:cNvPicPr/>
          <p:nvPr/>
        </p:nvPicPr>
        <p:blipFill>
          <a:blip r:embed="rId12"/>
          <a:stretch/>
        </p:blipFill>
        <p:spPr>
          <a:xfrm>
            <a:off x="5148000" y="1268640"/>
            <a:ext cx="935640" cy="296280"/>
          </a:xfrm>
          <a:prstGeom prst="rect">
            <a:avLst/>
          </a:prstGeom>
          <a:ln>
            <a:noFill/>
          </a:ln>
        </p:spPr>
      </p:pic>
      <p:pic>
        <p:nvPicPr>
          <p:cNvPr id="151" name="Изображение 36" descr=""/>
          <p:cNvPicPr/>
          <p:nvPr/>
        </p:nvPicPr>
        <p:blipFill>
          <a:blip r:embed="rId13"/>
          <a:stretch/>
        </p:blipFill>
        <p:spPr>
          <a:xfrm>
            <a:off x="2195640" y="2997000"/>
            <a:ext cx="935640" cy="296280"/>
          </a:xfrm>
          <a:prstGeom prst="rect">
            <a:avLst/>
          </a:prstGeom>
          <a:ln>
            <a:noFill/>
          </a:ln>
        </p:spPr>
      </p:pic>
      <p:pic>
        <p:nvPicPr>
          <p:cNvPr id="152" name="Изображение 38" descr=""/>
          <p:cNvPicPr/>
          <p:nvPr/>
        </p:nvPicPr>
        <p:blipFill>
          <a:blip r:embed="rId14"/>
          <a:stretch/>
        </p:blipFill>
        <p:spPr>
          <a:xfrm>
            <a:off x="7956360" y="1268640"/>
            <a:ext cx="647640" cy="310320"/>
          </a:xfrm>
          <a:prstGeom prst="rect">
            <a:avLst/>
          </a:prstGeom>
          <a:ln>
            <a:noFill/>
          </a:ln>
        </p:spPr>
      </p:pic>
      <p:pic>
        <p:nvPicPr>
          <p:cNvPr id="153" name="Изображение 40" descr=""/>
          <p:cNvPicPr/>
          <p:nvPr/>
        </p:nvPicPr>
        <p:blipFill>
          <a:blip r:embed="rId15"/>
          <a:stretch/>
        </p:blipFill>
        <p:spPr>
          <a:xfrm>
            <a:off x="7956360" y="2997000"/>
            <a:ext cx="647640" cy="310680"/>
          </a:xfrm>
          <a:prstGeom prst="rect">
            <a:avLst/>
          </a:prstGeom>
          <a:ln>
            <a:noFill/>
          </a:ln>
        </p:spPr>
      </p:pic>
      <p:pic>
        <p:nvPicPr>
          <p:cNvPr id="154" name="Изображение 41" descr=""/>
          <p:cNvPicPr/>
          <p:nvPr/>
        </p:nvPicPr>
        <p:blipFill>
          <a:blip r:embed="rId16"/>
          <a:stretch/>
        </p:blipFill>
        <p:spPr>
          <a:xfrm>
            <a:off x="5148000" y="2997000"/>
            <a:ext cx="647640" cy="310680"/>
          </a:xfrm>
          <a:prstGeom prst="rect">
            <a:avLst/>
          </a:prstGeom>
          <a:ln>
            <a:noFill/>
          </a:ln>
        </p:spPr>
      </p:pic>
      <p:pic>
        <p:nvPicPr>
          <p:cNvPr id="155" name="Изображение 42" descr=""/>
          <p:cNvPicPr/>
          <p:nvPr/>
        </p:nvPicPr>
        <p:blipFill>
          <a:blip r:embed="rId17"/>
          <a:stretch/>
        </p:blipFill>
        <p:spPr>
          <a:xfrm>
            <a:off x="5148000" y="4869000"/>
            <a:ext cx="287640" cy="287640"/>
          </a:xfrm>
          <a:prstGeom prst="rect">
            <a:avLst/>
          </a:prstGeom>
          <a:ln>
            <a:noFill/>
          </a:ln>
        </p:spPr>
      </p:pic>
      <p:pic>
        <p:nvPicPr>
          <p:cNvPr id="156" name="Изображение 43" descr=""/>
          <p:cNvPicPr/>
          <p:nvPr/>
        </p:nvPicPr>
        <p:blipFill>
          <a:blip r:embed="rId18"/>
          <a:stretch/>
        </p:blipFill>
        <p:spPr>
          <a:xfrm>
            <a:off x="2195640" y="4797000"/>
            <a:ext cx="935640" cy="29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1904</TotalTime>
  <Application>LibreOffice/6.0.3.2$Windows_X86_64 LibreOffice_project/8f48d515416608e3a835360314dac7e47fd0b821</Application>
  <Words>1314</Words>
  <Paragraphs>167</Paragraphs>
  <Company>Hewlett-Packard Company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2016-03-22T12:45:58Z</dcterms:created>
  <dc:creator>Ольга Костина</dc:creator>
  <dc:description/>
  <dc:language>ru-RU</dc:language>
  <cp:lastModifiedBy/>
  <dcterms:modified xsi:type="dcterms:W3CDTF">2019-09-10T12:33:01Z</dcterms:modified>
  <cp:revision>85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Hewlett-Packard Company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11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13</vt:i4>
  </property>
</Properties>
</file>