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5145088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004">
          <p15:clr>
            <a:srgbClr val="A4A3A4"/>
          </p15:clr>
        </p15:guide>
        <p15:guide id="2" orient="horz" pos="431">
          <p15:clr>
            <a:srgbClr val="A4A3A4"/>
          </p15:clr>
        </p15:guide>
        <p15:guide id="3" orient="horz" pos="5307">
          <p15:clr>
            <a:srgbClr val="A4A3A4"/>
          </p15:clr>
        </p15:guide>
        <p15:guide id="4" pos="237">
          <p15:clr>
            <a:srgbClr val="A4A3A4"/>
          </p15:clr>
        </p15:guide>
        <p15:guide id="5" orient="horz" pos="2880">
          <p15:clr>
            <a:srgbClr val="A4A3A4"/>
          </p15:clr>
        </p15:guide>
        <p15:guide id="6" pos="164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5"/>
  </p:normalViewPr>
  <p:slideViewPr>
    <p:cSldViewPr snapToGrid="0">
      <p:cViewPr varScale="1">
        <p:scale>
          <a:sx n="87" d="100"/>
          <a:sy n="87" d="100"/>
        </p:scale>
        <p:origin x="3544" y="192"/>
      </p:cViewPr>
      <p:guideLst>
        <p:guide pos="3004"/>
        <p:guide orient="horz" pos="431"/>
        <p:guide orient="horz" pos="5307"/>
        <p:guide pos="237"/>
        <p:guide orient="horz" pos="2880"/>
        <p:guide pos="16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52425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6297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2604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3456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1026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Google Shape;13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5862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4322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23564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Google Shape;170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487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4572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7" name="Google Shape;197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623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3" name="Google Shape;213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0789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167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4" name="Google Shape;224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6158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9" name="Google Shape;239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9265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0" name="Google Shape;250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2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61134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5" name="Google Shape;265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28719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6" name="Google Shape;276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45604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2" name="Google Shape;292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2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53367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7" name="Google Shape;307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74086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0" name="Google Shape;320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Calibri"/>
              <a:buNone/>
            </a:pPr>
            <a:fld id="{00000000-1234-1234-1234-123412341234}" type="slidenum">
              <a:rPr lang="en-US" sz="675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67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9120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5865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7634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1258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9697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7934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1826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2371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3473154" y="8367412"/>
            <a:ext cx="21415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255" y="122766"/>
            <a:ext cx="4630579" cy="2010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33"/>
              <a:buFont typeface="Calibri"/>
              <a:buNone/>
              <a:defRPr sz="29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255" y="2133600"/>
            <a:ext cx="4630579" cy="70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–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»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4045" algn="l" rtl="0">
              <a:lnSpc>
                <a:spcPct val="100000"/>
              </a:lnSpc>
              <a:spcBef>
                <a:spcPts val="468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473154" y="8367412"/>
            <a:ext cx="21415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Suisse Intl" panose="020B0504000000000000" pitchFamily="34" charset="0"/>
          <a:ea typeface="Suisse Intl" panose="020B0504000000000000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Suisse Intl" panose="020B0504000000000000" pitchFamily="34" charset="0"/>
          <a:ea typeface="Suisse Intl" panose="020B0504000000000000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ADEF97-5CB5-91E4-A02D-AB52A8D9AD0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" t="8188" r="10942" b="8188"/>
          <a:stretch>
            <a:fillRect/>
          </a:stretch>
        </p:blipFill>
        <p:spPr>
          <a:xfrm>
            <a:off x="1" y="0"/>
            <a:ext cx="5145087" cy="9144000"/>
          </a:xfrm>
          <a:prstGeom prst="rect">
            <a:avLst/>
          </a:prstGeom>
        </p:spPr>
      </p:pic>
      <p:sp>
        <p:nvSpPr>
          <p:cNvPr id="16" name="Google Shape;16;p3"/>
          <p:cNvSpPr txBox="1"/>
          <p:nvPr/>
        </p:nvSpPr>
        <p:spPr>
          <a:xfrm>
            <a:off x="377032" y="1266103"/>
            <a:ext cx="4392612" cy="127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US" sz="38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377032" y="2571587"/>
            <a:ext cx="43910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FFFFFF"/>
              </a:buClr>
              <a:buSzPts val="1400"/>
            </a:pPr>
            <a:r>
              <a:rPr lang="lt-LT" sz="1800" dirty="0">
                <a:solidFill>
                  <a:srgbClr val="FFFFFF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Natūralaus valymosi aktyvinimas </a:t>
            </a:r>
            <a:endParaRPr lang="lt-LT" sz="18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92468" y="711593"/>
            <a:ext cx="1161739" cy="204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2"/>
          <p:cNvPicPr preferRelativeResize="0"/>
          <p:nvPr/>
        </p:nvPicPr>
        <p:blipFill rotWithShape="1">
          <a:blip r:embed="rId3">
            <a:alphaModFix/>
          </a:blip>
          <a:srcRect l="22411" t="28951" r="7450" b="4382"/>
          <a:stretch/>
        </p:blipFill>
        <p:spPr>
          <a:xfrm>
            <a:off x="0" y="0"/>
            <a:ext cx="5145088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/>
          <p:nvPr/>
        </p:nvSpPr>
        <p:spPr>
          <a:xfrm>
            <a:off x="0" y="1"/>
            <a:ext cx="5145087" cy="5029199"/>
          </a:xfrm>
          <a:prstGeom prst="rect">
            <a:avLst/>
          </a:prstGeom>
          <a:gradFill>
            <a:gsLst>
              <a:gs pos="0">
                <a:srgbClr val="E9E5DB">
                  <a:alpha val="87843"/>
                </a:srgbClr>
              </a:gs>
              <a:gs pos="99000">
                <a:srgbClr val="E9E5DB">
                  <a:alpha val="0"/>
                </a:srgbClr>
              </a:gs>
              <a:gs pos="100000">
                <a:srgbClr val="E9E5DB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2"/>
          <p:cNvSpPr txBox="1"/>
          <p:nvPr/>
        </p:nvSpPr>
        <p:spPr>
          <a:xfrm>
            <a:off x="376239" y="2120626"/>
            <a:ext cx="4392612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lt1"/>
              </a:buClr>
              <a:buSzPts val="1400"/>
            </a:pPr>
            <a:r>
              <a:rPr lang="lt-LT" sz="1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Tradiciškai organizmo valymo procesas suprantamas kaip sunkios pastangos: griežti mitybos ribojimai, badavimas ar sudėtingų schemų naudojimas. </a:t>
            </a:r>
          </a:p>
          <a:p>
            <a:pPr lvl="0">
              <a:buClr>
                <a:schemeClr val="lt1"/>
              </a:buClr>
              <a:buSzPts val="1400"/>
            </a:pPr>
            <a:br>
              <a:rPr lang="lt-LT" sz="1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r>
              <a:rPr lang="lt-LT" sz="1600" dirty="0" err="1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</a:t>
            </a:r>
            <a:r>
              <a:rPr lang="lt-LT" sz="1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lt-LT" sz="1600" dirty="0" err="1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Detox</a:t>
            </a:r>
            <a:r>
              <a:rPr lang="lt-LT" sz="1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ir Coral Detox Plus – tai kitoks kelias: švelnus, komfortiškas ir natūralus vidinių valymosi sistemų palaikymas vitaminų, mineralų, fermentų, fosfolipidų pagalba. </a:t>
            </a:r>
          </a:p>
        </p:txBody>
      </p:sp>
      <p:sp>
        <p:nvSpPr>
          <p:cNvPr id="111" name="Google Shape;111;p12"/>
          <p:cNvSpPr txBox="1"/>
          <p:nvPr/>
        </p:nvSpPr>
        <p:spPr>
          <a:xfrm>
            <a:off x="376239" y="349578"/>
            <a:ext cx="439261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>
              <a:buClr>
                <a:schemeClr val="lt1"/>
              </a:buClr>
              <a:buSzPts val="2700"/>
            </a:pPr>
            <a:r>
              <a:rPr lang="lt-LT" sz="3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Kai valymasis yra malonumas, o ne išbandymas</a:t>
            </a:r>
          </a:p>
        </p:txBody>
      </p:sp>
      <p:pic>
        <p:nvPicPr>
          <p:cNvPr id="112" name="Google Shape;11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376239" y="1347266"/>
            <a:ext cx="439261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400"/>
            </a:pP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B</a:t>
            </a: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azinė programos versija</a:t>
            </a:r>
            <a:endParaRPr lang="lt-LT"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19" name="Google Shape;119;p13"/>
          <p:cNvSpPr txBox="1"/>
          <p:nvPr/>
        </p:nvSpPr>
        <p:spPr>
          <a:xfrm>
            <a:off x="376239" y="684213"/>
            <a:ext cx="4392612" cy="663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20" name="Google Shape;12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3"/>
          <p:cNvSpPr txBox="1"/>
          <p:nvPr/>
        </p:nvSpPr>
        <p:spPr>
          <a:xfrm>
            <a:off x="376239" y="1872934"/>
            <a:ext cx="4392612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400"/>
            </a:pP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4 produktai (30 vartojimo dienų) </a:t>
            </a:r>
            <a:endParaRPr lang="lt-LT"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dk1"/>
              </a:buClr>
              <a:buSzPts val="1400"/>
            </a:pP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Jų sudėtyje: fermentai, fosfolipidai, vitaminai ir mineralai </a:t>
            </a:r>
            <a:r>
              <a:rPr lang="lt-LT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 </a:t>
            </a:r>
            <a:endParaRPr lang="lt-LT" sz="1700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/>
        </p:nvSpPr>
        <p:spPr>
          <a:xfrm>
            <a:off x="376239" y="684213"/>
            <a:ext cx="4392612" cy="663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129" name="Google Shape;12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4"/>
          <p:cNvSpPr txBox="1"/>
          <p:nvPr/>
        </p:nvSpPr>
        <p:spPr>
          <a:xfrm>
            <a:off x="376239" y="1879514"/>
            <a:ext cx="4392612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400"/>
            </a:pPr>
            <a:r>
              <a:rPr lang="ru-RU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6 </a:t>
            </a: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produktai (30 vartojimo dienų) </a:t>
            </a:r>
            <a:endParaRPr lang="lt-LT"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dk1"/>
              </a:buClr>
              <a:buSzPts val="1400"/>
            </a:pP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Jų sudėtyje: fermentai, fosfolipidai, fitonutrientai, vitaminai ir mineralai</a:t>
            </a:r>
            <a:r>
              <a:rPr lang="lt-LT" sz="1700" dirty="0">
                <a:latin typeface="Suisse Int'l Light" panose="020B0304000000000000" pitchFamily="34" charset="-78"/>
                <a:cs typeface="Suisse Int'l Light" panose="020B0304000000000000" pitchFamily="34" charset="-78"/>
              </a:rPr>
              <a:t>  </a:t>
            </a:r>
            <a:endParaRPr lang="lt-LT" sz="1700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8" name="Google Shape;263;p15"/>
          <p:cNvSpPr txBox="1"/>
          <p:nvPr/>
        </p:nvSpPr>
        <p:spPr>
          <a:xfrm>
            <a:off x="376239" y="1466218"/>
            <a:ext cx="313055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</a:t>
            </a:r>
            <a:r>
              <a:rPr lang="lt-LT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latesnė programos versija</a:t>
            </a:r>
            <a:endParaRPr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/>
          <p:nvPr/>
        </p:nvSpPr>
        <p:spPr>
          <a:xfrm>
            <a:off x="382079" y="714371"/>
            <a:ext cx="4528548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Assimilator</a:t>
            </a:r>
            <a:endParaRPr sz="3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382080" y="1323969"/>
            <a:ext cx="4458707" cy="1216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5074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2417" y="764588"/>
            <a:ext cx="391083" cy="405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6280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12240" y="1431929"/>
            <a:ext cx="425976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ts val="1300"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Virškinimo fermentų kompleksas.  </a:t>
            </a:r>
            <a:endParaRPr lang="lt-LT"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lt1"/>
              </a:buClr>
              <a:buSzPts val="1300"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Į sudėtį įeina fermentai, skaidantys visų pagrindinių rūšių maistines medžiagas: baltymus, riebalus ir angliavandenius.</a:t>
            </a:r>
            <a:endParaRPr lang="lt-LT"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Assimilator</a:t>
            </a:r>
            <a:endParaRPr sz="3600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1096361" y="2204420"/>
            <a:ext cx="3723790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Padeda išsilaisvinti nuo meteorizmo, sunkumo skrandyje.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1096361" y="1509037"/>
            <a:ext cx="3723790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Gerina virškinimą ir maisto įsisavinimą, greitina toksinų šalinimą.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080" y="1481552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080" y="2176935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6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/>
          <p:nvPr/>
        </p:nvSpPr>
        <p:spPr>
          <a:xfrm>
            <a:off x="382079" y="714372"/>
            <a:ext cx="4619024" cy="102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7"/>
          <p:cNvSpPr/>
          <p:nvPr/>
        </p:nvSpPr>
        <p:spPr>
          <a:xfrm>
            <a:off x="382079" y="714374"/>
            <a:ext cx="4761880" cy="549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Lecithin</a:t>
            </a:r>
            <a:endParaRPr sz="3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64" name="Google Shape;164;p17"/>
          <p:cNvSpPr/>
          <p:nvPr/>
        </p:nvSpPr>
        <p:spPr>
          <a:xfrm>
            <a:off x="410652" y="1544772"/>
            <a:ext cx="4360113" cy="2005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Lecitinas yra visų žmogaus organizmo ląstelių membranų pagrindas.</a:t>
            </a:r>
            <a:r>
              <a:rPr lang="ru-RU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Jis būtinas kaip statybinė medžiaga pažeistų ląstelių atnaujinimui ir „remontui“. Lecitinas padeda atkurti toksinų pažeistų kepenų ląstelių struktūrą</a:t>
            </a:r>
            <a:r>
              <a:rPr lang="ru-RU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.</a:t>
            </a:r>
            <a:endParaRPr sz="17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8"/>
          <p:cNvPicPr preferRelativeResize="0"/>
          <p:nvPr/>
        </p:nvPicPr>
        <p:blipFill rotWithShape="1">
          <a:blip r:embed="rId3">
            <a:alphaModFix/>
          </a:blip>
          <a:srcRect l="10749" t="7320" r="3893" b="7319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8"/>
          <p:cNvSpPr/>
          <p:nvPr/>
        </p:nvSpPr>
        <p:spPr>
          <a:xfrm>
            <a:off x="1096362" y="2210572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Saugo kepenų ląsteles nuo toksinų daromos žalos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1096362" y="3035096"/>
            <a:ext cx="3680933" cy="2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Palaiko širdies ir kraujagyslių sistemos sveikatą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8"/>
          <p:cNvSpPr/>
          <p:nvPr/>
        </p:nvSpPr>
        <p:spPr>
          <a:xfrm>
            <a:off x="1096362" y="1520703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Gerina lipidų apykaitą ir riebaluose tirpių toksinų šalinimą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238" y="147438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238" y="289178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218308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8"/>
          <p:cNvSpPr/>
          <p:nvPr/>
        </p:nvSpPr>
        <p:spPr>
          <a:xfrm>
            <a:off x="382079" y="714374"/>
            <a:ext cx="4761880" cy="549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75"/>
              <a:buFont typeface="Arial"/>
              <a:buNone/>
            </a:pPr>
            <a:r>
              <a:rPr lang="en-US" sz="3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Lecithin</a:t>
            </a:r>
            <a:endParaRPr sz="36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82" name="Google Shape;182;p18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9"/>
          <p:cNvSpPr/>
          <p:nvPr/>
        </p:nvSpPr>
        <p:spPr>
          <a:xfrm>
            <a:off x="382080" y="714373"/>
            <a:ext cx="4383335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9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H-500</a:t>
            </a:r>
            <a:endParaRPr sz="3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382081" y="1549779"/>
            <a:ext cx="4248914" cy="178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Tai produktas, turintis efektyvų antioksidantinį poveikį.  Stabdo sveikų ląstelių oksidavimą, padeda atstatyti normalų organizmo darbingumą.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Google Shape;19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0"/>
          <p:cNvPicPr preferRelativeResize="0"/>
          <p:nvPr/>
        </p:nvPicPr>
        <p:blipFill rotWithShape="1">
          <a:blip r:embed="rId3">
            <a:alphaModFix/>
          </a:blip>
          <a:srcRect t="-2549" b="2549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0"/>
          <p:cNvSpPr/>
          <p:nvPr/>
        </p:nvSpPr>
        <p:spPr>
          <a:xfrm>
            <a:off x="382079" y="714373"/>
            <a:ext cx="3161888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0"/>
          <p:cNvSpPr/>
          <p:nvPr/>
        </p:nvSpPr>
        <p:spPr>
          <a:xfrm>
            <a:off x="382080" y="714371"/>
            <a:ext cx="3304745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H-500</a:t>
            </a:r>
            <a:endParaRPr sz="36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1096362" y="1626300"/>
            <a:ext cx="3680933" cy="2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Saugo sveikas ląsteles nuo toksinų poveikio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0"/>
          <p:cNvSpPr/>
          <p:nvPr/>
        </p:nvSpPr>
        <p:spPr>
          <a:xfrm>
            <a:off x="1096362" y="2366905"/>
            <a:ext cx="3680933" cy="270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Greitina atsistatymą po fizinių ir protinių krūvių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0"/>
          <p:cNvSpPr/>
          <p:nvPr/>
        </p:nvSpPr>
        <p:spPr>
          <a:xfrm>
            <a:off x="1096362" y="2963070"/>
            <a:ext cx="3680933" cy="540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Didina organizmo energijos atsargas stimuliuodamas energijos gamybą ląstelėse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238" y="2231928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238" y="2963069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1495229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1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Coral-Mine</a:t>
            </a:r>
            <a:endParaRPr sz="3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18" name="Google Shape;218;p21"/>
          <p:cNvSpPr/>
          <p:nvPr/>
        </p:nvSpPr>
        <p:spPr>
          <a:xfrm>
            <a:off x="382079" y="1512869"/>
            <a:ext cx="4456350" cy="930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Mineralinė kompozicija iš gilavandenių senovinių koralų, kurie kasami Japonų jūroje. Coral Club bestseleris.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/>
          <p:nvPr/>
        </p:nvSpPr>
        <p:spPr>
          <a:xfrm>
            <a:off x="376239" y="1901263"/>
            <a:ext cx="4392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700"/>
            </a:pP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Natūralaus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valymosi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aktyvinimas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en-US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 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25" name="Google Shape;25;p4"/>
          <p:cNvSpPr txBox="1"/>
          <p:nvPr/>
        </p:nvSpPr>
        <p:spPr>
          <a:xfrm>
            <a:off x="376239" y="684213"/>
            <a:ext cx="4392612" cy="121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sz="36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1188606" y="2584898"/>
            <a:ext cx="3970678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lt-LT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Toksinų pašalinimas ir lengvumo pojūtis.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2410776"/>
            <a:ext cx="548299" cy="54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6238" y="3217277"/>
            <a:ext cx="548299" cy="548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6238" y="4023777"/>
            <a:ext cx="548299" cy="5482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/>
          <p:nvPr/>
        </p:nvSpPr>
        <p:spPr>
          <a:xfrm>
            <a:off x="1188606" y="3191345"/>
            <a:ext cx="3970678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lt-LT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Vitaminų, mineralų ir kitų naudingų </a:t>
            </a:r>
          </a:p>
          <a:p>
            <a:pPr lvl="0">
              <a:buClr>
                <a:schemeClr val="dk1"/>
              </a:buClr>
              <a:buSzPts val="1300"/>
            </a:pPr>
            <a:r>
              <a:rPr lang="lt-LT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maistinių medžiagų sinergija visapusiškam </a:t>
            </a:r>
          </a:p>
          <a:p>
            <a:pPr lvl="0">
              <a:buClr>
                <a:schemeClr val="dk1"/>
              </a:buClr>
              <a:buSzPts val="1300"/>
            </a:pPr>
            <a:r>
              <a:rPr lang="lt-LT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savijautos gerinimui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1188606" y="4197899"/>
            <a:ext cx="3970678" cy="20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300"/>
            </a:pPr>
            <a:r>
              <a:rPr lang="en-US" sz="13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Švelnus</a:t>
            </a:r>
            <a:r>
              <a:rPr lang="en-US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detoksas</a:t>
            </a:r>
            <a:r>
              <a:rPr lang="en-US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be </a:t>
            </a:r>
            <a:r>
              <a:rPr lang="en-US" sz="13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griežtų</a:t>
            </a:r>
            <a:r>
              <a:rPr lang="en-US" sz="13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3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apribojimų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27;p22">
            <a:extLst>
              <a:ext uri="{FF2B5EF4-FFF2-40B4-BE49-F238E27FC236}">
                <a16:creationId xmlns:a16="http://schemas.microsoft.com/office/drawing/2014/main" id="{7E52E487-BDA5-BAF9-57C4-0B91C371D7B2}"/>
              </a:ext>
            </a:extLst>
          </p:cNvPr>
          <p:cNvPicPr/>
          <p:nvPr/>
        </p:nvPicPr>
        <p:blipFill>
          <a:blip r:embed="rId3"/>
          <a:srcRect t="-9411" b="9411"/>
          <a:stretch/>
        </p:blipFill>
        <p:spPr>
          <a:xfrm>
            <a:off x="720" y="0"/>
            <a:ext cx="5143320" cy="9143640"/>
          </a:xfrm>
          <a:prstGeom prst="rect">
            <a:avLst/>
          </a:prstGeom>
          <a:ln w="0">
            <a:noFill/>
          </a:ln>
        </p:spPr>
      </p:pic>
      <p:sp>
        <p:nvSpPr>
          <p:cNvPr id="228" name="Google Shape;228;p22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Coral-Mine</a:t>
            </a:r>
            <a:endParaRPr sz="36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29" name="Google Shape;229;p22"/>
          <p:cNvSpPr/>
          <p:nvPr/>
        </p:nvSpPr>
        <p:spPr>
          <a:xfrm>
            <a:off x="1096362" y="2379900"/>
            <a:ext cx="3680933" cy="25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fi-FI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Padeda šalinti vandenyje tirpius toksinus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2"/>
          <p:cNvSpPr/>
          <p:nvPr/>
        </p:nvSpPr>
        <p:spPr>
          <a:xfrm>
            <a:off x="1096362" y="3112322"/>
            <a:ext cx="3680933" cy="25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pt-BR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Gerina organizmo medžiagų apykaitos procesus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2"/>
          <p:cNvSpPr/>
          <p:nvPr/>
        </p:nvSpPr>
        <p:spPr>
          <a:xfrm>
            <a:off x="1096362" y="1647478"/>
            <a:ext cx="3680933" cy="25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Clr>
                <a:schemeClr val="lt1"/>
              </a:buClr>
              <a:buSzPts val="11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Palaiko vandens ir druskų pusiausvyrą </a:t>
            </a:r>
          </a:p>
        </p:txBody>
      </p:sp>
      <p:pic>
        <p:nvPicPr>
          <p:cNvPr id="232" name="Google Shape;232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793" y="150432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793" y="2236749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793" y="2969171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 err="1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PentoKan</a:t>
            </a:r>
            <a:r>
              <a:rPr lang="en-US" sz="3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К+</a:t>
            </a:r>
            <a:endParaRPr sz="3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44" name="Google Shape;244;p23"/>
          <p:cNvSpPr/>
          <p:nvPr/>
        </p:nvSpPr>
        <p:spPr>
          <a:xfrm>
            <a:off x="382079" y="1611317"/>
            <a:ext cx="4380929" cy="2359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Subalansuota kalio, vitamino C ir ribozės kombinacija. Šie trys komponentai būtini efektyviai energijos apykaitai palaikyti. Patogi produkto forma pagerina biologinį prieinamumą, nes taip aktyviosios medžiagos  greičiau ir geriau įsisavina.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5" name="Google Shape;245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99302" y="708054"/>
            <a:ext cx="554446" cy="292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1369" y="709187"/>
            <a:ext cx="559396" cy="554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4"/>
          <p:cNvSpPr/>
          <p:nvPr/>
        </p:nvSpPr>
        <p:spPr>
          <a:xfrm>
            <a:off x="382080" y="714371"/>
            <a:ext cx="4526191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 err="1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PentoKan</a:t>
            </a:r>
            <a:r>
              <a:rPr lang="en-US" sz="3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K+</a:t>
            </a:r>
            <a:endParaRPr sz="36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55" name="Google Shape;255;p24"/>
          <p:cNvSpPr/>
          <p:nvPr/>
        </p:nvSpPr>
        <p:spPr>
          <a:xfrm>
            <a:off x="1096362" y="1687374"/>
            <a:ext cx="368093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Palaiko širdies ir kraujagyslių sistemos sveikatą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4"/>
          <p:cNvSpPr/>
          <p:nvPr/>
        </p:nvSpPr>
        <p:spPr>
          <a:xfrm>
            <a:off x="1096361" y="3449490"/>
            <a:ext cx="368093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Padeda greičiau atsistatyti po krūvių ir streso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4"/>
          <p:cNvSpPr/>
          <p:nvPr/>
        </p:nvSpPr>
        <p:spPr>
          <a:xfrm>
            <a:off x="1096362" y="2249611"/>
            <a:ext cx="3680933" cy="802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Palaiko aukštą energijos lygį ir gerą darbingumą, aprūpina organizmą energija, reikalinga detoksikacijos procesams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793" y="1524725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7793" y="2380375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7793" y="3286841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4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5"/>
          <p:cNvSpPr/>
          <p:nvPr/>
        </p:nvSpPr>
        <p:spPr>
          <a:xfrm>
            <a:off x="382079" y="714373"/>
            <a:ext cx="4585690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5"/>
          <p:cNvSpPr/>
          <p:nvPr/>
        </p:nvSpPr>
        <p:spPr>
          <a:xfrm>
            <a:off x="382080" y="714371"/>
            <a:ext cx="4728547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Alfalfa</a:t>
            </a:r>
            <a:endParaRPr sz="3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382079" y="1515696"/>
            <a:ext cx="4175173" cy="2073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Liucerna – augalinis vitaminų, mineralų, saponinų ir flavonoidų šaltinis.  </a:t>
            </a:r>
          </a:p>
          <a:p>
            <a:pPr lvl="0">
              <a:buClr>
                <a:schemeClr val="lt1"/>
              </a:buClr>
              <a:buSzPts val="1300"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Turi bendrą stiprinamąjį poveikį. </a:t>
            </a:r>
            <a:b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Produkto sudėtyje, be liucernų žolės, yra jų lapų sulčių koncentrato, kas dar labiau sustiprina teigiamą poveikį </a:t>
            </a:r>
            <a:endParaRPr sz="17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pic>
        <p:nvPicPr>
          <p:cNvPr id="272" name="Google Shape;272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03517" y="764588"/>
            <a:ext cx="391083" cy="405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6"/>
          <p:cNvSpPr/>
          <p:nvPr/>
        </p:nvSpPr>
        <p:spPr>
          <a:xfrm>
            <a:off x="382079" y="714373"/>
            <a:ext cx="4585690" cy="514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6"/>
          <p:cNvSpPr/>
          <p:nvPr/>
        </p:nvSpPr>
        <p:spPr>
          <a:xfrm>
            <a:off x="382080" y="714371"/>
            <a:ext cx="4728547" cy="657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Alfalfa</a:t>
            </a:r>
            <a:endParaRPr sz="36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82" name="Google Shape;282;p26"/>
          <p:cNvSpPr/>
          <p:nvPr/>
        </p:nvSpPr>
        <p:spPr>
          <a:xfrm>
            <a:off x="1096362" y="2340838"/>
            <a:ext cx="3680933" cy="271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Mažina širdies ir kraujagyslių susirgimų riziką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6"/>
          <p:cNvSpPr/>
          <p:nvPr/>
        </p:nvSpPr>
        <p:spPr>
          <a:xfrm>
            <a:off x="1096362" y="3055479"/>
            <a:ext cx="3680933" cy="271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Gerina kraujagyslių būklę 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26"/>
          <p:cNvSpPr/>
          <p:nvPr/>
        </p:nvSpPr>
        <p:spPr>
          <a:xfrm>
            <a:off x="1096362" y="1535451"/>
            <a:ext cx="3680933" cy="48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769"/>
              </a:lnSpc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Saugo sveikas ląsteles nuo toksinų žalos, stabdo ląstelių oksidavimąsi</a:t>
            </a:r>
          </a:p>
          <a:p>
            <a:pPr marL="0" marR="0" lvl="0" indent="0" algn="l" rtl="0">
              <a:lnSpc>
                <a:spcPct val="1287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5" name="Google Shape;28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6238" y="2206197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238" y="2920838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6238" y="1503818"/>
            <a:ext cx="540742" cy="540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6"/>
          <p:cNvSpPr/>
          <p:nvPr/>
        </p:nvSpPr>
        <p:spPr>
          <a:xfrm>
            <a:off x="401127" y="237428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7"/>
          <p:cNvSpPr/>
          <p:nvPr/>
        </p:nvSpPr>
        <p:spPr>
          <a:xfrm>
            <a:off x="2896353" y="714372"/>
            <a:ext cx="2190465" cy="97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7"/>
          <p:cNvSpPr/>
          <p:nvPr/>
        </p:nvSpPr>
        <p:spPr>
          <a:xfrm>
            <a:off x="2896352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 err="1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PentoKan</a:t>
            </a:r>
            <a:r>
              <a:rPr lang="en-US" sz="17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К+</a:t>
            </a:r>
            <a:endParaRPr sz="17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298" name="Google Shape;298;p27"/>
          <p:cNvSpPr/>
          <p:nvPr/>
        </p:nvSpPr>
        <p:spPr>
          <a:xfrm>
            <a:off x="2896353" y="1071558"/>
            <a:ext cx="1866655" cy="67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Palaiko energijos apykaitą ląstelėse </a:t>
            </a:r>
          </a:p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7"/>
          <p:cNvSpPr/>
          <p:nvPr/>
        </p:nvSpPr>
        <p:spPr>
          <a:xfrm>
            <a:off x="382080" y="714372"/>
            <a:ext cx="2190465" cy="158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7"/>
          <p:cNvSpPr/>
          <p:nvPr/>
        </p:nvSpPr>
        <p:spPr>
          <a:xfrm>
            <a:off x="382079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Alfalfa</a:t>
            </a:r>
            <a:endParaRPr sz="17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382080" y="1071557"/>
            <a:ext cx="2190463" cy="1285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Aprūpina organizmą fitonutrientais, kurie turi antioksidantinį ir kraujagysles stiprinamąjį poveikį </a:t>
            </a:r>
          </a:p>
          <a:p>
            <a:pPr lvl="0">
              <a:buSzPts val="1100"/>
            </a:pPr>
            <a:endParaRPr lang="lt-LT" sz="13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292396" y="7032955"/>
            <a:ext cx="4706325" cy="85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Kartu jie padeda kraujagyslėms greitai atsistatyti po intoksikacijos pasekmių </a:t>
            </a:r>
          </a:p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7"/>
          <p:cNvSpPr/>
          <p:nvPr/>
        </p:nvSpPr>
        <p:spPr>
          <a:xfrm>
            <a:off x="401127" y="201570"/>
            <a:ext cx="4423786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buClr>
                <a:schemeClr val="lt1"/>
              </a:buClr>
              <a:buSzPts val="1100"/>
            </a:pPr>
            <a:r>
              <a:rPr lang="lt-LT" sz="1200" dirty="0">
                <a:solidFill>
                  <a:schemeClr val="lt1"/>
                </a:solidFill>
              </a:rPr>
              <a:t>Komponentų sinergija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8"/>
          <p:cNvSpPr/>
          <p:nvPr/>
        </p:nvSpPr>
        <p:spPr>
          <a:xfrm>
            <a:off x="382080" y="1071558"/>
            <a:ext cx="2247607" cy="67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Saugo ląsteles nuo oksidacijos</a:t>
            </a:r>
          </a:p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2896353" y="1071558"/>
            <a:ext cx="2247607" cy="466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Reikalingas membranų „remontui“ </a:t>
            </a:r>
          </a:p>
          <a:p>
            <a:pPr marL="0" marR="0" lvl="0" indent="0" algn="l" rtl="0">
              <a:lnSpc>
                <a:spcPct val="1246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 </a:t>
            </a:r>
            <a:endParaRPr sz="13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382079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H-500</a:t>
            </a:r>
            <a:endParaRPr sz="17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2896352" y="714372"/>
            <a:ext cx="2263480" cy="334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Coral Lecithin</a:t>
            </a:r>
            <a:endParaRPr sz="17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292396" y="6994412"/>
            <a:ext cx="4706325" cy="858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lt-LT" sz="17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Kartu jie saugo ląstelių vientisumą ir funkcionalumą padidinto toksinio krūvio sąlygomis</a:t>
            </a:r>
          </a:p>
          <a:p>
            <a:pPr marL="0" marR="0" lvl="0" indent="0" algn="l" rtl="0">
              <a:lnSpc>
                <a:spcPct val="12176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8"/>
          <p:cNvSpPr/>
          <p:nvPr/>
        </p:nvSpPr>
        <p:spPr>
          <a:xfrm>
            <a:off x="382079" y="201570"/>
            <a:ext cx="4442834" cy="280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300"/>
            </a:pPr>
            <a:r>
              <a:rPr lang="lt-LT" sz="12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Komponentų sinergija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7" name="Google Shape;317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8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29"/>
          <p:cNvSpPr/>
          <p:nvPr/>
        </p:nvSpPr>
        <p:spPr>
          <a:xfrm>
            <a:off x="86843" y="1481889"/>
            <a:ext cx="2385702" cy="47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Lengvumo</a:t>
            </a:r>
            <a:endParaRPr lang="ru-RU" sz="13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algn="ctr"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jausmas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9"/>
          <p:cNvSpPr/>
          <p:nvPr/>
        </p:nvSpPr>
        <p:spPr>
          <a:xfrm>
            <a:off x="752424" y="6751743"/>
            <a:ext cx="1109694" cy="738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Komfortiškas</a:t>
            </a:r>
            <a:endParaRPr lang="ru-RU" sz="13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algn="ctr">
              <a:buSzPts val="13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virškinimas</a:t>
            </a:r>
          </a:p>
        </p:txBody>
      </p:sp>
      <p:sp>
        <p:nvSpPr>
          <p:cNvPr id="326" name="Google Shape;326;p29"/>
          <p:cNvSpPr/>
          <p:nvPr/>
        </p:nvSpPr>
        <p:spPr>
          <a:xfrm>
            <a:off x="2949756" y="845147"/>
            <a:ext cx="1692897" cy="681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Daugiau energijos ir geresnis darbingumas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 </a:t>
            </a:r>
            <a:endParaRPr sz="1300" dirty="0">
              <a:solidFill>
                <a:schemeClr val="tx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27" name="Google Shape;327;p29"/>
          <p:cNvSpPr/>
          <p:nvPr/>
        </p:nvSpPr>
        <p:spPr>
          <a:xfrm>
            <a:off x="2949756" y="8063110"/>
            <a:ext cx="1692897" cy="47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Vandens ir druskų pusiausvyros palaikymas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3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9"/>
          <p:cNvSpPr/>
          <p:nvPr/>
        </p:nvSpPr>
        <p:spPr>
          <a:xfrm>
            <a:off x="2973708" y="3476631"/>
            <a:ext cx="1692897" cy="109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buClr>
                <a:schemeClr val="lt1"/>
              </a:buClr>
              <a:buSzPts val="1100"/>
            </a:pPr>
            <a:r>
              <a:rPr lang="lt-LT" sz="13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Geresnis organizmo atsistatymas po fizinių</a:t>
            </a:r>
          </a:p>
          <a:p>
            <a:pPr lvl="0" algn="ctr">
              <a:buClr>
                <a:schemeClr val="lt1"/>
              </a:buClr>
              <a:buSzPts val="1100"/>
            </a:pPr>
            <a:r>
              <a:rPr lang="lt-LT" sz="13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ir protinių krūvių  </a:t>
            </a:r>
          </a:p>
        </p:txBody>
      </p:sp>
      <p:sp>
        <p:nvSpPr>
          <p:cNvPr id="329" name="Google Shape;329;p29"/>
          <p:cNvSpPr/>
          <p:nvPr/>
        </p:nvSpPr>
        <p:spPr>
          <a:xfrm>
            <a:off x="53510" y="2687532"/>
            <a:ext cx="2419035" cy="73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8"/>
              <a:buFont typeface="Arial"/>
              <a:buNone/>
            </a:pPr>
            <a:r>
              <a:rPr lang="en-US" sz="2138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sz="2138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  <a:p>
            <a:pPr marL="0" marR="0" lvl="0" indent="0" algn="ctr" rtl="0">
              <a:lnSpc>
                <a:spcPct val="11997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8"/>
              <a:buFont typeface="Arial"/>
              <a:buNone/>
            </a:pPr>
            <a:r>
              <a:rPr lang="en-US" sz="2138" u="none" strike="noStrike" cap="none" dirty="0">
                <a:solidFill>
                  <a:srgbClr val="000000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sz="2138" u="none" strike="noStrike" cap="none" dirty="0">
              <a:solidFill>
                <a:srgbClr val="000000"/>
              </a:solidFill>
              <a:latin typeface="Suisse Int'l Light" panose="020B0304000000000000" pitchFamily="34" charset="-78"/>
              <a:ea typeface="Calibri"/>
              <a:cs typeface="Suisse Int'l Light" panose="020B0304000000000000" pitchFamily="34" charset="-78"/>
              <a:sym typeface="Calibri"/>
            </a:endParaRPr>
          </a:p>
        </p:txBody>
      </p:sp>
      <p:sp>
        <p:nvSpPr>
          <p:cNvPr id="330" name="Google Shape;330;p29"/>
          <p:cNvSpPr/>
          <p:nvPr/>
        </p:nvSpPr>
        <p:spPr>
          <a:xfrm>
            <a:off x="220758" y="3552830"/>
            <a:ext cx="2084538" cy="47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buSzPts val="1100"/>
            </a:pPr>
            <a:r>
              <a:rPr lang="lt-LT" sz="1300" dirty="0">
                <a:solidFill>
                  <a:schemeClr val="tx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Natūralaus valymosi aktyvinimas</a:t>
            </a:r>
          </a:p>
        </p:txBody>
      </p:sp>
      <p:pic>
        <p:nvPicPr>
          <p:cNvPr id="331" name="Google Shape;331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5"/>
          <p:cNvPicPr preferRelativeResize="0"/>
          <p:nvPr/>
        </p:nvPicPr>
        <p:blipFill rotWithShape="1">
          <a:blip r:embed="rId3">
            <a:alphaModFix/>
          </a:blip>
          <a:srcRect t="5280" b="5279"/>
          <a:stretch/>
        </p:blipFill>
        <p:spPr>
          <a:xfrm>
            <a:off x="0" y="0"/>
            <a:ext cx="5145088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5"/>
          <p:cNvSpPr txBox="1"/>
          <p:nvPr/>
        </p:nvSpPr>
        <p:spPr>
          <a:xfrm>
            <a:off x="376239" y="1412967"/>
            <a:ext cx="4392612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lt1"/>
              </a:buClr>
              <a:buSzPts val="1700"/>
            </a:pPr>
            <a:r>
              <a:rPr lang="en-US" sz="1600" dirty="0">
                <a:solidFill>
                  <a:schemeClr val="lt1"/>
                </a:solidFill>
              </a:rPr>
              <a:t>N</a:t>
            </a:r>
            <a:r>
              <a:rPr lang="lt-LT" sz="1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uo griežtų apribojimų iki sąmoningo sveikatos palaikymo</a:t>
            </a:r>
            <a:r>
              <a:rPr lang="en-US" sz="1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. </a:t>
            </a:r>
            <a:r>
              <a:rPr lang="lt-LT" sz="1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Intervalinė mityba ir kiti detoksikavimosi variantai, padedantys atsikratyti toksinų, seniai tapo mūsų gyvenimo dalimi. </a:t>
            </a:r>
          </a:p>
          <a:p>
            <a:pPr lvl="0">
              <a:buClr>
                <a:schemeClr val="lt1"/>
              </a:buClr>
              <a:buSzPts val="1400"/>
            </a:pPr>
            <a:endParaRPr lang="lt-LT" sz="1600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lt1"/>
              </a:buClr>
              <a:buSzPts val="1400"/>
            </a:pPr>
            <a:r>
              <a:rPr lang="lt-LT" sz="1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Tačiau šiandien požiūris į organizmo valymą keičiasi: mes valomės ne dėl to, kad numestume svorio, o dėl energijos, šviesaus proto, odos ir virškinimo sistemos sveikatos. </a:t>
            </a:r>
            <a:endParaRPr lang="lt-LT" sz="16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lt1"/>
              </a:buClr>
              <a:buSzPts val="1400"/>
            </a:pPr>
            <a:br>
              <a:rPr lang="lt-LT" sz="1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</a:br>
            <a:r>
              <a:rPr lang="lt-LT" sz="16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Švelnus ir natūralus organizmo valymas tampa įpročiu, o ne išimtimi. </a:t>
            </a:r>
            <a:endParaRPr lang="lt-LT" sz="16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lt1"/>
              </a:buClr>
              <a:buSzPts val="1700"/>
            </a:pPr>
            <a:endParaRPr lang="lt-LT" sz="16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>
              <a:buClr>
                <a:schemeClr val="lt1"/>
              </a:buClr>
              <a:buSzPts val="1700"/>
            </a:pPr>
            <a:endParaRPr lang="en-US" sz="1600" u="none" strike="noStrike" cap="none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>
              <a:buClr>
                <a:schemeClr val="lt1"/>
              </a:buClr>
              <a:buSzPts val="1700"/>
            </a:pPr>
            <a:endParaRPr lang="en-US" sz="1600" dirty="0">
              <a:solidFill>
                <a:schemeClr val="lt1"/>
              </a:solidFill>
            </a:endParaRPr>
          </a:p>
        </p:txBody>
      </p:sp>
      <p:sp>
        <p:nvSpPr>
          <p:cNvPr id="40" name="Google Shape;40;p5"/>
          <p:cNvSpPr txBox="1"/>
          <p:nvPr/>
        </p:nvSpPr>
        <p:spPr>
          <a:xfrm>
            <a:off x="376239" y="719137"/>
            <a:ext cx="4392612" cy="69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>
              <a:buClr>
                <a:schemeClr val="lt1"/>
              </a:buClr>
              <a:buSzPts val="3600"/>
            </a:pPr>
            <a:r>
              <a:rPr lang="lt-LT" sz="38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Detokso evoliucija</a:t>
            </a:r>
            <a:r>
              <a:rPr lang="ru-RU" sz="38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:</a:t>
            </a:r>
            <a:endParaRPr sz="38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6"/>
          <p:cNvPicPr preferRelativeResize="0"/>
          <p:nvPr/>
        </p:nvPicPr>
        <p:blipFill rotWithShape="1">
          <a:blip r:embed="rId3">
            <a:alphaModFix/>
          </a:blip>
          <a:srcRect l="14" r="13965" b="13978"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6"/>
          <p:cNvSpPr txBox="1"/>
          <p:nvPr/>
        </p:nvSpPr>
        <p:spPr>
          <a:xfrm>
            <a:off x="376238" y="7764461"/>
            <a:ext cx="43926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700"/>
            </a:pP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tampa įpročiu,</a:t>
            </a:r>
          </a:p>
          <a:p>
            <a:pPr lvl="0">
              <a:buClr>
                <a:schemeClr val="dk1"/>
              </a:buClr>
              <a:buSzPts val="1700"/>
            </a:pPr>
            <a:r>
              <a:rPr lang="lt-LT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o ne situaciniu sprendimu</a:t>
            </a:r>
            <a:endParaRPr sz="1700" u="none" strike="noStrike" cap="none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</p:txBody>
      </p:sp>
      <p:sp>
        <p:nvSpPr>
          <p:cNvPr id="48" name="Google Shape;48;p6"/>
          <p:cNvSpPr txBox="1"/>
          <p:nvPr/>
        </p:nvSpPr>
        <p:spPr>
          <a:xfrm>
            <a:off x="376239" y="5993413"/>
            <a:ext cx="4392612" cy="1771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>
              <a:buClr>
                <a:schemeClr val="dk1"/>
              </a:buClr>
              <a:buSzPts val="3600"/>
            </a:pPr>
            <a:r>
              <a:rPr lang="en-US" sz="36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Natūralaus </a:t>
            </a:r>
            <a:endParaRPr lang="lt-LT" sz="3600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dk1"/>
              </a:buClr>
              <a:buSzPts val="3600"/>
            </a:pPr>
            <a:r>
              <a:rPr lang="en-US" sz="36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valymosi</a:t>
            </a:r>
            <a:r>
              <a:rPr lang="en-US" sz="36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endParaRPr lang="lt-LT" sz="3600" dirty="0">
              <a:solidFill>
                <a:schemeClr val="dk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>
              <a:buClr>
                <a:schemeClr val="dk1"/>
              </a:buClr>
              <a:buSzPts val="3600"/>
            </a:pPr>
            <a:r>
              <a:rPr lang="en-US" sz="36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aktyvinimas</a:t>
            </a:r>
            <a:r>
              <a:rPr lang="en-US" sz="36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</a:p>
        </p:txBody>
      </p:sp>
      <p:pic>
        <p:nvPicPr>
          <p:cNvPr id="49" name="Google Shape;4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87979" y="225969"/>
            <a:ext cx="703684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 flipH="1">
            <a:off x="-2003559" y="1999322"/>
            <a:ext cx="9148237" cy="514111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 txBox="1"/>
          <p:nvPr/>
        </p:nvSpPr>
        <p:spPr>
          <a:xfrm>
            <a:off x="376239" y="6752658"/>
            <a:ext cx="4392612" cy="183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lt1"/>
              </a:buClr>
              <a:buSzPts val="1400"/>
            </a:pPr>
            <a:r>
              <a:rPr lang="lt-LT" sz="17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Kepenys, inkstai ir žarnynas natūraliai šalina organizmui kenksmingas medžiagas. Tačiau dėl daugelio faktorių: blogos mitybos, nepakankamo fermentų aktyvumo, didelio aplinkos užterštumo šie detoksikavimo ir šalinimo organai negali susidoroti su toksinų pertekliumi ir jie pradeda kauptis organizme. </a:t>
            </a:r>
            <a:endParaRPr lang="lt-LT" sz="17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57" name="Google Shape;57;p7"/>
          <p:cNvSpPr txBox="1"/>
          <p:nvPr/>
        </p:nvSpPr>
        <p:spPr>
          <a:xfrm>
            <a:off x="376239" y="4383400"/>
            <a:ext cx="4515424" cy="2201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>
              <a:buClr>
                <a:schemeClr val="lt1"/>
              </a:buClr>
              <a:buSzPts val="2700"/>
            </a:pPr>
            <a:r>
              <a:rPr lang="lt-LT" sz="34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Organizmas iš prigimties yra pasiruošęs kovoti su toksinais</a:t>
            </a:r>
            <a:endParaRPr lang="lt-LT" sz="34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58" name="Google Shape;5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8"/>
          <p:cNvPicPr preferRelativeResize="0"/>
          <p:nvPr/>
        </p:nvPicPr>
        <p:blipFill rotWithShape="1">
          <a:blip r:embed="rId3">
            <a:alphaModFix/>
          </a:blip>
          <a:srcRect l="8015" t="606" r="7245" b="14652"/>
          <a:stretch/>
        </p:blipFill>
        <p:spPr>
          <a:xfrm>
            <a:off x="1588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 txBox="1"/>
          <p:nvPr/>
        </p:nvSpPr>
        <p:spPr>
          <a:xfrm>
            <a:off x="412955" y="1061659"/>
            <a:ext cx="4319178" cy="1586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 algn="ctr">
              <a:buClr>
                <a:schemeClr val="dk1"/>
              </a:buClr>
              <a:buSzPts val="2700"/>
            </a:pPr>
            <a:r>
              <a:rPr lang="fi-FI" sz="32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Galimi simptomai, kai organizme susikaupia toksinų:</a:t>
            </a:r>
          </a:p>
        </p:txBody>
      </p:sp>
      <p:sp>
        <p:nvSpPr>
          <p:cNvPr id="65" name="Google Shape;65;p8"/>
          <p:cNvSpPr txBox="1"/>
          <p:nvPr/>
        </p:nvSpPr>
        <p:spPr>
          <a:xfrm>
            <a:off x="377032" y="4946504"/>
            <a:ext cx="22544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Sutrinka</a:t>
            </a:r>
            <a:endParaRPr lang="ru-RU" sz="1800" dirty="0">
              <a:solidFill>
                <a:schemeClr val="bg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virškinimas</a:t>
            </a:r>
          </a:p>
        </p:txBody>
      </p:sp>
      <p:sp>
        <p:nvSpPr>
          <p:cNvPr id="66" name="Google Shape;66;p8"/>
          <p:cNvSpPr txBox="1"/>
          <p:nvPr/>
        </p:nvSpPr>
        <p:spPr>
          <a:xfrm>
            <a:off x="2573338" y="4946504"/>
            <a:ext cx="22544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Greitai</a:t>
            </a:r>
            <a:endParaRPr lang="ru-RU" sz="1800" dirty="0">
              <a:solidFill>
                <a:schemeClr val="bg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pavargstama</a:t>
            </a:r>
          </a:p>
        </p:txBody>
      </p:sp>
      <p:sp>
        <p:nvSpPr>
          <p:cNvPr id="67" name="Google Shape;67;p8"/>
          <p:cNvSpPr txBox="1"/>
          <p:nvPr/>
        </p:nvSpPr>
        <p:spPr>
          <a:xfrm>
            <a:off x="377032" y="6854593"/>
            <a:ext cx="22544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Odos</a:t>
            </a:r>
            <a:endParaRPr lang="ru-RU" sz="1800" dirty="0">
              <a:solidFill>
                <a:schemeClr val="bg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problemos</a:t>
            </a:r>
          </a:p>
        </p:txBody>
      </p:sp>
      <p:sp>
        <p:nvSpPr>
          <p:cNvPr id="68" name="Google Shape;68;p8"/>
          <p:cNvSpPr txBox="1"/>
          <p:nvPr/>
        </p:nvSpPr>
        <p:spPr>
          <a:xfrm>
            <a:off x="2573338" y="6854593"/>
            <a:ext cx="225441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Pablogėja</a:t>
            </a:r>
            <a:endParaRPr lang="ru-RU" sz="1800" dirty="0">
              <a:solidFill>
                <a:schemeClr val="bg1"/>
              </a:solidFill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  <a:p>
            <a:pPr lvl="0" algn="ctr">
              <a:buClr>
                <a:schemeClr val="dk1"/>
              </a:buClr>
              <a:buSzPts val="1400"/>
            </a:pPr>
            <a:r>
              <a:rPr lang="lt-LT" sz="1800" dirty="0">
                <a:solidFill>
                  <a:schemeClr val="bg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atmintis</a:t>
            </a:r>
          </a:p>
        </p:txBody>
      </p:sp>
      <p:pic>
        <p:nvPicPr>
          <p:cNvPr id="69" name="Google Shape;6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8774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36116" y="5942906"/>
            <a:ext cx="728863" cy="72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36116" y="4008554"/>
            <a:ext cx="728863" cy="723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42657" y="5942907"/>
            <a:ext cx="723169" cy="72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39810" y="4008554"/>
            <a:ext cx="728863" cy="7231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3">
            <a:alphaModFix/>
          </a:blip>
          <a:srcRect l="4437" t="1080" r="4003" b="1079"/>
          <a:stretch/>
        </p:blipFill>
        <p:spPr>
          <a:xfrm>
            <a:off x="0" y="0"/>
            <a:ext cx="5145088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/>
          <p:nvPr/>
        </p:nvSpPr>
        <p:spPr>
          <a:xfrm>
            <a:off x="0" y="-1"/>
            <a:ext cx="5145087" cy="3757354"/>
          </a:xfrm>
          <a:prstGeom prst="rect">
            <a:avLst/>
          </a:prstGeom>
          <a:gradFill>
            <a:gsLst>
              <a:gs pos="0">
                <a:srgbClr val="CB175C"/>
              </a:gs>
              <a:gs pos="25000">
                <a:srgbClr val="CB175C"/>
              </a:gs>
              <a:gs pos="100000">
                <a:srgbClr val="CB175C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9"/>
          <p:cNvSpPr txBox="1"/>
          <p:nvPr/>
        </p:nvSpPr>
        <p:spPr>
          <a:xfrm>
            <a:off x="376239" y="1901263"/>
            <a:ext cx="439261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chemeClr val="lt1"/>
              </a:buClr>
              <a:buSzPts val="1400"/>
            </a:pPr>
            <a:r>
              <a:rPr lang="lt-LT" sz="18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Sisteminis požiūris į valymąsi </a:t>
            </a:r>
            <a:endParaRPr lang="lt-LT" sz="18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81" name="Google Shape;81;p9"/>
          <p:cNvSpPr txBox="1"/>
          <p:nvPr/>
        </p:nvSpPr>
        <p:spPr>
          <a:xfrm>
            <a:off x="376239" y="684213"/>
            <a:ext cx="4392612" cy="1217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</a:t>
            </a:r>
            <a:endParaRPr sz="3600" u="none" strike="noStrike" cap="none" dirty="0">
              <a:solidFill>
                <a:schemeClr val="lt1"/>
              </a:solidFill>
              <a:latin typeface="Suisse Int'l Light" panose="020B0304000000000000" pitchFamily="34" charset="-78"/>
              <a:cs typeface="Suisse Int'l Light" panose="020B0304000000000000" pitchFamily="34" charset="-78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Coral Detox Plus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82" name="Google Shape;8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97C8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/>
          <p:nvPr/>
        </p:nvSpPr>
        <p:spPr>
          <a:xfrm rot="10800000">
            <a:off x="-5" y="5043948"/>
            <a:ext cx="5145088" cy="4100048"/>
          </a:xfrm>
          <a:prstGeom prst="rect">
            <a:avLst/>
          </a:prstGeom>
          <a:gradFill>
            <a:gsLst>
              <a:gs pos="0">
                <a:srgbClr val="96002D">
                  <a:alpha val="68235"/>
                </a:srgbClr>
              </a:gs>
              <a:gs pos="99000">
                <a:srgbClr val="96002D">
                  <a:alpha val="0"/>
                </a:srgbClr>
              </a:gs>
              <a:gs pos="100000">
                <a:srgbClr val="96002D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0"/>
          <p:cNvSpPr txBox="1"/>
          <p:nvPr/>
        </p:nvSpPr>
        <p:spPr>
          <a:xfrm>
            <a:off x="375450" y="6829271"/>
            <a:ext cx="4392612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lt1"/>
              </a:buClr>
              <a:buSzPts val="1100"/>
            </a:pPr>
            <a:r>
              <a:rPr lang="lt-LT" sz="18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Mūsų paruošti produktų vartojimo sprendimai – tai kruopščiai sudaryti rinkiniai, į kuriuos įeina būtiniausi produktai, reikalingi jūsų tikslui pasiekti. Kiekviename rinkinyje esančių produktų pakanka visam vartojimo kursui, jų poveikis subalansuotas ir sinerginis.</a:t>
            </a:r>
            <a:endParaRPr lang="lt-LT" sz="18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90" name="Google Shape;90;p10"/>
          <p:cNvSpPr txBox="1"/>
          <p:nvPr/>
        </p:nvSpPr>
        <p:spPr>
          <a:xfrm>
            <a:off x="375450" y="5744557"/>
            <a:ext cx="4392612" cy="970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>
              <a:buClr>
                <a:schemeClr val="lt1"/>
              </a:buClr>
              <a:buSzPts val="2700"/>
            </a:pPr>
            <a:r>
              <a:rPr lang="lt-LT" sz="2800" dirty="0">
                <a:solidFill>
                  <a:schemeClr val="lt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Gatavas sprendimas vienoje dėžutėje</a:t>
            </a:r>
            <a:endParaRPr lang="lt-LT" sz="28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pic>
        <p:nvPicPr>
          <p:cNvPr id="91" name="Google Shape;9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4" y="0"/>
            <a:ext cx="5143500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7980" y="225730"/>
            <a:ext cx="703683" cy="12384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 txBox="1"/>
          <p:nvPr/>
        </p:nvSpPr>
        <p:spPr>
          <a:xfrm>
            <a:off x="376239" y="684213"/>
            <a:ext cx="4392612" cy="109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108000" anchor="t" anchorCtr="0">
            <a:spAutoFit/>
          </a:bodyPr>
          <a:lstStyle/>
          <a:p>
            <a:pPr lvl="0">
              <a:buClr>
                <a:schemeClr val="dk1"/>
              </a:buClr>
              <a:buSzPts val="3600"/>
            </a:pPr>
            <a:r>
              <a:rPr lang="fi-FI" sz="32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Visi rinkinio produktai veikia vieningai</a:t>
            </a:r>
            <a:r>
              <a:rPr lang="en-US" sz="32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,</a:t>
            </a:r>
            <a:endParaRPr sz="1200"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99" name="Google Shape;99;p11"/>
          <p:cNvSpPr txBox="1"/>
          <p:nvPr/>
        </p:nvSpPr>
        <p:spPr>
          <a:xfrm>
            <a:off x="376241" y="2033379"/>
            <a:ext cx="439261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700"/>
            </a:pPr>
            <a:r>
              <a:rPr lang="lt-LT" sz="1700" dirty="0" err="1">
                <a:solidFill>
                  <a:schemeClr val="dk1"/>
                </a:solidFill>
              </a:rPr>
              <a:t>p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apildydami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vienas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kitą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ir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stiprindami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savo</a:t>
            </a:r>
            <a:r>
              <a:rPr lang="en-US" sz="1700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 </a:t>
            </a:r>
            <a:r>
              <a:rPr lang="en-US" sz="1700" dirty="0" err="1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</a:rPr>
              <a:t>poveikį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00" name="Google Shape;100;p11"/>
          <p:cNvSpPr txBox="1"/>
          <p:nvPr/>
        </p:nvSpPr>
        <p:spPr>
          <a:xfrm>
            <a:off x="376239" y="3138214"/>
            <a:ext cx="193086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lt-LT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Patogu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sp>
        <p:nvSpPr>
          <p:cNvPr id="101" name="Google Shape;101;p11"/>
          <p:cNvSpPr txBox="1"/>
          <p:nvPr/>
        </p:nvSpPr>
        <p:spPr>
          <a:xfrm>
            <a:off x="2662189" y="3138214"/>
            <a:ext cx="1930863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rPr lang="lt-LT" sz="1700" u="none" strike="noStrike" cap="none" dirty="0">
                <a:solidFill>
                  <a:schemeClr val="dk1"/>
                </a:solidFill>
                <a:latin typeface="Suisse Int'l Light" panose="020B0304000000000000" pitchFamily="34" charset="-78"/>
                <a:cs typeface="Suisse Int'l Light" panose="020B0304000000000000" pitchFamily="34" charset="-78"/>
                <a:sym typeface="Arial"/>
              </a:rPr>
              <a:t>Efektyvu</a:t>
            </a:r>
            <a:endParaRPr dirty="0">
              <a:latin typeface="Suisse Int'l Light" panose="020B0304000000000000" pitchFamily="34" charset="-78"/>
              <a:cs typeface="Suisse Int'l Light" panose="020B0304000000000000" pitchFamily="34" charset="-78"/>
            </a:endParaRPr>
          </a:p>
        </p:txBody>
      </p:sp>
      <p:cxnSp>
        <p:nvCxnSpPr>
          <p:cNvPr id="102" name="Google Shape;102;p11"/>
          <p:cNvCxnSpPr/>
          <p:nvPr/>
        </p:nvCxnSpPr>
        <p:spPr>
          <a:xfrm>
            <a:off x="376238" y="3531940"/>
            <a:ext cx="1643062" cy="0"/>
          </a:xfrm>
          <a:prstGeom prst="straightConnector1">
            <a:avLst/>
          </a:prstGeom>
          <a:noFill/>
          <a:ln w="19050" cap="flat" cmpd="sng">
            <a:solidFill>
              <a:srgbClr val="FF499E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3" name="Google Shape;103;p11"/>
          <p:cNvCxnSpPr/>
          <p:nvPr/>
        </p:nvCxnSpPr>
        <p:spPr>
          <a:xfrm>
            <a:off x="2662983" y="3531940"/>
            <a:ext cx="1643062" cy="0"/>
          </a:xfrm>
          <a:prstGeom prst="straightConnector1">
            <a:avLst/>
          </a:prstGeom>
          <a:noFill/>
          <a:ln w="19050" cap="flat" cmpd="sng">
            <a:solidFill>
              <a:srgbClr val="FF499E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767</Words>
  <Application>Microsoft Macintosh PowerPoint</Application>
  <PresentationFormat>Произвольный</PresentationFormat>
  <Paragraphs>134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Suisse Int'l Light</vt:lpstr>
      <vt:lpstr>Suisse Intl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Helen Yomi</cp:lastModifiedBy>
  <cp:revision>26</cp:revision>
  <dcterms:modified xsi:type="dcterms:W3CDTF">2026-04-02T11:13:38Z</dcterms:modified>
</cp:coreProperties>
</file>