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61" r:id="rId3"/>
    <p:sldId id="259" r:id="rId4"/>
    <p:sldId id="262" r:id="rId5"/>
    <p:sldId id="263" r:id="rId6"/>
    <p:sldId id="270" r:id="rId7"/>
    <p:sldId id="266" r:id="rId8"/>
    <p:sldId id="267" r:id="rId9"/>
    <p:sldId id="268" r:id="rId10"/>
    <p:sldId id="256" r:id="rId11"/>
    <p:sldId id="269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24FA9F4-6F47-3941-9747-ED7DDEFE17F6}">
          <p14:sldIdLst>
            <p14:sldId id="257"/>
            <p14:sldId id="261"/>
            <p14:sldId id="259"/>
            <p14:sldId id="262"/>
            <p14:sldId id="263"/>
            <p14:sldId id="270"/>
            <p14:sldId id="266"/>
            <p14:sldId id="267"/>
            <p14:sldId id="268"/>
            <p14:sldId id="256"/>
            <p14:sldId id="269"/>
            <p14:sldId id="272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ртДиректор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CCEF"/>
    <a:srgbClr val="4EC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835" autoAdjust="0"/>
  </p:normalViewPr>
  <p:slideViewPr>
    <p:cSldViewPr snapToGrid="0" snapToObjects="1">
      <p:cViewPr>
        <p:scale>
          <a:sx n="70" d="100"/>
          <a:sy n="70" d="100"/>
        </p:scale>
        <p:origin x="-3472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7424F-1C1F-B643-8AFF-09B85CC502A5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328FD-FE8F-1141-99F0-0F2A1E7FF4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07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Презентация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— это подготовленное выступление с заранее обозначенной целью. 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Цель данной презентации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—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сформировать решение аудитории о пользе и выгоде вашего предложения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«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Ca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-Mg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Комплекс»); убедить слушателей в преимуществах товара компании и в том, что этот товар полностью отвечает их потребности — здоровому образу жизни. </a:t>
            </a: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63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Ca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Mg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Комплекс: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Минералы для здорового сердца и крепких суставов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Состав: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кальций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малат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и цитрат), магний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малат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и цитрат), кремний (из экстракта хвоща), бор (из борной кислоты), витамин К, витамин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Этот продукт создан с учетом последних научных исследований о роли и механизме взаимодействия кальция и магния, их доставке непосредственно в костную ткань и усвояемости.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«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Ca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-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Mg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Комплекс»: </a:t>
            </a:r>
          </a:p>
          <a:p>
            <a:pPr lvl="0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улучшает кальциево-магниевый обмен в организме </a:t>
            </a:r>
          </a:p>
          <a:p>
            <a:pPr lvl="0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заботится о здоровье сердца и сосудов</a:t>
            </a:r>
          </a:p>
          <a:p>
            <a:pPr lvl="0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обеспечивает стабильный сердечный ритм </a:t>
            </a:r>
          </a:p>
          <a:p>
            <a:pPr lvl="0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способствует укреплению костно-мышечной ткани   </a:t>
            </a:r>
          </a:p>
          <a:p>
            <a:pPr lvl="0"/>
            <a:endParaRPr lang="ru-RU" sz="1200" b="0" i="0" kern="1200" dirty="0" smtClean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  <a:p>
            <a:endParaRPr lang="ru-RU" b="0" i="0" dirty="0" smtClean="0">
              <a:latin typeface="Arial"/>
              <a:cs typeface="Arial"/>
            </a:endParaRP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30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0" dirty="0" smtClean="0">
                <a:latin typeface="Arial"/>
                <a:cs typeface="Arial"/>
              </a:rPr>
              <a:t>Органическая</a:t>
            </a:r>
            <a:r>
              <a:rPr lang="ru-RU" b="1" i="0" baseline="0" dirty="0" smtClean="0">
                <a:latin typeface="Arial"/>
                <a:cs typeface="Arial"/>
              </a:rPr>
              <a:t> форма минералов способствует усвоению Магния и Кальция на 75-90 %, в то время как неорганическая лишь на 50%</a:t>
            </a:r>
          </a:p>
          <a:p>
            <a:endParaRPr lang="ru-RU" b="0" i="0" baseline="0" dirty="0" smtClean="0">
              <a:latin typeface="Arial"/>
              <a:cs typeface="Arial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Кремний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– структурообразующий компонент основных белков соединительной ткани – коллагена и эластина.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Кремний участвует в формировании  прочной структуры костей и хрящей, в процессе минерализации костной ткани. Еще кремний препятствует проникновению в кровь «плохого» холестерина и не дает ему осесть на стенках сосудов.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Бор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Роль этого элемента крайне важна.  Ведь он вместе с кремнием и витаминами К и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D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повышает всасываемость и стимулирует обмен кальция, магния и фосфора, препятствует потере магния и кальция через почки. Участвует в превращении витамина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D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в наиболее активную форму.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Витамин К</a:t>
            </a:r>
            <a:r>
              <a:rPr lang="ru-RU" sz="1200" b="1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2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Жирорастворимый витамин, который вырабатывается в организме человека микроорганизмами кишечника.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Этот витамин участвует в синтезе сложного белка крови протромбина и свертывании крови, поддерживает здоровое состояние стенок кровеносных сосудов.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Вместе с магнием он участвует в образовании АТФ и превращении сахара в гликоген, благодаря чему усиливает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энергообмен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 данной формуле одна из самых важных функций витамина К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2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– участие в усвоении кальция и взаимодействии кальция и витамина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D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Витамин К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2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помогает кальцию «правильно» встроиться в костную ткань.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Витамин D</a:t>
            </a:r>
            <a:r>
              <a:rPr lang="ru-RU" sz="1200" b="1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холекальциферол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).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Наиболее биоактивная форма из группы витаминов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D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поддерживает нужный уровень кальция в крови, повышает всасывание кальция в тонкой кишке и его транспорт из крови в кости, участвуя в поддержании прочности скелета, костей и зубов.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 клетках слизистой оболочки кишечника 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стимулирует синтез белка-носителя, необходимого для транспорта кальция.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Если кальция с пищей поступает недостаточно, 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переносит часть кальция из костей в кровь, чтобы поддержать его баланс в организме.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Улучшая усвоение кальция и магния, 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помогает организму защитить оболочки нервных клеток от повреждений.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Обмен витамина 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и кальция помогает улучшить функции щитовидной железы. А дефицит витамина D</a:t>
            </a:r>
            <a:r>
              <a:rPr lang="ru-RU" sz="1200" b="0" i="0" kern="1200" baseline="-250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3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ведет к дисфункциям щитовидной железы, нарушению минерализации костей и выведению кальция из растущих костей, мышечной слабости. 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  <a:p>
            <a:endParaRPr lang="ru-RU" b="0" i="0" dirty="0" smtClean="0">
              <a:latin typeface="Arial"/>
              <a:cs typeface="Arial"/>
            </a:endParaRP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04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37CCEF"/>
              </a:buClr>
            </a:pPr>
            <a:r>
              <a:rPr lang="ru-RU" sz="1200" b="1" dirty="0" smtClean="0">
                <a:solidFill>
                  <a:srgbClr val="37CCEF"/>
                </a:solidFill>
                <a:latin typeface="Arial"/>
                <a:cs typeface="Arial"/>
              </a:rPr>
              <a:t>«</a:t>
            </a:r>
            <a:r>
              <a:rPr lang="ru-RU" sz="1200" b="1" dirty="0" err="1" smtClean="0">
                <a:solidFill>
                  <a:srgbClr val="37CCEF"/>
                </a:solidFill>
                <a:latin typeface="Arial"/>
                <a:cs typeface="Arial"/>
              </a:rPr>
              <a:t>Ca-mg</a:t>
            </a:r>
            <a:r>
              <a:rPr lang="ru-RU" sz="1200" b="1" dirty="0" smtClean="0">
                <a:solidFill>
                  <a:srgbClr val="37CCEF"/>
                </a:solidFill>
                <a:latin typeface="Arial"/>
                <a:cs typeface="Arial"/>
              </a:rPr>
              <a:t> комплекс» — полезная и нужная добавка </a:t>
            </a:r>
          </a:p>
          <a:p>
            <a:pPr>
              <a:buClr>
                <a:srgbClr val="37CCEF"/>
              </a:buClr>
            </a:pPr>
            <a:r>
              <a:rPr lang="ru-RU" sz="1200" b="1" dirty="0" smtClean="0">
                <a:solidFill>
                  <a:srgbClr val="37CCEF"/>
                </a:solidFill>
                <a:latin typeface="Arial"/>
                <a:cs typeface="Arial"/>
              </a:rPr>
              <a:t>В рационе</a:t>
            </a:r>
            <a:r>
              <a:rPr lang="ru-RU" sz="1200" dirty="0" smtClean="0">
                <a:solidFill>
                  <a:srgbClr val="37CCEF"/>
                </a:solidFill>
                <a:latin typeface="Arial"/>
                <a:cs typeface="Arial"/>
              </a:rPr>
              <a:t>:</a:t>
            </a:r>
          </a:p>
          <a:p>
            <a:pPr>
              <a:buClr>
                <a:srgbClr val="37CCEF"/>
              </a:buClr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Сердечников и гипертоников</a:t>
            </a: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Страдающих остеопорозом </a:t>
            </a: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Женщин после 40 лет</a:t>
            </a: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Пожилых людей</a:t>
            </a: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При депрессии</a:t>
            </a: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Людей с проблемами костно-мышечной системы </a:t>
            </a: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endParaRPr lang="ru-RU" sz="1200" dirty="0" smtClean="0">
              <a:latin typeface="Arial"/>
              <a:cs typeface="Arial"/>
            </a:endParaRPr>
          </a:p>
          <a:p>
            <a:pPr marL="342900" indent="-342900">
              <a:buClr>
                <a:srgbClr val="37CCEF"/>
              </a:buClr>
              <a:buFont typeface="Arial"/>
              <a:buChar char="•"/>
            </a:pPr>
            <a:r>
              <a:rPr lang="ru-RU" sz="1200" dirty="0" smtClean="0">
                <a:latin typeface="Arial"/>
                <a:cs typeface="Arial"/>
              </a:rPr>
              <a:t>Спортсменов во время интенсивной физической нагрузки</a:t>
            </a:r>
            <a:endParaRPr lang="ru-RU" sz="120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0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408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0" dirty="0" smtClean="0">
                <a:latin typeface="Arial"/>
                <a:cs typeface="Arial"/>
              </a:rPr>
              <a:t>Очень часто причиной этих дисфункций</a:t>
            </a:r>
            <a:r>
              <a:rPr lang="ru-RU" b="1" i="0" baseline="0" dirty="0" smtClean="0">
                <a:latin typeface="Arial"/>
                <a:cs typeface="Arial"/>
              </a:rPr>
              <a:t> является недостаток Кальция и Магния в организме человека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i="0" dirty="0" smtClean="0">
              <a:latin typeface="Arial"/>
              <a:cs typeface="Arial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0" dirty="0" smtClean="0">
                <a:latin typeface="Arial"/>
                <a:cs typeface="Arial"/>
              </a:rPr>
              <a:t>При дефиците кальция</a:t>
            </a:r>
            <a:r>
              <a:rPr lang="ru-RU" b="0" i="0" dirty="0" smtClean="0">
                <a:latin typeface="Arial"/>
                <a:cs typeface="Arial"/>
              </a:rPr>
              <a:t> нарушается минерализация костей, что вызывает их размягчение и ломкость. Снижается мышечный тонус, повышается возбудимость нервных клеток, появляются частые судороги.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 smtClean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Дефицит магния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 вызывает утомляемость, повышенную возбудимость, неврозы, депрессию, расстройства сна, головокружение, сердцебиение, колебания артериального давления, аритмию, мышечную слабость, потерю аппетита, иммунодефициты, спазмы гладких мышц. </a:t>
            </a: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70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Кальций в организме человека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— жизненно важный макроэлемент. В организме взрослого человека и ребенка примерно 99 % кальция приходится на костную, хрящевую и зубную ткани.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 первую очередь кальций играет огромную роль в построении костей скелета, а также связок и сухожилий, образуя прочные соединения с белками соединительной и костной тканей. При этом костная ткань играет роль депо, места, где запасается кальций, и откуда организм извлекает его при недостаточном поступлении с пищей. </a:t>
            </a:r>
          </a:p>
          <a:p>
            <a:endParaRPr lang="ru-RU" b="0" i="0" dirty="0" smtClean="0">
              <a:latin typeface="Arial"/>
              <a:cs typeface="Arial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Магний в организме человека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концентрируется в основном в костной ткани, дентине и эмали зубов — до 53 %, меньше его в мозге, сердце, мышцах, почках и печени – около 20 %. </a:t>
            </a:r>
          </a:p>
          <a:p>
            <a:endParaRPr lang="ru-RU" b="0" i="0" dirty="0" smtClean="0">
              <a:latin typeface="Arial"/>
              <a:cs typeface="Arial"/>
            </a:endParaRP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79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В первую очередь кальций играет огромную роль в построении костей скелета, а также связок и сухожилий, образуя прочные соединения с белками соединительной и костной тканей. При этом костная ткань играет роль депо, места, где запасается кальций, и откуда организм извлекает его при недостаточном поступлении с пищей.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Кроме того, кальций отвечает за нормальную работу многих ферментов и гормонов, усиливает обменные и биоэнергетические процессы в клетках организма.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Кальций улучшает работу нервной системы. Он стимулирует активность гормонов вазопрессина и серотонина, которые повышают устойчивость ЦНС к стрессу.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Кальций участвует в нормализации сосудистого тонуса и мозгового кровотока.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Поступая в клетки сердечной мышцы, кальций связывается с белком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тропонином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. Вместе они регулируют пульс (частоту сердечных сокращений), восстанавливают нормальный сердечный ритм.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 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Магний считается «сердечным» минералом. Он главный помощник при аритмиях, поскольку нормализует ритм сердечных сокращений и снижает потребность миокарда в кислороде. </a:t>
            </a:r>
          </a:p>
          <a:p>
            <a:endParaRPr lang="ru-RU" b="0" i="0" dirty="0" smtClean="0">
              <a:latin typeface="Arial"/>
              <a:cs typeface="Arial"/>
            </a:endParaRP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424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Исследования влияния магния на здоровье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Исследования, проведенные в Великобритании, Финляндии, Канаде, США, показали, что люди, живущие в регионах с богатой магнием водой, реже страдают сердечно-сосудистыми болезнями, атеросклерозом и гипертонией. Ученые считают, что пища с высоким содержанием магния помогает поддерживать здоровье сосудов и предупреждать накопление «плохого» холестерина и формирование холестериновых бляшек. Поэтому у людей, которые получают достаточно магния, реже образуются сосудистые тромбы. </a:t>
            </a: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64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Магний и кальций – друзья и соперники одновременно. Так, кальций способствует сокращению скелетных и гладких мышц (мышцы внутренних органов и сосудов), а магний, наоборот, – их расслаблению. Кроме того, магний контролирует поступление кальция в клетки в нужном количестве. В организме должно быть определенное соотношение кальция к магнию, только при таком условии магний способствует лучшей усвояемости кальция и препятствует его избыточному выведению.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Кальций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Са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)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Лучшие пищевые источники минерала: молоко и молочные продукты, все виды сыров, соевые бобы, сардины, лосось, арахис, грецкий орех, семечки подсолнуха, сушеные бобы, зеленые овощи. </a:t>
            </a:r>
          </a:p>
          <a:p>
            <a:endParaRPr lang="ru-RU" b="0" i="0" dirty="0" smtClean="0">
              <a:latin typeface="Arial"/>
              <a:cs typeface="Arial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Магний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Mg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) 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Лучшие пищевые источники минерала: орехи, пророщенные семена злаков, бобы, зеленые овощи, соя, креветки, моллюски, устрицы, крабы. </a:t>
            </a:r>
          </a:p>
          <a:p>
            <a:endParaRPr lang="ru-RU" b="0" i="0" dirty="0" smtClean="0">
              <a:latin typeface="Arial"/>
              <a:cs typeface="Arial"/>
            </a:endParaRP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980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 smtClean="0">
                <a:latin typeface="Arial"/>
                <a:cs typeface="Arial"/>
              </a:rPr>
              <a:t>Рекомендуемая суточная потребность организма: </a:t>
            </a:r>
          </a:p>
          <a:p>
            <a:r>
              <a:rPr lang="ru-RU" b="0" i="0" dirty="0" smtClean="0">
                <a:latin typeface="Arial"/>
                <a:cs typeface="Arial"/>
              </a:rPr>
              <a:t>1000 мг Кальция и 400 мг Магния,</a:t>
            </a:r>
            <a:r>
              <a:rPr lang="ru-RU" b="0" i="0" baseline="0" dirty="0" smtClean="0">
                <a:latin typeface="Arial"/>
                <a:cs typeface="Arial"/>
              </a:rPr>
              <a:t> что с</a:t>
            </a:r>
            <a:r>
              <a:rPr lang="ru-RU" b="0" i="0" dirty="0" smtClean="0">
                <a:latin typeface="Arial"/>
                <a:cs typeface="Arial"/>
              </a:rPr>
              <a:t>оответствует:</a:t>
            </a:r>
            <a:endParaRPr lang="ru-RU" b="0" i="0" baseline="0" dirty="0" smtClean="0">
              <a:latin typeface="Arial"/>
              <a:cs typeface="Arial"/>
            </a:endParaRPr>
          </a:p>
          <a:p>
            <a:endParaRPr lang="ru-RU" b="1" i="0" baseline="0" dirty="0" smtClean="0">
              <a:latin typeface="Arial"/>
              <a:cs typeface="Arial"/>
            </a:endParaRPr>
          </a:p>
          <a:p>
            <a:r>
              <a:rPr lang="ru-RU" b="1" i="0" dirty="0" smtClean="0">
                <a:latin typeface="Arial"/>
                <a:cs typeface="Arial"/>
              </a:rPr>
              <a:t>Кальций:</a:t>
            </a:r>
            <a:r>
              <a:rPr lang="ru-RU" b="1" i="0" baseline="0" dirty="0" smtClean="0">
                <a:latin typeface="Arial"/>
                <a:cs typeface="Arial"/>
              </a:rPr>
              <a:t> </a:t>
            </a:r>
          </a:p>
          <a:p>
            <a:r>
              <a:rPr lang="en-US" b="0" i="0" dirty="0" smtClean="0">
                <a:latin typeface="Arial"/>
                <a:cs typeface="Arial"/>
              </a:rPr>
              <a:t>660</a:t>
            </a:r>
            <a:r>
              <a:rPr lang="ru-RU" b="0" i="0" dirty="0" smtClean="0">
                <a:latin typeface="Arial"/>
                <a:cs typeface="Arial"/>
              </a:rPr>
              <a:t> грамм жирного</a:t>
            </a:r>
            <a:r>
              <a:rPr lang="ru-RU" b="0" i="0" baseline="0" dirty="0" smtClean="0">
                <a:latin typeface="Arial"/>
                <a:cs typeface="Arial"/>
              </a:rPr>
              <a:t> </a:t>
            </a:r>
            <a:r>
              <a:rPr lang="ru-RU" b="0" i="0" dirty="0" smtClean="0">
                <a:latin typeface="Arial"/>
                <a:cs typeface="Arial"/>
              </a:rPr>
              <a:t>творога,</a:t>
            </a:r>
          </a:p>
          <a:p>
            <a:r>
              <a:rPr lang="ru-RU" b="0" i="0" dirty="0" smtClean="0">
                <a:latin typeface="Arial"/>
                <a:cs typeface="Arial"/>
              </a:rPr>
              <a:t>1100 мл 10</a:t>
            </a:r>
            <a:r>
              <a:rPr lang="en-US" b="0" i="0" dirty="0" smtClean="0">
                <a:latin typeface="Arial"/>
                <a:cs typeface="Arial"/>
              </a:rPr>
              <a:t>%</a:t>
            </a:r>
            <a:r>
              <a:rPr lang="en-US" b="0" i="0" baseline="0" dirty="0" smtClean="0">
                <a:latin typeface="Arial"/>
                <a:cs typeface="Arial"/>
              </a:rPr>
              <a:t> </a:t>
            </a:r>
            <a:r>
              <a:rPr lang="ru-RU" b="0" i="0" dirty="0" smtClean="0">
                <a:latin typeface="Arial"/>
                <a:cs typeface="Arial"/>
              </a:rPr>
              <a:t>сливок, </a:t>
            </a:r>
          </a:p>
          <a:p>
            <a:r>
              <a:rPr lang="ru-RU" b="0" i="0" dirty="0" smtClean="0">
                <a:latin typeface="Arial"/>
                <a:cs typeface="Arial"/>
              </a:rPr>
              <a:t>80 грамм пармезана, </a:t>
            </a:r>
          </a:p>
          <a:p>
            <a:r>
              <a:rPr lang="ru-RU" b="0" i="0" dirty="0" smtClean="0">
                <a:latin typeface="Arial"/>
                <a:cs typeface="Arial"/>
              </a:rPr>
              <a:t>1 кг камчатского краба, </a:t>
            </a:r>
          </a:p>
          <a:p>
            <a:r>
              <a:rPr lang="ru-RU" b="0" i="0" dirty="0" smtClean="0">
                <a:latin typeface="Arial"/>
                <a:cs typeface="Arial"/>
              </a:rPr>
              <a:t>1300 грамм арахиса, </a:t>
            </a:r>
          </a:p>
          <a:p>
            <a:r>
              <a:rPr lang="ru-RU" b="0" i="0" dirty="0" smtClean="0">
                <a:latin typeface="Arial"/>
                <a:cs typeface="Arial"/>
              </a:rPr>
              <a:t>33 куриных яйца. </a:t>
            </a:r>
          </a:p>
          <a:p>
            <a:endParaRPr lang="ru-RU" b="0" i="0" dirty="0" smtClean="0">
              <a:latin typeface="Arial"/>
              <a:cs typeface="Arial"/>
            </a:endParaRPr>
          </a:p>
          <a:p>
            <a:r>
              <a:rPr lang="ru-RU" b="1" i="0" dirty="0" smtClean="0">
                <a:latin typeface="Arial"/>
                <a:cs typeface="Arial"/>
              </a:rPr>
              <a:t>Магний:</a:t>
            </a:r>
          </a:p>
          <a:p>
            <a:r>
              <a:rPr lang="ru-RU" b="0" i="0" dirty="0" smtClean="0">
                <a:latin typeface="Arial"/>
                <a:cs typeface="Arial"/>
              </a:rPr>
              <a:t>10 бананов,</a:t>
            </a:r>
          </a:p>
          <a:p>
            <a:r>
              <a:rPr lang="ru-RU" b="0" i="0" dirty="0" smtClean="0">
                <a:latin typeface="Arial"/>
                <a:cs typeface="Arial"/>
              </a:rPr>
              <a:t>2 кг куриного мяса, </a:t>
            </a:r>
          </a:p>
          <a:p>
            <a:r>
              <a:rPr lang="ru-RU" b="0" i="0" dirty="0" smtClean="0">
                <a:latin typeface="Arial"/>
                <a:cs typeface="Arial"/>
              </a:rPr>
              <a:t>1700 грамм картофеля</a:t>
            </a:r>
          </a:p>
          <a:p>
            <a:endParaRPr lang="ru-RU" b="0" i="0" dirty="0">
              <a:latin typeface="Arial"/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328FD-FE8F-1141-99F0-0F2A1E7FF4E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86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11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16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08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17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5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4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05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03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54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6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2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25955-5861-4845-82D7-0228BB34FD8A}" type="datetimeFigureOut">
              <a:rPr lang="ru-RU" smtClean="0"/>
              <a:t>18.05.15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4483B-493B-2C48-8061-967D7DAB4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8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jp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Relationship Id="rId4" Type="http://schemas.openxmlformats.org/officeDocument/2006/relationships/image" Target="../media/image8.jpeg"/><Relationship Id="rId5" Type="http://schemas.openxmlformats.org/officeDocument/2006/relationships/image" Target="../media/image2.png"/><Relationship Id="rId6" Type="http://schemas.openxmlformats.org/officeDocument/2006/relationships/image" Target="../media/image9.jpg"/><Relationship Id="rId7" Type="http://schemas.openxmlformats.org/officeDocument/2006/relationships/image" Target="../media/image10.jpg"/><Relationship Id="rId8" Type="http://schemas.openxmlformats.org/officeDocument/2006/relationships/image" Target="../media/image11.jpg"/><Relationship Id="rId9" Type="http://schemas.openxmlformats.org/officeDocument/2006/relationships/image" Target="../media/image12.jpg"/><Relationship Id="rId10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7CC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59206" y="3090494"/>
            <a:ext cx="65559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chemeClr val="bg1"/>
                </a:solidFill>
                <a:latin typeface="Arial"/>
                <a:cs typeface="Arial"/>
              </a:rPr>
              <a:t>Ca</a:t>
            </a:r>
            <a:r>
              <a:rPr lang="en-US" sz="6600" dirty="0" smtClean="0">
                <a:solidFill>
                  <a:schemeClr val="bg1"/>
                </a:solidFill>
                <a:latin typeface="Arial"/>
                <a:cs typeface="Arial"/>
              </a:rPr>
              <a:t>-Mg Complex</a:t>
            </a:r>
            <a:endParaRPr lang="ru-RU" sz="6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ru-RU" sz="6600" dirty="0">
              <a:latin typeface="Arial"/>
              <a:cs typeface="Arial"/>
            </a:endParaRPr>
          </a:p>
        </p:txBody>
      </p:sp>
      <p:pic>
        <p:nvPicPr>
          <p:cNvPr id="5" name="Изображение 4" descr="CCI_logo_white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42" y="1301327"/>
            <a:ext cx="1752324" cy="140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9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Ca-Mg Complex_newdesign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t="14895" r="23144" b="14360"/>
          <a:stretch/>
        </p:blipFill>
        <p:spPr>
          <a:xfrm>
            <a:off x="2242693" y="1390446"/>
            <a:ext cx="4627720" cy="5475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235" y="372742"/>
            <a:ext cx="4736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/>
                <a:cs typeface="Arial"/>
              </a:rPr>
              <a:t>А что еще?</a:t>
            </a:r>
            <a:endParaRPr lang="ru-RU" sz="6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3789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7318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/>
                <a:cs typeface="Arial"/>
              </a:rPr>
              <a:t>Уникальность </a:t>
            </a:r>
            <a:endParaRPr lang="en-US" sz="6000" dirty="0" smtClean="0">
              <a:latin typeface="Arial"/>
              <a:cs typeface="Arial"/>
            </a:endParaRPr>
          </a:p>
          <a:p>
            <a:r>
              <a:rPr lang="ru-RU" sz="6000" dirty="0" smtClean="0">
                <a:solidFill>
                  <a:srgbClr val="4ECAE5"/>
                </a:solidFill>
                <a:latin typeface="Arial"/>
                <a:cs typeface="Arial"/>
              </a:rPr>
              <a:t>«</a:t>
            </a:r>
            <a:r>
              <a:rPr lang="en-US" sz="6000" dirty="0" err="1" smtClean="0">
                <a:solidFill>
                  <a:srgbClr val="4ECAE5"/>
                </a:solidFill>
                <a:latin typeface="Arial"/>
                <a:cs typeface="Arial"/>
              </a:rPr>
              <a:t>Ca</a:t>
            </a:r>
            <a:r>
              <a:rPr lang="en-US" sz="6000" dirty="0" smtClean="0">
                <a:solidFill>
                  <a:srgbClr val="4ECAE5"/>
                </a:solidFill>
                <a:latin typeface="Arial"/>
                <a:cs typeface="Arial"/>
              </a:rPr>
              <a:t>-Mg Complex</a:t>
            </a:r>
            <a:r>
              <a:rPr lang="ru-RU" sz="6000" dirty="0" smtClean="0">
                <a:solidFill>
                  <a:srgbClr val="4ECAE5"/>
                </a:solidFill>
                <a:latin typeface="Arial"/>
                <a:cs typeface="Arial"/>
              </a:rPr>
              <a:t>»</a:t>
            </a:r>
            <a:endParaRPr lang="ru-RU" sz="6000" dirty="0">
              <a:solidFill>
                <a:srgbClr val="4ECAE5"/>
              </a:solidFill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8451" y="2761818"/>
            <a:ext cx="7551603" cy="2862322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sz="2000" dirty="0" smtClean="0">
                <a:latin typeface="Arial"/>
                <a:cs typeface="Arial"/>
              </a:rPr>
              <a:t>Оптимальное соотношение Кальция и Магния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sz="2000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sz="2000" dirty="0" smtClean="0">
                <a:latin typeface="Arial"/>
                <a:cs typeface="Arial"/>
              </a:rPr>
              <a:t>Только </a:t>
            </a:r>
            <a:r>
              <a:rPr lang="ru-RU" sz="2000" dirty="0">
                <a:latin typeface="Arial"/>
                <a:cs typeface="Arial"/>
              </a:rPr>
              <a:t>органические </a:t>
            </a:r>
            <a:r>
              <a:rPr lang="ru-RU" sz="2000" dirty="0" smtClean="0">
                <a:latin typeface="Arial"/>
                <a:cs typeface="Arial"/>
              </a:rPr>
              <a:t>формы минералов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sz="2000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sz="2000" dirty="0" smtClean="0">
                <a:latin typeface="Arial"/>
                <a:cs typeface="Arial"/>
              </a:rPr>
              <a:t>Усваивается на 75–90% 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sz="2000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sz="2000" dirty="0" smtClean="0">
                <a:latin typeface="Arial"/>
                <a:cs typeface="Arial"/>
              </a:rPr>
              <a:t>Содержит </a:t>
            </a:r>
            <a:r>
              <a:rPr lang="ru-RU" sz="2000" dirty="0" err="1" smtClean="0">
                <a:latin typeface="Arial"/>
                <a:cs typeface="Arial"/>
              </a:rPr>
              <a:t>синергичные</a:t>
            </a:r>
            <a:r>
              <a:rPr lang="ru-RU" sz="2000" dirty="0" smtClean="0">
                <a:latin typeface="Arial"/>
                <a:cs typeface="Arial"/>
              </a:rPr>
              <a:t> </a:t>
            </a:r>
            <a:r>
              <a:rPr lang="ru-RU" sz="2000" dirty="0">
                <a:latin typeface="Arial"/>
                <a:cs typeface="Arial"/>
              </a:rPr>
              <a:t>компоненты, которые улучшают усвоение </a:t>
            </a:r>
            <a:r>
              <a:rPr lang="ru-RU" sz="2000" dirty="0" err="1">
                <a:latin typeface="Arial"/>
                <a:cs typeface="Arial"/>
              </a:rPr>
              <a:t>Сa</a:t>
            </a:r>
            <a:r>
              <a:rPr lang="ru-RU" sz="2000" dirty="0">
                <a:latin typeface="Arial"/>
                <a:cs typeface="Arial"/>
              </a:rPr>
              <a:t> и </a:t>
            </a:r>
            <a:r>
              <a:rPr lang="ru-RU" sz="2000" dirty="0" err="1">
                <a:latin typeface="Arial"/>
                <a:cs typeface="Arial"/>
              </a:rPr>
              <a:t>Mg</a:t>
            </a:r>
            <a:r>
              <a:rPr lang="ru-RU" sz="2000" dirty="0">
                <a:latin typeface="Arial"/>
                <a:cs typeface="Arial"/>
              </a:rPr>
              <a:t>: </a:t>
            </a:r>
            <a:r>
              <a:rPr lang="ru-RU" sz="2000" dirty="0" smtClean="0">
                <a:latin typeface="Arial"/>
                <a:cs typeface="Arial"/>
              </a:rPr>
              <a:t>кремний, бор, витамин К</a:t>
            </a:r>
            <a:r>
              <a:rPr lang="ru-RU" sz="2000" baseline="-25000" dirty="0" smtClean="0">
                <a:latin typeface="Arial"/>
                <a:cs typeface="Arial"/>
              </a:rPr>
              <a:t>2</a:t>
            </a:r>
            <a:r>
              <a:rPr lang="ru-RU" sz="2000" dirty="0" smtClean="0">
                <a:latin typeface="Arial"/>
                <a:cs typeface="Arial"/>
              </a:rPr>
              <a:t>, витамин D</a:t>
            </a:r>
            <a:r>
              <a:rPr lang="ru-RU" sz="2000" baseline="-25000" dirty="0" smtClean="0">
                <a:latin typeface="Arial"/>
                <a:cs typeface="Arial"/>
              </a:rPr>
              <a:t>3</a:t>
            </a:r>
            <a:endParaRPr lang="ru-RU" sz="2000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481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8675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/>
                <a:cs typeface="Arial"/>
              </a:rPr>
              <a:t>Кому это необходимо?</a:t>
            </a:r>
            <a:endParaRPr lang="ru-RU" sz="6000" dirty="0">
              <a:solidFill>
                <a:srgbClr val="4ECAE5"/>
              </a:solidFill>
              <a:latin typeface="Arial"/>
              <a:cs typeface="Arial"/>
            </a:endParaRPr>
          </a:p>
        </p:txBody>
      </p:sp>
      <p:pic>
        <p:nvPicPr>
          <p:cNvPr id="2" name="Изображение 1" descr="3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0592"/>
            <a:ext cx="9144000" cy="440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00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86918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Arial"/>
                <a:cs typeface="Arial"/>
              </a:rPr>
              <a:t>Вам это знакомо?</a:t>
            </a:r>
            <a:endParaRPr lang="ru-RU" sz="50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283" y="2296828"/>
            <a:ext cx="2408126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Утомляемость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93205" y="2296828"/>
            <a:ext cx="2005385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Упадок сил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0283" y="2942126"/>
            <a:ext cx="1328743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Невроз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803" y="3576850"/>
            <a:ext cx="2809202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Расстройство сна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7967" y="3580038"/>
            <a:ext cx="1718060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Слабость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5795" y="4222148"/>
            <a:ext cx="5773291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Колебания артериального давления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03083" y="3579095"/>
            <a:ext cx="1573123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Аритмия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16664" y="2296828"/>
            <a:ext cx="3509425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Переломы и трещины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15001" y="2942126"/>
            <a:ext cx="2169064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Тревожность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1169" y="2942126"/>
            <a:ext cx="4477421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Снижение мышечного тонуса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3180" y="3576850"/>
            <a:ext cx="1691095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Судороги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7942" y="4222148"/>
            <a:ext cx="2274433" cy="461665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Нервозность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69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29" y="374783"/>
            <a:ext cx="6073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Arial"/>
                <a:cs typeface="Arial"/>
              </a:rPr>
              <a:t>В чем причина?</a:t>
            </a:r>
            <a:endParaRPr lang="ru-RU" sz="5000" dirty="0">
              <a:latin typeface="Arial"/>
              <a:cs typeface="Arial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603158" y="3010906"/>
            <a:ext cx="2790048" cy="2790048"/>
          </a:xfrm>
          <a:prstGeom prst="ellipse">
            <a:avLst/>
          </a:prstGeom>
          <a:solidFill>
            <a:srgbClr val="37CCE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743268" y="3010906"/>
            <a:ext cx="2790048" cy="2790048"/>
          </a:xfrm>
          <a:prstGeom prst="ellipse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811358" y="3829422"/>
            <a:ext cx="2279821" cy="113877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/>
                <a:cs typeface="Arial"/>
              </a:rPr>
              <a:t>Ca</a:t>
            </a:r>
            <a:endParaRPr lang="ru-RU" sz="50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/>
                <a:cs typeface="Arial"/>
              </a:rPr>
              <a:t>(Кальций)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4338" y="3829422"/>
            <a:ext cx="2279821" cy="113877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dirty="0" smtClean="0">
                <a:solidFill>
                  <a:schemeClr val="bg1"/>
                </a:solidFill>
                <a:latin typeface="Arial"/>
                <a:cs typeface="Arial"/>
              </a:rPr>
              <a:t>Mg</a:t>
            </a:r>
            <a:endParaRPr lang="ru-RU" sz="50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/>
                <a:cs typeface="Arial"/>
              </a:rPr>
              <a:t>(Магний)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3529" y="1114229"/>
            <a:ext cx="36036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Дефицит</a:t>
            </a:r>
            <a:endParaRPr lang="ru-RU" sz="50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275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Овал 30"/>
          <p:cNvSpPr/>
          <p:nvPr/>
        </p:nvSpPr>
        <p:spPr>
          <a:xfrm>
            <a:off x="490357" y="1538741"/>
            <a:ext cx="1112801" cy="1112801"/>
          </a:xfrm>
          <a:prstGeom prst="ellipse">
            <a:avLst/>
          </a:prstGeom>
          <a:solidFill>
            <a:srgbClr val="37CCE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756806" y="1538741"/>
            <a:ext cx="1112801" cy="111280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73183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 smtClean="0">
                <a:latin typeface="Arial"/>
                <a:cs typeface="Arial"/>
              </a:rPr>
              <a:t>Ca</a:t>
            </a:r>
            <a:r>
              <a:rPr lang="en-US" sz="5000" dirty="0" smtClean="0">
                <a:latin typeface="Arial"/>
                <a:cs typeface="Arial"/>
              </a:rPr>
              <a:t> </a:t>
            </a:r>
            <a:r>
              <a:rPr lang="ru-RU" sz="5000" dirty="0" smtClean="0">
                <a:latin typeface="Arial"/>
                <a:cs typeface="Arial"/>
              </a:rPr>
              <a:t>и </a:t>
            </a:r>
            <a:r>
              <a:rPr lang="en-US" sz="5000" dirty="0" smtClean="0">
                <a:latin typeface="Arial"/>
                <a:cs typeface="Arial"/>
              </a:rPr>
              <a:t>Mg </a:t>
            </a:r>
            <a:r>
              <a:rPr lang="ru-RU" sz="5000" dirty="0" smtClean="0">
                <a:latin typeface="Arial"/>
                <a:cs typeface="Arial"/>
              </a:rPr>
              <a:t>в организме</a:t>
            </a:r>
            <a:endParaRPr lang="ru-RU" sz="5000" dirty="0">
              <a:latin typeface="Arial"/>
              <a:cs typeface="Arial"/>
            </a:endParaRPr>
          </a:p>
        </p:txBody>
      </p:sp>
      <p:pic>
        <p:nvPicPr>
          <p:cNvPr id="2" name="Изображение 1" descr="ma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76" y="1686521"/>
            <a:ext cx="1569420" cy="51714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5631" y="2806622"/>
            <a:ext cx="2085781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4ECAE5"/>
                </a:solidFill>
                <a:latin typeface="Arial"/>
                <a:cs typeface="Arial"/>
              </a:rPr>
              <a:t>99 %</a:t>
            </a:r>
            <a:endParaRPr lang="en-US" sz="4000" dirty="0" smtClean="0">
              <a:solidFill>
                <a:srgbClr val="4ECAE5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084" y="3881663"/>
            <a:ext cx="1690196" cy="369332"/>
          </a:xfrm>
          <a:prstGeom prst="rect">
            <a:avLst/>
          </a:prstGeom>
          <a:noFill/>
          <a:ln w="38100" cmpd="sng">
            <a:solidFill>
              <a:srgbClr val="4ECAE5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Зубную ткань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2083" y="4902953"/>
            <a:ext cx="1998748" cy="369332"/>
          </a:xfrm>
          <a:prstGeom prst="rect">
            <a:avLst/>
          </a:prstGeom>
          <a:noFill/>
          <a:ln w="38100" cmpd="sng">
            <a:solidFill>
              <a:srgbClr val="4ECAE5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Хрящевую ткань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2083" y="4394781"/>
            <a:ext cx="1912562" cy="369332"/>
          </a:xfrm>
          <a:prstGeom prst="rect">
            <a:avLst/>
          </a:prstGeom>
          <a:noFill/>
          <a:ln w="38100" cmpd="sng">
            <a:solidFill>
              <a:srgbClr val="4ECAE5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Костную ткань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3784" y="1850134"/>
            <a:ext cx="895274" cy="461665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/>
                <a:cs typeface="Arial"/>
              </a:rPr>
              <a:t>Ca</a:t>
            </a:r>
            <a:endParaRPr lang="en-US" sz="24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61058" y="2651542"/>
            <a:ext cx="2085781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53 %</a:t>
            </a:r>
            <a:endParaRPr lang="en-US" sz="4000" dirty="0" smtClean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57653" y="3881663"/>
            <a:ext cx="1912562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Дентин и эмаль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57652" y="3359428"/>
            <a:ext cx="1912562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Костная ткань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18179" y="1869273"/>
            <a:ext cx="1031690" cy="461665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Mg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56806" y="4355907"/>
            <a:ext cx="2085781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7F7F7F"/>
                </a:solidFill>
                <a:latin typeface="Arial"/>
                <a:cs typeface="Arial"/>
              </a:rPr>
              <a:t>20 %</a:t>
            </a:r>
            <a:endParaRPr lang="en-US" sz="4000" dirty="0" smtClean="0">
              <a:solidFill>
                <a:srgbClr val="7F7F7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69607" y="5063793"/>
            <a:ext cx="994039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Сердце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75568" y="5063793"/>
            <a:ext cx="776510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Мозг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75569" y="5611437"/>
            <a:ext cx="1099224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Мышцы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27193" y="5624820"/>
            <a:ext cx="892864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Почки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75567" y="6176652"/>
            <a:ext cx="1099225" cy="369332"/>
          </a:xfrm>
          <a:prstGeom prst="rect">
            <a:avLst/>
          </a:prstGeom>
          <a:noFill/>
          <a:ln w="38100" cmpd="sng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Печень</a:t>
            </a:r>
            <a:endParaRPr lang="en-US" dirty="0" smtClean="0">
              <a:latin typeface="Arial"/>
              <a:cs typeface="Arial"/>
            </a:endParaRPr>
          </a:p>
        </p:txBody>
      </p:sp>
      <p:cxnSp>
        <p:nvCxnSpPr>
          <p:cNvPr id="49" name="Соединительная линия уступом 48"/>
          <p:cNvCxnSpPr/>
          <p:nvPr/>
        </p:nvCxnSpPr>
        <p:spPr>
          <a:xfrm rot="10800000">
            <a:off x="2602535" y="4616822"/>
            <a:ext cx="1043990" cy="1007998"/>
          </a:xfrm>
          <a:prstGeom prst="bentConnector3">
            <a:avLst/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Соединительная линия уступом 50"/>
          <p:cNvCxnSpPr>
            <a:cxnSpLocks/>
          </p:cNvCxnSpPr>
          <p:nvPr/>
        </p:nvCxnSpPr>
        <p:spPr>
          <a:xfrm rot="10800000" flipV="1">
            <a:off x="2362201" y="2358739"/>
            <a:ext cx="1511990" cy="1727996"/>
          </a:xfrm>
          <a:prstGeom prst="bentConnector3">
            <a:avLst>
              <a:gd name="adj1" fmla="val 74901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>
            <a:cxnSpLocks/>
          </p:cNvCxnSpPr>
          <p:nvPr/>
        </p:nvCxnSpPr>
        <p:spPr>
          <a:xfrm rot="10800000" flipH="1">
            <a:off x="3730195" y="3536828"/>
            <a:ext cx="2087986" cy="2087993"/>
          </a:xfrm>
          <a:prstGeom prst="bentConnector3">
            <a:avLst>
              <a:gd name="adj1" fmla="val 84210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/>
          <p:nvPr/>
        </p:nvCxnSpPr>
        <p:spPr>
          <a:xfrm rot="10800000" flipH="1" flipV="1">
            <a:off x="4254140" y="2366720"/>
            <a:ext cx="1583990" cy="1727998"/>
          </a:xfrm>
          <a:prstGeom prst="bentConnector3">
            <a:avLst>
              <a:gd name="adj1" fmla="val 70668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Соединительная линия уступом 59"/>
          <p:cNvCxnSpPr/>
          <p:nvPr/>
        </p:nvCxnSpPr>
        <p:spPr>
          <a:xfrm rot="10800000" flipH="1" flipV="1">
            <a:off x="4182140" y="3702196"/>
            <a:ext cx="1655990" cy="1547982"/>
          </a:xfrm>
          <a:prstGeom prst="bentConnector3">
            <a:avLst>
              <a:gd name="adj1" fmla="val 56866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4405966" y="5693540"/>
            <a:ext cx="1451686" cy="6658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/>
          <p:nvPr/>
        </p:nvCxnSpPr>
        <p:spPr>
          <a:xfrm rot="10800000" flipH="1" flipV="1">
            <a:off x="3874192" y="4024053"/>
            <a:ext cx="1943988" cy="2339987"/>
          </a:xfrm>
          <a:prstGeom prst="bentConnector3">
            <a:avLst>
              <a:gd name="adj1" fmla="val 57024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5736" y="3412211"/>
            <a:ext cx="1912562" cy="369332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F7F7F"/>
                </a:solidFill>
                <a:latin typeface="Arial"/>
                <a:cs typeface="Arial"/>
              </a:rPr>
              <a:t>приходится на:</a:t>
            </a:r>
            <a:endParaRPr lang="en-US" dirty="0" smtClean="0">
              <a:solidFill>
                <a:srgbClr val="7F7F7F"/>
              </a:solidFill>
              <a:latin typeface="Arial"/>
              <a:cs typeface="Arial"/>
            </a:endParaRPr>
          </a:p>
        </p:txBody>
      </p:sp>
      <p:cxnSp>
        <p:nvCxnSpPr>
          <p:cNvPr id="38" name="Соединительная линия уступом 37"/>
          <p:cNvCxnSpPr/>
          <p:nvPr/>
        </p:nvCxnSpPr>
        <p:spPr>
          <a:xfrm rot="10800000">
            <a:off x="2675589" y="5109281"/>
            <a:ext cx="899987" cy="827995"/>
          </a:xfrm>
          <a:prstGeom prst="bentConnector3">
            <a:avLst>
              <a:gd name="adj1" fmla="val 71598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127193" y="2875051"/>
            <a:ext cx="1912562" cy="369332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F7F7F"/>
                </a:solidFill>
                <a:latin typeface="Arial"/>
                <a:cs typeface="Arial"/>
              </a:rPr>
              <a:t>содержится в:</a:t>
            </a:r>
            <a:endParaRPr lang="en-US" dirty="0" smtClean="0">
              <a:solidFill>
                <a:srgbClr val="7F7F7F"/>
              </a:solidFill>
              <a:latin typeface="Arial"/>
              <a:cs typeface="Arial"/>
            </a:endParaRPr>
          </a:p>
        </p:txBody>
      </p:sp>
      <p:cxnSp>
        <p:nvCxnSpPr>
          <p:cNvPr id="40" name="Соединительная линия уступом 39"/>
          <p:cNvCxnSpPr/>
          <p:nvPr/>
        </p:nvCxnSpPr>
        <p:spPr>
          <a:xfrm rot="10800000" flipH="1" flipV="1">
            <a:off x="4182812" y="1880834"/>
            <a:ext cx="1656000" cy="3311987"/>
          </a:xfrm>
          <a:prstGeom prst="bentConnector3">
            <a:avLst>
              <a:gd name="adj1" fmla="val 67281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34" idx="3"/>
            <a:endCxn id="33" idx="1"/>
          </p:cNvCxnSpPr>
          <p:nvPr/>
        </p:nvCxnSpPr>
        <p:spPr>
          <a:xfrm>
            <a:off x="6652078" y="5248459"/>
            <a:ext cx="217529" cy="0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endCxn id="36" idx="1"/>
          </p:cNvCxnSpPr>
          <p:nvPr/>
        </p:nvCxnSpPr>
        <p:spPr>
          <a:xfrm flipV="1">
            <a:off x="6974792" y="5809486"/>
            <a:ext cx="152401" cy="7334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/>
          <p:nvPr/>
        </p:nvCxnSpPr>
        <p:spPr>
          <a:xfrm rot="10800000" flipH="1" flipV="1">
            <a:off x="4362139" y="4073804"/>
            <a:ext cx="1547990" cy="1763981"/>
          </a:xfrm>
          <a:prstGeom prst="bentConnector3">
            <a:avLst>
              <a:gd name="adj1" fmla="val 31826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974791" y="4533621"/>
            <a:ext cx="1799095" cy="369332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F7F7F"/>
                </a:solidFill>
                <a:latin typeface="Arial"/>
                <a:cs typeface="Arial"/>
              </a:rPr>
              <a:t>содержится в:</a:t>
            </a:r>
            <a:endParaRPr lang="en-US" dirty="0" smtClean="0">
              <a:solidFill>
                <a:srgbClr val="7F7F7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366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73183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Arial"/>
                <a:cs typeface="Arial"/>
              </a:rPr>
              <a:t>Роль </a:t>
            </a:r>
            <a:r>
              <a:rPr lang="en-US" sz="5000" dirty="0" err="1" smtClean="0">
                <a:latin typeface="Arial"/>
                <a:cs typeface="Arial"/>
              </a:rPr>
              <a:t>Ca</a:t>
            </a:r>
            <a:r>
              <a:rPr lang="en-US" sz="5000" dirty="0" smtClean="0">
                <a:latin typeface="Arial"/>
                <a:cs typeface="Arial"/>
              </a:rPr>
              <a:t> </a:t>
            </a:r>
            <a:r>
              <a:rPr lang="ru-RU" sz="5000" dirty="0" smtClean="0">
                <a:latin typeface="Arial"/>
                <a:cs typeface="Arial"/>
              </a:rPr>
              <a:t>и </a:t>
            </a:r>
            <a:r>
              <a:rPr lang="en-US" sz="5000" dirty="0" smtClean="0">
                <a:latin typeface="Arial"/>
                <a:cs typeface="Arial"/>
              </a:rPr>
              <a:t>Mg</a:t>
            </a:r>
            <a:endParaRPr lang="ru-RU" sz="5000" dirty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36610" y="1922500"/>
            <a:ext cx="4039136" cy="3416320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>
                <a:latin typeface="Arial"/>
                <a:cs typeface="Arial"/>
              </a:rPr>
              <a:t>Участвуют в </a:t>
            </a:r>
            <a:r>
              <a:rPr lang="ru-RU" dirty="0" smtClean="0">
                <a:latin typeface="Arial"/>
                <a:cs typeface="Arial"/>
              </a:rPr>
              <a:t>построении костей скелета,</a:t>
            </a:r>
            <a:r>
              <a:rPr lang="ru-RU" dirty="0">
                <a:latin typeface="Arial"/>
                <a:cs typeface="Arial"/>
              </a:rPr>
              <a:t> </a:t>
            </a:r>
            <a:r>
              <a:rPr lang="ru-RU" dirty="0" smtClean="0">
                <a:latin typeface="Arial"/>
                <a:cs typeface="Arial"/>
              </a:rPr>
              <a:t>связок, сухожилий, ферментов и гормонов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dirty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>
                <a:latin typeface="Arial"/>
                <a:cs typeface="Arial"/>
              </a:rPr>
              <a:t>Усиливают обменные и биоэнергетические процессы </a:t>
            </a:r>
          </a:p>
          <a:p>
            <a:pPr>
              <a:buClr>
                <a:srgbClr val="4ECAE5"/>
              </a:buClr>
            </a:pPr>
            <a:r>
              <a:rPr lang="ru-RU" dirty="0">
                <a:latin typeface="Arial"/>
                <a:cs typeface="Arial"/>
              </a:rPr>
              <a:t>     в клетках организма</a:t>
            </a:r>
          </a:p>
          <a:p>
            <a:pPr>
              <a:buClr>
                <a:srgbClr val="4ECAE5"/>
              </a:buClr>
            </a:pPr>
            <a:endParaRPr lang="ru-RU" dirty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>
                <a:latin typeface="Arial"/>
                <a:cs typeface="Arial"/>
              </a:rPr>
              <a:t>Нормализуют сердечный ритм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dirty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>
                <a:latin typeface="Arial"/>
                <a:cs typeface="Arial"/>
              </a:rPr>
              <a:t>Повышают стрессоустойчивость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dirty="0" smtClean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8451" y="1922500"/>
            <a:ext cx="4216109" cy="3139321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>
                <a:latin typeface="Arial"/>
                <a:cs typeface="Arial"/>
              </a:rPr>
              <a:t>Стимулируют обмен ферментов, белков, жиров, нуклеиновых кислот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 smtClean="0">
                <a:latin typeface="Arial"/>
                <a:cs typeface="Arial"/>
              </a:rPr>
              <a:t>Участвуют в выработке клеточной энергии АТФ</a:t>
            </a:r>
          </a:p>
          <a:p>
            <a:pPr>
              <a:buClr>
                <a:srgbClr val="4ECAE5"/>
              </a:buClr>
            </a:pPr>
            <a:endParaRPr lang="ru-RU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 smtClean="0">
                <a:latin typeface="Arial"/>
                <a:cs typeface="Arial"/>
              </a:rPr>
              <a:t>Регулируют </a:t>
            </a:r>
            <a:r>
              <a:rPr lang="ru-RU" dirty="0">
                <a:latin typeface="Arial"/>
                <a:cs typeface="Arial"/>
              </a:rPr>
              <a:t>сосудистый </a:t>
            </a:r>
            <a:r>
              <a:rPr lang="ru-RU" dirty="0" smtClean="0">
                <a:latin typeface="Arial"/>
                <a:cs typeface="Arial"/>
              </a:rPr>
              <a:t>тонус</a:t>
            </a: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endParaRPr lang="ru-RU" dirty="0" smtClean="0">
              <a:latin typeface="Arial"/>
              <a:cs typeface="Arial"/>
            </a:endParaRPr>
          </a:p>
          <a:p>
            <a:pPr marL="342900" indent="-342900">
              <a:buClr>
                <a:srgbClr val="4ECAE5"/>
              </a:buClr>
              <a:buFont typeface="Arial"/>
              <a:buChar char="•"/>
            </a:pPr>
            <a:r>
              <a:rPr lang="ru-RU" dirty="0">
                <a:latin typeface="Arial"/>
                <a:cs typeface="Arial"/>
              </a:rPr>
              <a:t>Поддерживают кислотно-щелочной баланс</a:t>
            </a:r>
            <a:endParaRPr lang="ru-RU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745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73183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Arial"/>
                <a:cs typeface="Arial"/>
              </a:rPr>
              <a:t>Влияние Магния </a:t>
            </a:r>
          </a:p>
          <a:p>
            <a:r>
              <a:rPr lang="ru-RU" sz="5000" dirty="0" smtClean="0">
                <a:latin typeface="Arial"/>
                <a:cs typeface="Arial"/>
              </a:rPr>
              <a:t>на здоровье</a:t>
            </a:r>
            <a:endParaRPr lang="ru-RU" sz="50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2810" y="198290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Изображение 1" descr="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0592"/>
            <a:ext cx="9144000" cy="440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73183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Arial"/>
                <a:cs typeface="Arial"/>
              </a:rPr>
              <a:t>Важен баланс</a:t>
            </a:r>
            <a:endParaRPr lang="ru-RU" sz="5000" dirty="0">
              <a:latin typeface="Arial"/>
              <a:cs typeface="Arial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00198" y="2431318"/>
            <a:ext cx="2255960" cy="2255960"/>
          </a:xfrm>
          <a:prstGeom prst="ellipse">
            <a:avLst/>
          </a:prstGeom>
          <a:solidFill>
            <a:srgbClr val="37CCE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301155" y="2431318"/>
            <a:ext cx="2255960" cy="2255960"/>
          </a:xfrm>
          <a:prstGeom prst="ellipse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59564" y="3079055"/>
            <a:ext cx="1843402" cy="861774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/>
                <a:cs typeface="Arial"/>
              </a:rPr>
              <a:t>Ca</a:t>
            </a:r>
            <a:endParaRPr lang="ru-RU" sz="50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33391" y="3079055"/>
            <a:ext cx="1843402" cy="861774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dirty="0" smtClean="0">
                <a:solidFill>
                  <a:schemeClr val="bg1"/>
                </a:solidFill>
                <a:latin typeface="Arial"/>
                <a:cs typeface="Arial"/>
              </a:rPr>
              <a:t>Mg</a:t>
            </a:r>
            <a:endParaRPr lang="ru-RU" sz="50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Изображение 1" descr="man-balanc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768" y="2374209"/>
            <a:ext cx="2538188" cy="253818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2966805" y="3590241"/>
            <a:ext cx="407963" cy="13316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912956" y="3603557"/>
            <a:ext cx="407963" cy="13316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252810" y="198290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266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73183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/>
                <a:cs typeface="Arial"/>
              </a:rPr>
              <a:t>Источники </a:t>
            </a:r>
            <a:r>
              <a:rPr lang="en-US" sz="6000" dirty="0" err="1" smtClean="0">
                <a:latin typeface="Arial"/>
                <a:cs typeface="Arial"/>
              </a:rPr>
              <a:t>Ca</a:t>
            </a:r>
            <a:r>
              <a:rPr lang="en-US" sz="6000" dirty="0" smtClean="0">
                <a:latin typeface="Arial"/>
                <a:cs typeface="Arial"/>
              </a:rPr>
              <a:t> </a:t>
            </a:r>
            <a:r>
              <a:rPr lang="ru-RU" sz="6000" dirty="0" smtClean="0">
                <a:latin typeface="Arial"/>
                <a:cs typeface="Arial"/>
              </a:rPr>
              <a:t>и </a:t>
            </a:r>
            <a:r>
              <a:rPr lang="en-US" sz="6000" dirty="0" smtClean="0">
                <a:latin typeface="Arial"/>
                <a:cs typeface="Arial"/>
              </a:rPr>
              <a:t>Mg</a:t>
            </a:r>
            <a:endParaRPr lang="ru-RU" sz="60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14547" y="46223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Изображение 5" descr="2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0592"/>
            <a:ext cx="9144000" cy="440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5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Изображение 39" descr="tradeboard4yRIxC_img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2" t="22618" r="14787" b="8351"/>
          <a:stretch/>
        </p:blipFill>
        <p:spPr>
          <a:xfrm>
            <a:off x="587685" y="4905263"/>
            <a:ext cx="1103044" cy="1103044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" name="Picture 9" descr="Стоковые фотографии Parmigiano reggiano cheese, роялти-фри изображения Parmigiano reggiano cheese Depositphoto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6" t="13117" r="15006" b="9247"/>
          <a:stretch/>
        </p:blipFill>
        <p:spPr bwMode="auto">
          <a:xfrm>
            <a:off x="3325376" y="2979187"/>
            <a:ext cx="1165193" cy="114369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/>
          <p:cNvSpPr/>
          <p:nvPr/>
        </p:nvSpPr>
        <p:spPr>
          <a:xfrm>
            <a:off x="794020" y="1488502"/>
            <a:ext cx="1146350" cy="1146350"/>
          </a:xfrm>
          <a:prstGeom prst="ellipse">
            <a:avLst/>
          </a:prstGeom>
          <a:solidFill>
            <a:srgbClr val="37CCE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212565" y="1494241"/>
            <a:ext cx="1146349" cy="114634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Изображение 2" descr="CCI_logo_gray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3530" y="374783"/>
            <a:ext cx="88004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/>
                <a:cs typeface="Arial"/>
              </a:rPr>
              <a:t>Дневная потребность</a:t>
            </a:r>
            <a:endParaRPr lang="ru-RU" sz="60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14547" y="46223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83610" y="1658967"/>
            <a:ext cx="1152583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/>
                <a:cs typeface="Arial"/>
              </a:rPr>
              <a:t>Ca</a:t>
            </a:r>
            <a:endParaRPr lang="ru-RU" sz="40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24426" y="1654295"/>
            <a:ext cx="1003393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/>
                <a:cs typeface="Arial"/>
              </a:rPr>
              <a:t>Mg</a:t>
            </a:r>
            <a:endParaRPr lang="ru-RU" sz="40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3673" y="1755687"/>
            <a:ext cx="2357033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4ECAE5"/>
                </a:solidFill>
                <a:latin typeface="Arial"/>
                <a:cs typeface="Arial"/>
              </a:rPr>
              <a:t>1000 мг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5432" y="1731162"/>
            <a:ext cx="1843402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400 мг</a:t>
            </a:r>
          </a:p>
        </p:txBody>
      </p:sp>
      <p:pic>
        <p:nvPicPr>
          <p:cNvPr id="5" name="Изображение 4" descr="tvorog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4" t="16303" r="25659" b="33219"/>
          <a:stretch/>
        </p:blipFill>
        <p:spPr>
          <a:xfrm flipH="1">
            <a:off x="707889" y="3017701"/>
            <a:ext cx="1056433" cy="1056433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316841" y="4103678"/>
            <a:ext cx="1855660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660 </a:t>
            </a:r>
            <a:r>
              <a:rPr lang="ru-RU" sz="2000" dirty="0" err="1" smtClean="0">
                <a:latin typeface="Arial"/>
                <a:cs typeface="Arial"/>
              </a:rPr>
              <a:t>гр</a:t>
            </a:r>
            <a:endParaRPr lang="ru-RU" sz="2000" dirty="0" smtClean="0">
              <a:latin typeface="Arial"/>
              <a:cs typeface="Arial"/>
            </a:endParaRPr>
          </a:p>
          <a:p>
            <a:pPr algn="ctr"/>
            <a:r>
              <a:rPr lang="ru-RU" sz="1400" dirty="0">
                <a:latin typeface="Arial"/>
                <a:cs typeface="Arial"/>
              </a:rPr>
              <a:t>ж</a:t>
            </a:r>
            <a:r>
              <a:rPr lang="ru-RU" sz="1400" dirty="0" smtClean="0">
                <a:latin typeface="Arial"/>
                <a:cs typeface="Arial"/>
              </a:rPr>
              <a:t>ирного творога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43674" y="4099922"/>
            <a:ext cx="1323343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"/>
                <a:cs typeface="Arial"/>
              </a:rPr>
              <a:t>1100 </a:t>
            </a:r>
            <a:r>
              <a:rPr lang="ru-RU" sz="2000" dirty="0" smtClean="0">
                <a:latin typeface="Arial"/>
                <a:cs typeface="Arial"/>
              </a:rPr>
              <a:t>мл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>
                <a:latin typeface="Arial"/>
                <a:cs typeface="Arial"/>
              </a:rPr>
              <a:t>с</a:t>
            </a:r>
            <a:r>
              <a:rPr lang="ru-RU" sz="1400" dirty="0" smtClean="0">
                <a:latin typeface="Arial"/>
                <a:cs typeface="Arial"/>
              </a:rPr>
              <a:t>ливок 10</a:t>
            </a:r>
            <a:r>
              <a:rPr lang="en-US" sz="1400" dirty="0" smtClean="0">
                <a:latin typeface="Arial"/>
                <a:cs typeface="Arial"/>
              </a:rPr>
              <a:t>%</a:t>
            </a:r>
            <a:endParaRPr lang="ru-RU" sz="1400" dirty="0" smtClean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67017" y="4106578"/>
            <a:ext cx="1390413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80 </a:t>
            </a:r>
            <a:r>
              <a:rPr lang="ru-RU" sz="2000" dirty="0">
                <a:latin typeface="Arial"/>
                <a:cs typeface="Arial"/>
              </a:rPr>
              <a:t>г</a:t>
            </a:r>
            <a:endParaRPr lang="ru-RU" sz="20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пармезана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2081" y="6005407"/>
            <a:ext cx="2050420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1 кг 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краба камчатского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46294" y="6001651"/>
            <a:ext cx="1073563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1300 г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арахиса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47355" y="5974887"/>
            <a:ext cx="1390413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33 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куриных яйца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19818" y="4109122"/>
            <a:ext cx="1073563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10 </a:t>
            </a:r>
            <a:r>
              <a:rPr lang="ru-RU" sz="1400" dirty="0" smtClean="0">
                <a:latin typeface="Arial"/>
                <a:cs typeface="Arial"/>
              </a:rPr>
              <a:t>бананов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79730" y="4105366"/>
            <a:ext cx="1953576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2 кг 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куриного мяса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40495" y="5977656"/>
            <a:ext cx="1390413" cy="615553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/>
                <a:cs typeface="Arial"/>
              </a:rPr>
              <a:t>1700 г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картофеля</a:t>
            </a:r>
          </a:p>
        </p:txBody>
      </p:sp>
      <p:pic>
        <p:nvPicPr>
          <p:cNvPr id="37" name="Изображение 36" descr="120830122212-120910144527-p-O-slivki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7" t="-12861" r="15223" b="12861"/>
          <a:stretch/>
        </p:blipFill>
        <p:spPr>
          <a:xfrm>
            <a:off x="1972124" y="2989599"/>
            <a:ext cx="1170943" cy="113328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" name="Изображение 40" descr="arahis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3" t="6109" r="23762" b="10139"/>
          <a:stretch/>
        </p:blipFill>
        <p:spPr>
          <a:xfrm>
            <a:off x="1972124" y="4894765"/>
            <a:ext cx="1094075" cy="111354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Изображение 41" descr="12492284511424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6" t="2134" r="9422" b="585"/>
          <a:stretch/>
        </p:blipFill>
        <p:spPr>
          <a:xfrm>
            <a:off x="3346310" y="4894765"/>
            <a:ext cx="1144259" cy="1106886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Изображение 42" descr="1359672640_banany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t="1381" r="17912" b="8678"/>
          <a:stretch/>
        </p:blipFill>
        <p:spPr>
          <a:xfrm>
            <a:off x="5319818" y="2998799"/>
            <a:ext cx="1115203" cy="1110323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4" name="Изображение 43" descr="kurinoe-file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t="9929" r="43181" b="24347"/>
          <a:stretch/>
        </p:blipFill>
        <p:spPr>
          <a:xfrm>
            <a:off x="6773254" y="2998798"/>
            <a:ext cx="1131176" cy="1101123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5" name="Изображение 44" descr="potato_png2391.png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" t="-19796" r="15125" b="9928"/>
          <a:stretch/>
        </p:blipFill>
        <p:spPr>
          <a:xfrm>
            <a:off x="5326538" y="4890601"/>
            <a:ext cx="1118894" cy="111105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7669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1033</Words>
  <Application>Microsoft Macintosh PowerPoint</Application>
  <PresentationFormat>Экран (4:3)</PresentationFormat>
  <Paragraphs>197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АртДиректор</dc:creator>
  <cp:lastModifiedBy>АртДиректор</cp:lastModifiedBy>
  <cp:revision>54</cp:revision>
  <dcterms:created xsi:type="dcterms:W3CDTF">2015-05-12T11:34:55Z</dcterms:created>
  <dcterms:modified xsi:type="dcterms:W3CDTF">2015-05-18T12:57:28Z</dcterms:modified>
</cp:coreProperties>
</file>