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_rels/notesSlide10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28.png" ContentType="image/png"/>
  <Override PartName="/ppt/media/image1.jpeg" ContentType="image/jpeg"/>
  <Override PartName="/ppt/media/image59.png" ContentType="image/png"/>
  <Override PartName="/ppt/media/image3.png" ContentType="image/png"/>
  <Override PartName="/ppt/media/image58.png" ContentType="image/png"/>
  <Override PartName="/ppt/media/image2.png" ContentType="image/png"/>
  <Override PartName="/ppt/media/image4.png" ContentType="image/png"/>
  <Override PartName="/ppt/media/image70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57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6.png" ContentType="image/png"/>
  <Override PartName="/ppt/media/image77.png" ContentType="image/png"/>
  <Override PartName="/ppt/media/image78.png" ContentType="image/png"/>
  <Override PartName="/ppt/media/image79.png" ContentType="image/png"/>
  <Override PartName="/ppt/media/image80.png" ContentType="image/png"/>
  <Override PartName="/ppt/media/image81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86.png" ContentType="image/png"/>
  <Override PartName="/ppt/media/image87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24384000" cy="13716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/>
            <a:fld id="{4AACF2F7-08B4-43AB-A57C-F03E8CDD3C77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Что можно сделать для укрепления иммунитета прямо сейчас? Начните делать то, что зависит от вас, а поддержка нутриентами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— </a:t>
            </a:r>
            <a:r>
              <a:rPr b="0" lang="ru-RU" sz="1600" spc="-1" strike="noStrike">
                <a:solidFill>
                  <a:srgbClr val="000000"/>
                </a:solidFill>
                <a:latin typeface="Arial"/>
                <a:ea typeface="+mn-ea"/>
              </a:rPr>
              <a:t>в новом наборе от Coral Club!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Эпидемиологические исследования показывают, что гиповитаминоз С до сих пор относительно распространён и дефицит витамина С является четвертым ведущим дефицитом питательных веществ в государствах Организации Объединенных Наций. Причины: сокращение потребления из пищи в сочетании с ограниченной возможностью сформирования запаса в организме (это водорастворимый витамин, он не задерживается в тканях, невозможно сформировать его запас).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Увеличение потребности в витамине С обуславливается загрязнением окружающей среды,  курением, борьбой с инфекциями, а также заболеваний с окислительными и воспалительными проявлениями, например диабет типа 2 и т.д.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Вегетарианцам будет интересно узнать, что витамин С помогает организму лучше впитывать негемическое железо - поступающее из растительных продуктов, таких как бобы, шпинат и киноа.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Долгое время считалось, что основная функция витамина D в организме – это регуляция усвоения фосфора и кальция в костях. Но в последнее время были обнаружены рецепторы, реагирующие на витамин D во множестве других тканей нашего организма. И теперь ученые утверждают, что «этот витамин участвует в регуляции иммунной и сердечно-сосудистой систем, развитии мускулатуры» (Энтони Норман, почетный профессор биохимии и биомедицины в Университете Калифорнии и один из ведущих мировых экспертов по витамину D). Исследователи обнаружили, что Т-клетки полагаются, в первую очередь, на витамин D для того, чтобы активироваться, если же в крови этого витамина недостаточно, то они будут оставаться в спящем состоянии. "Когда Т- клетка находится в контакте с вирусом или бактерией, она превращается в сигнализирующее устройство, известное как рецептор витамина D, которое ищет витамин по всему организму", - говорит Карстен Гейслер, специалист из департамента по вопросам международного здравоохранения, иммунологии и микробиологии. "Это означает, что Т- клетки должны обязательно подпитываться от витамина D, иначе они перестанут работать. Если Т- клетки не могут найти в организме достаточное количество витамина D, то они даже не будут начинать борьбу". 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382" name="TextShape 3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83DD0C02-982C-47E0-AA1B-771F66FC3BBB}" type="slidenum">
              <a:rPr b="0" lang="ru-RU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ru-RU" sz="14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Немногие могут похвастаться крепким иммунитетом. В подавляющем большинстве иммунитет — это результат нашего ежедневного выбора, нашего образа жизни. 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Иммунитет отражает общее состояние здоровья, силы организма — чем крепче здоровье, тем лучше иммунитет. Все, что укрепляет здоровье, укрепляет иммунитет: режим дня, умеренные нагрузки, режим сна и отдыха, переключение деятельности, отсутствие регулярных переутомлений, избегание гиподинамии (сидения на одном месте), отдых, спорт, закаливание.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Резкое снижение иммунитета часто возникает при стрессах и больших нагрузках. Поэтому в группу риска вносят людей, чьи профессии так или иначе с этим связаны.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Под угрозой находятся люди, которые в связи со спецификой работы вынуждены не соблюдать режим сна, приема пищи и физических упражнений. 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Лица пожилого возраста тоже попадают в группу риска, так как старение приводит к прогрессивному снижению множественных физиологических процессов, включая иммунные ответы, поэтому с возрастом иммунная система ослабевает. 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проверь себя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О необходимости поддерживать иммунитет знает каждый, но на вопрос “а что такое иммунитет?” добрая половина пожимает плечами.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Иммунитет  (от латинского immunitas – освобождение, избавление) — это биологическая система защиты организма от внешних и внутренних биологически активных агентов (антигенов*), направленная на сохранение постоянства внутренней среды (гомеостаза) организма.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*Антигены </a:t>
            </a:r>
            <a:r>
              <a:rPr b="0" lang="ru-RU" sz="1600" spc="-1" strike="noStrike">
                <a:latin typeface="+mn-lt"/>
              </a:rPr>
              <a:t>— </a:t>
            </a:r>
            <a:r>
              <a:rPr b="0" lang="ru-RU" sz="1600" spc="-1" strike="noStrike">
                <a:latin typeface="Arial"/>
              </a:rPr>
              <a:t>общее название чужеродных для организма агентов и веществ. Ими могут быть продукты жизнедеятельности микроорганизмов </a:t>
            </a:r>
            <a:r>
              <a:rPr b="0" lang="ru-RU" sz="1600" spc="-1" strike="noStrike">
                <a:latin typeface="+mn-lt"/>
              </a:rPr>
              <a:t>— </a:t>
            </a:r>
            <a:r>
              <a:rPr b="0" lang="ru-RU" sz="1600" spc="-1" strike="noStrike">
                <a:latin typeface="Arial"/>
              </a:rPr>
              <a:t>возбудителей различных заболеваний, ядовитые соединения растительного и животного происхождения, погибшие или переродившиеся клетки самого организма и другие вещества.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Участники иммунной системы: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1. Специфичные органы, отвечающие за выработку и обучение иммунных клеток, а именно: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центральные органы (красный костный мозг и тимус) – место рождения всех клеток иммунной системы, а также место развития и «обучения» важнейших из них: Т- и В-лимфоцитов;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периферические органы (лимфатические узлы, лимфоидная ткань, миндалины, селезенка, аппендикс) – место локализации «обученных» клеток ИС для осуществления иммунного надзора и «обучения» других клеток иммунной системы;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2. Находящиеся в крови и циркулирующие вместе с  ней по всему организму отдельные клетки иммунной системы (макрофаги, лимфоциты);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3. Кровь и лимфа, которые объединяют все компоненты иммунной системы в единое целое и обеспечивают их передвижение.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Неспецифический (врожденный, неадаптивный) иммунитет – это однотипные реакции организма на любые чужеродные антигены.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Врожденный иммунитет обеспечивают: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•    </a:t>
            </a:r>
            <a:r>
              <a:rPr b="0" lang="ru-RU" sz="1600" spc="-1" strike="noStrike">
                <a:latin typeface="Arial"/>
              </a:rPr>
              <a:t>внешние покровы тела, слизистые оболочки дыхательных путей, пищеварительного тракта, стенок кровеносных сосудов.  Их целостность предотвращает проникновение в организм патогенных организмов; 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•    </a:t>
            </a:r>
            <a:r>
              <a:rPr b="0" lang="ru-RU" sz="1600" spc="-1" strike="noStrike">
                <a:latin typeface="Arial"/>
              </a:rPr>
              <a:t>большое количество биологически активных веществ (фермент слюны лизоцим, защитные белки крови и т. п.). Они являются химическим или биологическим барьером на пути патогенов в организм;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•    </a:t>
            </a:r>
            <a:r>
              <a:rPr b="0" lang="ru-RU" sz="1600" spc="-1" strike="noStrike">
                <a:latin typeface="Arial"/>
              </a:rPr>
              <a:t>определенные типы лейкоцитов, способные к фагоцитозу (фагоцитоз – (др. -греч. φαγεῖν «пожирать» + κύτος «клетка»), процессу, при котором клетки (специально предназначенные для этого клетки крови и тканей организма — фагоциты) захватывают и переваривают твёрдые частицы диаметром более 0,1 мкм, в том числе бактерии и крупные молекулярные комплексы).  К клеткам врожденного иммунитета относятся: фагоциты (макрофаги, моноциты, нейтрофилы, дендритные клетки, тучные клетки), базофилы, эозинофилы, эпителиоциты, эндотелиоциты, NK-клетки.</a:t>
            </a: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ru-RU" sz="16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latin typeface="Arial"/>
              </a:rPr>
              <a:t>Если же вещество молекулярно-дисперсное (например, белок, полисахарид, вирус), не токсичное и не обладает физиологической активностью, оно не может быть нейтрализовано и выведено организмом по вышеописанной схеме (быть захваченным и переваренным). В этом случае срабатывает специфический (адаптивный, приобретенный) иммунитет. Он приобретается в результате контакта организма с антигеном и характеризуется формированием иммунологической памяти. Клеточными носителями приобретенного иммунитета служат лимфоциты (Т- и В- лимфоциты). Приобретенный (специфический) иммунитет, в отличие от врожденного, формируется на протяжении всей жизни человека. Он может возникать после перенесенного заболевания (активный естественный) или после прививки (активный искусственный). </a:t>
            </a:r>
            <a:endParaRPr b="0" lang="ru-RU" sz="16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1.png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7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munity_3D-1920x1080_1.jpg" descr=""/>
          <p:cNvPicPr/>
          <p:nvPr/>
        </p:nvPicPr>
        <p:blipFill>
          <a:blip r:embed="rId1"/>
          <a:srcRect l="7799" t="7094" r="0" b="0"/>
          <a:stretch/>
        </p:blipFill>
        <p:spPr>
          <a:xfrm>
            <a:off x="0" y="-105480"/>
            <a:ext cx="24382800" cy="13820400"/>
          </a:xfrm>
          <a:prstGeom prst="rect">
            <a:avLst/>
          </a:prstGeom>
          <a:ln w="12600">
            <a:noFill/>
          </a:ln>
        </p:spPr>
      </p:pic>
      <p:pic>
        <p:nvPicPr>
          <p:cNvPr id="121" name="image2.png" descr=""/>
          <p:cNvPicPr/>
          <p:nvPr/>
        </p:nvPicPr>
        <p:blipFill>
          <a:blip r:embed="rId2"/>
          <a:stretch/>
        </p:blipFill>
        <p:spPr>
          <a:xfrm>
            <a:off x="18796680" y="1651680"/>
            <a:ext cx="3488760" cy="612720"/>
          </a:xfrm>
          <a:prstGeom prst="rect">
            <a:avLst/>
          </a:prstGeom>
          <a:ln w="12600">
            <a:noFill/>
          </a:ln>
        </p:spPr>
      </p:pic>
      <p:sp>
        <p:nvSpPr>
          <p:cNvPr id="122" name="CustomShape 1"/>
          <p:cNvSpPr/>
          <p:nvPr/>
        </p:nvSpPr>
        <p:spPr>
          <a:xfrm>
            <a:off x="8776440" y="8950680"/>
            <a:ext cx="14126760" cy="35838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r">
              <a:lnSpc>
                <a:spcPct val="140000"/>
              </a:lnSpc>
            </a:pPr>
            <a:r>
              <a:rPr b="1" lang="ru-RU" sz="12000" spc="-1" strike="noStrike">
                <a:solidFill>
                  <a:srgbClr val="ffffff"/>
                </a:solidFill>
                <a:latin typeface="Arial"/>
                <a:ea typeface="Arial"/>
              </a:rPr>
              <a:t>Immunity Pack</a:t>
            </a:r>
            <a:endParaRPr b="0" lang="ru-RU" sz="12000" spc="-1" strike="noStrike">
              <a:latin typeface="Arial"/>
            </a:endParaRPr>
          </a:p>
          <a:p>
            <a:pPr algn="r">
              <a:lnSpc>
                <a:spcPct val="14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для укрепления иммунитета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246" name="CustomShape 1"/>
          <p:cNvSpPr/>
          <p:nvPr/>
        </p:nvSpPr>
        <p:spPr>
          <a:xfrm>
            <a:off x="369720" y="2982600"/>
            <a:ext cx="11604240" cy="10276560"/>
          </a:xfrm>
          <a:prstGeom prst="rect">
            <a:avLst/>
          </a:prstGeom>
          <a:solidFill>
            <a:srgbClr val="f0c84a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CustomShape 2"/>
          <p:cNvSpPr/>
          <p:nvPr/>
        </p:nvSpPr>
        <p:spPr>
          <a:xfrm>
            <a:off x="12409200" y="2982600"/>
            <a:ext cx="11604240" cy="10276560"/>
          </a:xfrm>
          <a:prstGeom prst="rect">
            <a:avLst/>
          </a:prstGeom>
          <a:solidFill>
            <a:srgbClr val="874d94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8" name="CustomShape 3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Настройте механизм защиты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249" name="CustomShape 4"/>
          <p:cNvSpPr/>
          <p:nvPr/>
        </p:nvSpPr>
        <p:spPr>
          <a:xfrm>
            <a:off x="4013280" y="5507640"/>
            <a:ext cx="7238160" cy="811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ЗДОРОВЫЙ СОН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0" name="CustomShape 5"/>
          <p:cNvSpPr/>
          <p:nvPr/>
        </p:nvSpPr>
        <p:spPr>
          <a:xfrm>
            <a:off x="712800" y="3862080"/>
            <a:ext cx="10892160" cy="811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4200" spc="-1" strike="noStrike" cap="all">
                <a:solidFill>
                  <a:srgbClr val="3f4447"/>
                </a:solidFill>
                <a:latin typeface="Arial"/>
                <a:ea typeface="Arial"/>
              </a:rPr>
              <a:t>Снаружи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1" name="CustomShape 6"/>
          <p:cNvSpPr/>
          <p:nvPr/>
        </p:nvSpPr>
        <p:spPr>
          <a:xfrm>
            <a:off x="12685320" y="3862080"/>
            <a:ext cx="10997640" cy="8114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4200" spc="-1" strike="noStrike" cap="all">
                <a:solidFill>
                  <a:srgbClr val="ffffff"/>
                </a:solidFill>
                <a:latin typeface="Arial"/>
                <a:ea typeface="Arial"/>
              </a:rPr>
              <a:t>Изнутри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2" name="CustomShape 7"/>
          <p:cNvSpPr/>
          <p:nvPr/>
        </p:nvSpPr>
        <p:spPr>
          <a:xfrm>
            <a:off x="4013280" y="7599960"/>
            <a:ext cx="72381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ФИЗИЧЕСКАЯ АКТИВНОСТЬ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3" name="CustomShape 8"/>
          <p:cNvSpPr/>
          <p:nvPr/>
        </p:nvSpPr>
        <p:spPr>
          <a:xfrm>
            <a:off x="4013280" y="10005480"/>
            <a:ext cx="72381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ОТКАЗ ОТ ВРЕДНЫХ ПРИВЫЧЕК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4" name="CustomShape 9"/>
          <p:cNvSpPr/>
          <p:nvPr/>
        </p:nvSpPr>
        <p:spPr>
          <a:xfrm>
            <a:off x="16205040" y="5304240"/>
            <a:ext cx="72381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СБАЛАНСИРОВАННОЕ ПИТАНИЕ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5" name="CustomShape 10"/>
          <p:cNvSpPr/>
          <p:nvPr/>
        </p:nvSpPr>
        <p:spPr>
          <a:xfrm>
            <a:off x="16205040" y="7612560"/>
            <a:ext cx="72381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ПОДДЕРЖКА НУТРИЕНТАМИ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56" name="CustomShape 11"/>
          <p:cNvSpPr/>
          <p:nvPr/>
        </p:nvSpPr>
        <p:spPr>
          <a:xfrm>
            <a:off x="16205040" y="9959040"/>
            <a:ext cx="7238160" cy="2091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КОНТРОЛЬ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ЗА ХРОНИЧЕСКИМИ ЗАБОЛЕВАНИЯМИ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257" name="pasted-image.pdf" descr=""/>
          <p:cNvPicPr/>
          <p:nvPr/>
        </p:nvPicPr>
        <p:blipFill>
          <a:blip r:embed="rId2"/>
          <a:stretch/>
        </p:blipFill>
        <p:spPr>
          <a:xfrm>
            <a:off x="1877400" y="9916920"/>
            <a:ext cx="1691640" cy="1625760"/>
          </a:xfrm>
          <a:prstGeom prst="rect">
            <a:avLst/>
          </a:prstGeom>
          <a:ln w="12600">
            <a:noFill/>
          </a:ln>
        </p:spPr>
      </p:pic>
      <p:pic>
        <p:nvPicPr>
          <p:cNvPr id="258" name="pasted-image.pdf" descr=""/>
          <p:cNvPicPr/>
          <p:nvPr/>
        </p:nvPicPr>
        <p:blipFill>
          <a:blip r:embed="rId3"/>
          <a:stretch/>
        </p:blipFill>
        <p:spPr>
          <a:xfrm>
            <a:off x="810720" y="12562200"/>
            <a:ext cx="1896120" cy="331200"/>
          </a:xfrm>
          <a:prstGeom prst="rect">
            <a:avLst/>
          </a:prstGeom>
          <a:ln w="12600">
            <a:noFill/>
          </a:ln>
        </p:spPr>
      </p:pic>
      <p:pic>
        <p:nvPicPr>
          <p:cNvPr id="259" name="pasted-image.pdf" descr=""/>
          <p:cNvPicPr/>
          <p:nvPr/>
        </p:nvPicPr>
        <p:blipFill>
          <a:blip r:embed="rId4"/>
          <a:stretch/>
        </p:blipFill>
        <p:spPr>
          <a:xfrm>
            <a:off x="21707640" y="11656080"/>
            <a:ext cx="1896120" cy="1230840"/>
          </a:xfrm>
          <a:prstGeom prst="rect">
            <a:avLst/>
          </a:prstGeom>
          <a:ln w="12600">
            <a:noFill/>
          </a:ln>
        </p:spPr>
      </p:pic>
      <p:pic>
        <p:nvPicPr>
          <p:cNvPr id="260" name="pasted-image.pdf" descr=""/>
          <p:cNvPicPr/>
          <p:nvPr/>
        </p:nvPicPr>
        <p:blipFill>
          <a:blip r:embed="rId5"/>
          <a:stretch/>
        </p:blipFill>
        <p:spPr>
          <a:xfrm>
            <a:off x="2082600" y="7509240"/>
            <a:ext cx="1280880" cy="1553040"/>
          </a:xfrm>
          <a:prstGeom prst="rect">
            <a:avLst/>
          </a:prstGeom>
          <a:ln w="12600">
            <a:noFill/>
          </a:ln>
        </p:spPr>
      </p:pic>
      <p:pic>
        <p:nvPicPr>
          <p:cNvPr id="261" name="pasted-image.pdf" descr=""/>
          <p:cNvPicPr/>
          <p:nvPr/>
        </p:nvPicPr>
        <p:blipFill>
          <a:blip r:embed="rId6"/>
          <a:stretch/>
        </p:blipFill>
        <p:spPr>
          <a:xfrm>
            <a:off x="1951200" y="5334480"/>
            <a:ext cx="1543680" cy="1432080"/>
          </a:xfrm>
          <a:prstGeom prst="rect">
            <a:avLst/>
          </a:prstGeom>
          <a:ln w="12600">
            <a:noFill/>
          </a:ln>
        </p:spPr>
      </p:pic>
      <p:pic>
        <p:nvPicPr>
          <p:cNvPr id="262" name="pasted-image.pdf" descr=""/>
          <p:cNvPicPr/>
          <p:nvPr/>
        </p:nvPicPr>
        <p:blipFill>
          <a:blip r:embed="rId7"/>
          <a:stretch/>
        </p:blipFill>
        <p:spPr>
          <a:xfrm>
            <a:off x="14177520" y="5334480"/>
            <a:ext cx="1414800" cy="1432080"/>
          </a:xfrm>
          <a:prstGeom prst="rect">
            <a:avLst/>
          </a:prstGeom>
          <a:ln w="12600">
            <a:noFill/>
          </a:ln>
        </p:spPr>
      </p:pic>
      <p:pic>
        <p:nvPicPr>
          <p:cNvPr id="263" name="pasted-image.pdf" descr=""/>
          <p:cNvPicPr/>
          <p:nvPr/>
        </p:nvPicPr>
        <p:blipFill>
          <a:blip r:embed="rId8"/>
          <a:stretch/>
        </p:blipFill>
        <p:spPr>
          <a:xfrm>
            <a:off x="14113080" y="7578360"/>
            <a:ext cx="1543680" cy="1464480"/>
          </a:xfrm>
          <a:prstGeom prst="rect">
            <a:avLst/>
          </a:prstGeom>
          <a:ln w="12600">
            <a:noFill/>
          </a:ln>
        </p:spPr>
      </p:pic>
      <p:pic>
        <p:nvPicPr>
          <p:cNvPr id="264" name="pasted-image.pdf" descr=""/>
          <p:cNvPicPr/>
          <p:nvPr/>
        </p:nvPicPr>
        <p:blipFill>
          <a:blip r:embed="rId9"/>
          <a:stretch/>
        </p:blipFill>
        <p:spPr>
          <a:xfrm>
            <a:off x="14391000" y="9955800"/>
            <a:ext cx="987480" cy="172584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fon-05.png" descr=""/>
          <p:cNvPicPr/>
          <p:nvPr/>
        </p:nvPicPr>
        <p:blipFill>
          <a:blip r:embed="rId1"/>
          <a:stretch/>
        </p:blipFill>
        <p:spPr>
          <a:xfrm>
            <a:off x="0" y="3600"/>
            <a:ext cx="24382800" cy="13707720"/>
          </a:xfrm>
          <a:prstGeom prst="rect">
            <a:avLst/>
          </a:prstGeom>
          <a:ln w="12600">
            <a:noFill/>
          </a:ln>
        </p:spPr>
      </p:pic>
      <p:sp>
        <p:nvSpPr>
          <p:cNvPr id="266" name="CustomShape 1"/>
          <p:cNvSpPr/>
          <p:nvPr/>
        </p:nvSpPr>
        <p:spPr>
          <a:xfrm>
            <a:off x="1812960" y="1086120"/>
            <a:ext cx="20503080" cy="16948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ffffff"/>
                </a:solidFill>
                <a:latin typeface="Arial"/>
                <a:ea typeface="Arial"/>
              </a:rPr>
              <a:t>Immunity pack</a:t>
            </a:r>
            <a:endParaRPr b="0" lang="ru-RU" sz="10000" spc="-1" strike="noStrike">
              <a:latin typeface="Arial"/>
            </a:endParaRPr>
          </a:p>
        </p:txBody>
      </p:sp>
      <p:sp>
        <p:nvSpPr>
          <p:cNvPr id="267" name="CustomShape 2"/>
          <p:cNvSpPr/>
          <p:nvPr/>
        </p:nvSpPr>
        <p:spPr>
          <a:xfrm>
            <a:off x="1636200" y="8499600"/>
            <a:ext cx="6449760" cy="1755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Укрепляет защитные</a:t>
            </a:r>
            <a:endParaRPr b="0" lang="ru-RU" sz="4000" spc="-1" strike="noStrike">
              <a:latin typeface="Arial"/>
            </a:endParaRPr>
          </a:p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силы организма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8" name="CustomShape 3"/>
          <p:cNvSpPr/>
          <p:nvPr/>
        </p:nvSpPr>
        <p:spPr>
          <a:xfrm>
            <a:off x="8495640" y="8524800"/>
            <a:ext cx="7391880" cy="1755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активирует</a:t>
            </a:r>
            <a:endParaRPr b="0" lang="ru-RU" sz="4000" spc="-1" strike="noStrike">
              <a:latin typeface="Arial"/>
            </a:endParaRPr>
          </a:p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иммунитет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9" name="CustomShape 4"/>
          <p:cNvSpPr/>
          <p:nvPr/>
        </p:nvSpPr>
        <p:spPr>
          <a:xfrm>
            <a:off x="16296840" y="8499600"/>
            <a:ext cx="6219720" cy="1755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ускоряет</a:t>
            </a:r>
            <a:endParaRPr b="0" lang="ru-RU" sz="4000" spc="-1" strike="noStrike">
              <a:latin typeface="Arial"/>
            </a:endParaRPr>
          </a:p>
          <a:p>
            <a:pPr algn="ctr">
              <a:lnSpc>
                <a:spcPct val="130000"/>
              </a:lnSpc>
            </a:pPr>
            <a:r>
              <a:rPr b="1" lang="ru-RU" sz="4000" spc="-1" strike="noStrike" cap="all">
                <a:solidFill>
                  <a:srgbClr val="ffffff"/>
                </a:solidFill>
                <a:latin typeface="Arial"/>
                <a:ea typeface="Arial"/>
              </a:rPr>
              <a:t>выздоровление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270" name="pasted-image.pdf" descr=""/>
          <p:cNvPicPr/>
          <p:nvPr/>
        </p:nvPicPr>
        <p:blipFill>
          <a:blip r:embed="rId2"/>
          <a:stretch/>
        </p:blipFill>
        <p:spPr>
          <a:xfrm>
            <a:off x="3498480" y="4910760"/>
            <a:ext cx="2725200" cy="2725200"/>
          </a:xfrm>
          <a:prstGeom prst="rect">
            <a:avLst/>
          </a:prstGeom>
          <a:ln w="12600">
            <a:noFill/>
          </a:ln>
        </p:spPr>
      </p:pic>
      <p:pic>
        <p:nvPicPr>
          <p:cNvPr id="271" name="pasted-image.pdf" descr=""/>
          <p:cNvPicPr/>
          <p:nvPr/>
        </p:nvPicPr>
        <p:blipFill>
          <a:blip r:embed="rId3"/>
          <a:stretch/>
        </p:blipFill>
        <p:spPr>
          <a:xfrm>
            <a:off x="18043920" y="4935960"/>
            <a:ext cx="2725200" cy="2725200"/>
          </a:xfrm>
          <a:prstGeom prst="rect">
            <a:avLst/>
          </a:prstGeom>
          <a:ln w="12600">
            <a:noFill/>
          </a:ln>
        </p:spPr>
      </p:pic>
      <p:pic>
        <p:nvPicPr>
          <p:cNvPr id="272" name="pasted-image.pdf" descr=""/>
          <p:cNvPicPr/>
          <p:nvPr/>
        </p:nvPicPr>
        <p:blipFill>
          <a:blip r:embed="rId4"/>
          <a:stretch/>
        </p:blipFill>
        <p:spPr>
          <a:xfrm>
            <a:off x="10701720" y="4935960"/>
            <a:ext cx="2725200" cy="272520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-11520" y="1440"/>
            <a:ext cx="24405840" cy="13712400"/>
          </a:xfrm>
          <a:prstGeom prst="rect">
            <a:avLst/>
          </a:prstGeom>
          <a:solidFill>
            <a:srgbClr val="532368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4" name="pasted-image.pdf" descr=""/>
          <p:cNvPicPr/>
          <p:nvPr/>
        </p:nvPicPr>
        <p:blipFill>
          <a:blip r:embed="rId1"/>
          <a:stretch/>
        </p:blipFill>
        <p:spPr>
          <a:xfrm>
            <a:off x="632880" y="12714480"/>
            <a:ext cx="1896120" cy="331200"/>
          </a:xfrm>
          <a:prstGeom prst="rect">
            <a:avLst/>
          </a:prstGeom>
          <a:ln w="12600">
            <a:noFill/>
          </a:ln>
        </p:spPr>
      </p:pic>
      <p:pic>
        <p:nvPicPr>
          <p:cNvPr id="275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276" name="pasted-image.pdf" descr=""/>
          <p:cNvPicPr/>
          <p:nvPr/>
        </p:nvPicPr>
        <p:blipFill>
          <a:blip r:embed="rId3"/>
          <a:stretch/>
        </p:blipFill>
        <p:spPr>
          <a:xfrm>
            <a:off x="8185680" y="-2329920"/>
            <a:ext cx="19492200" cy="19492200"/>
          </a:xfrm>
          <a:prstGeom prst="rect">
            <a:avLst/>
          </a:prstGeom>
          <a:ln w="12600">
            <a:noFill/>
          </a:ln>
        </p:spPr>
      </p:pic>
      <p:sp>
        <p:nvSpPr>
          <p:cNvPr id="277" name="CustomShape 2"/>
          <p:cNvSpPr/>
          <p:nvPr/>
        </p:nvSpPr>
        <p:spPr>
          <a:xfrm>
            <a:off x="1939680" y="1086120"/>
            <a:ext cx="20503080" cy="16948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ffffff"/>
                </a:solidFill>
                <a:latin typeface="Arial"/>
                <a:ea typeface="Arial"/>
              </a:rPr>
              <a:t>Immunity pack —  </a:t>
            </a:r>
            <a:endParaRPr b="0" lang="ru-RU" sz="10000" spc="-1" strike="noStrike">
              <a:latin typeface="Arial"/>
            </a:endParaRPr>
          </a:p>
        </p:txBody>
      </p:sp>
      <p:sp>
        <p:nvSpPr>
          <p:cNvPr id="278" name="CustomShape 3"/>
          <p:cNvSpPr/>
          <p:nvPr/>
        </p:nvSpPr>
        <p:spPr>
          <a:xfrm>
            <a:off x="2039040" y="3024720"/>
            <a:ext cx="15725520" cy="18781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5600" spc="-1" strike="noStrike" cap="all">
                <a:solidFill>
                  <a:srgbClr val="f2de65"/>
                </a:solidFill>
                <a:latin typeface="Arial"/>
                <a:ea typeface="Arial"/>
              </a:rPr>
              <a:t>набор для укрепления </a:t>
            </a:r>
            <a:endParaRPr b="0" lang="ru-RU" sz="5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5600" spc="-1" strike="noStrike" cap="all">
                <a:solidFill>
                  <a:srgbClr val="f2de65"/>
                </a:solidFill>
                <a:latin typeface="Arial"/>
                <a:ea typeface="Arial"/>
              </a:rPr>
              <a:t>иммунитета</a:t>
            </a:r>
            <a:endParaRPr b="0" lang="ru-RU" sz="5600" spc="-1" strike="noStrike">
              <a:latin typeface="Arial"/>
            </a:endParaRPr>
          </a:p>
        </p:txBody>
      </p:sp>
      <p:sp>
        <p:nvSpPr>
          <p:cNvPr id="279" name="CustomShape 4"/>
          <p:cNvSpPr/>
          <p:nvPr/>
        </p:nvSpPr>
        <p:spPr>
          <a:xfrm>
            <a:off x="2057400" y="6527160"/>
            <a:ext cx="10929600" cy="41338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380880" indent="-380160">
              <a:lnSpc>
                <a:spcPct val="130000"/>
              </a:lnSpc>
              <a:spcBef>
                <a:spcPts val="2500"/>
              </a:spcBef>
              <a:buClr>
                <a:srgbClr val="ffffff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30 ДНЕЙ</a:t>
            </a:r>
            <a:endParaRPr b="0" lang="ru-RU" sz="4200" spc="-1" strike="noStrike">
              <a:latin typeface="Arial"/>
            </a:endParaRPr>
          </a:p>
          <a:p>
            <a:pPr marL="380880" indent="-380160">
              <a:lnSpc>
                <a:spcPct val="130000"/>
              </a:lnSpc>
              <a:spcBef>
                <a:spcPts val="2500"/>
              </a:spcBef>
              <a:buClr>
                <a:srgbClr val="ffffff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5 ПРОДУКТОВ</a:t>
            </a:r>
            <a:endParaRPr b="0" lang="ru-RU" sz="4200" spc="-1" strike="noStrike">
              <a:latin typeface="Arial"/>
            </a:endParaRPr>
          </a:p>
          <a:p>
            <a:pPr marL="380880" indent="-380160">
              <a:lnSpc>
                <a:spcPct val="130000"/>
              </a:lnSpc>
              <a:spcBef>
                <a:spcPts val="2500"/>
              </a:spcBef>
              <a:buClr>
                <a:srgbClr val="ffffff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ВИТАМИНЫ, ФИТОНУТРИЕНТЫ, СКВАЛЕН, МИНЕРАЛЫ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280" name="immunity_3D-1920x1920-Product_1.png" descr=""/>
          <p:cNvPicPr/>
          <p:nvPr/>
        </p:nvPicPr>
        <p:blipFill>
          <a:blip r:embed="rId4"/>
          <a:stretch/>
        </p:blipFill>
        <p:spPr>
          <a:xfrm>
            <a:off x="13008960" y="3742560"/>
            <a:ext cx="9846000" cy="677880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282" name="CustomShape 1"/>
          <p:cNvSpPr/>
          <p:nvPr/>
        </p:nvSpPr>
        <p:spPr>
          <a:xfrm>
            <a:off x="-11520" y="8053920"/>
            <a:ext cx="24405840" cy="5659920"/>
          </a:xfrm>
          <a:prstGeom prst="rect">
            <a:avLst/>
          </a:prstGeom>
          <a:solidFill>
            <a:srgbClr val="874d94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83" name="pasted-image.pdf" descr=""/>
          <p:cNvPicPr/>
          <p:nvPr/>
        </p:nvPicPr>
        <p:blipFill>
          <a:blip r:embed="rId2"/>
          <a:stretch/>
        </p:blipFill>
        <p:spPr>
          <a:xfrm>
            <a:off x="632880" y="12714480"/>
            <a:ext cx="1896120" cy="331200"/>
          </a:xfrm>
          <a:prstGeom prst="rect">
            <a:avLst/>
          </a:prstGeom>
          <a:ln w="12600">
            <a:noFill/>
          </a:ln>
        </p:spPr>
      </p:pic>
      <p:pic>
        <p:nvPicPr>
          <p:cNvPr id="284" name="pasted-image.pdf" descr=""/>
          <p:cNvPicPr/>
          <p:nvPr/>
        </p:nvPicPr>
        <p:blipFill>
          <a:blip r:embed="rId3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sp>
        <p:nvSpPr>
          <p:cNvPr id="285" name="CustomShape 2"/>
          <p:cNvSpPr/>
          <p:nvPr/>
        </p:nvSpPr>
        <p:spPr>
          <a:xfrm>
            <a:off x="515160" y="9732240"/>
            <a:ext cx="5406840" cy="141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ЛИПОСОМАЛЬНЫЙ</a:t>
            </a:r>
            <a:endParaRPr b="0" lang="ru-RU" sz="3400" spc="-1" strike="noStrike"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ВИТАМИН С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286" name="CustomShape 3"/>
          <p:cNvSpPr/>
          <p:nvPr/>
        </p:nvSpPr>
        <p:spPr>
          <a:xfrm>
            <a:off x="1939680" y="1086120"/>
            <a:ext cx="20503080" cy="16948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535353"/>
                </a:solidFill>
                <a:latin typeface="Arial"/>
                <a:ea typeface="Arial"/>
              </a:rPr>
              <a:t>Immunity pack </a:t>
            </a:r>
            <a:endParaRPr b="0" lang="ru-RU" sz="10000" spc="-1" strike="noStrike">
              <a:latin typeface="Arial"/>
            </a:endParaRPr>
          </a:p>
        </p:txBody>
      </p:sp>
      <p:pic>
        <p:nvPicPr>
          <p:cNvPr id="287" name="e6cd0e429eb0d4f31adc4ffa1f8aa210.png" descr=""/>
          <p:cNvPicPr/>
          <p:nvPr/>
        </p:nvPicPr>
        <p:blipFill>
          <a:blip r:embed="rId4"/>
          <a:stretch/>
        </p:blipFill>
        <p:spPr>
          <a:xfrm>
            <a:off x="1895040" y="4591800"/>
            <a:ext cx="2646720" cy="4399560"/>
          </a:xfrm>
          <a:prstGeom prst="rect">
            <a:avLst/>
          </a:prstGeom>
          <a:ln w="12600">
            <a:noFill/>
          </a:ln>
        </p:spPr>
      </p:pic>
      <p:sp>
        <p:nvSpPr>
          <p:cNvPr id="288" name="CustomShape 4"/>
          <p:cNvSpPr/>
          <p:nvPr/>
        </p:nvSpPr>
        <p:spPr>
          <a:xfrm>
            <a:off x="5562720" y="9732240"/>
            <a:ext cx="5406840" cy="141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СОЛНЕЧНЫЙ ВИТАМИН </a:t>
            </a:r>
            <a:r>
              <a:rPr b="0" lang="en-US" sz="3400" spc="-1" strike="noStrike">
                <a:solidFill>
                  <a:srgbClr val="ffffff"/>
                </a:solidFill>
                <a:latin typeface="Arial"/>
                <a:ea typeface="Arial"/>
              </a:rPr>
              <a:t>D3 </a:t>
            </a: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СПРЕЙ (</a:t>
            </a:r>
            <a:r>
              <a:rPr b="0" lang="en-US" sz="3400" spc="-1" strike="noStrike">
                <a:solidFill>
                  <a:srgbClr val="ffffff"/>
                </a:solidFill>
                <a:latin typeface="Arial"/>
                <a:ea typeface="Arial"/>
              </a:rPr>
              <a:t>D-Spray)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289" name="CustomShape 5"/>
          <p:cNvSpPr/>
          <p:nvPr/>
        </p:nvSpPr>
        <p:spPr>
          <a:xfrm>
            <a:off x="10687680" y="9732240"/>
            <a:ext cx="5406840" cy="141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КОРА МУРАВЬИНОГО ДЕРЕВА С СЕЛЕНОМ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290" name="CustomShape 6"/>
          <p:cNvSpPr/>
          <p:nvPr/>
        </p:nvSpPr>
        <p:spPr>
          <a:xfrm>
            <a:off x="15930720" y="9732240"/>
            <a:ext cx="3873240" cy="141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ЖИР ПЕЧЕНИ АКУЛЫ</a:t>
            </a:r>
            <a:endParaRPr b="0" lang="ru-RU" sz="3400" spc="-1" strike="noStrike">
              <a:latin typeface="Arial"/>
            </a:endParaRPr>
          </a:p>
        </p:txBody>
      </p:sp>
      <p:sp>
        <p:nvSpPr>
          <p:cNvPr id="291" name="CustomShape 7"/>
          <p:cNvSpPr/>
          <p:nvPr/>
        </p:nvSpPr>
        <p:spPr>
          <a:xfrm>
            <a:off x="18745200" y="9731880"/>
            <a:ext cx="5406840" cy="792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20000"/>
              </a:lnSpc>
            </a:pPr>
            <a:r>
              <a:rPr b="0" lang="ru-RU" sz="3400" spc="-1" strike="noStrike">
                <a:solidFill>
                  <a:srgbClr val="ffffff"/>
                </a:solidFill>
                <a:latin typeface="Arial"/>
                <a:ea typeface="Arial"/>
              </a:rPr>
              <a:t>КОРАЛ-МАЙН</a:t>
            </a:r>
            <a:endParaRPr b="0" lang="ru-RU" sz="3400" spc="-1" strike="noStrike">
              <a:latin typeface="Arial"/>
            </a:endParaRPr>
          </a:p>
        </p:txBody>
      </p:sp>
      <p:pic>
        <p:nvPicPr>
          <p:cNvPr id="292" name="Picture 292" descr=""/>
          <p:cNvPicPr/>
          <p:nvPr/>
        </p:nvPicPr>
        <p:blipFill>
          <a:blip r:embed="rId5"/>
          <a:stretch/>
        </p:blipFill>
        <p:spPr>
          <a:xfrm>
            <a:off x="16272000" y="4464000"/>
            <a:ext cx="2342880" cy="4463640"/>
          </a:xfrm>
          <a:prstGeom prst="rect">
            <a:avLst/>
          </a:prstGeom>
          <a:ln w="0">
            <a:noFill/>
          </a:ln>
        </p:spPr>
      </p:pic>
      <p:pic>
        <p:nvPicPr>
          <p:cNvPr id="293" name="Picture 293" descr=""/>
          <p:cNvPicPr/>
          <p:nvPr/>
        </p:nvPicPr>
        <p:blipFill>
          <a:blip r:embed="rId6"/>
          <a:stretch/>
        </p:blipFill>
        <p:spPr>
          <a:xfrm>
            <a:off x="11708280" y="4464000"/>
            <a:ext cx="2403360" cy="4535640"/>
          </a:xfrm>
          <a:prstGeom prst="rect">
            <a:avLst/>
          </a:prstGeom>
          <a:ln w="0">
            <a:noFill/>
          </a:ln>
        </p:spPr>
      </p:pic>
      <p:pic>
        <p:nvPicPr>
          <p:cNvPr id="294" name="Picture 294" descr=""/>
          <p:cNvPicPr/>
          <p:nvPr/>
        </p:nvPicPr>
        <p:blipFill>
          <a:blip r:embed="rId7"/>
          <a:stretch/>
        </p:blipFill>
        <p:spPr>
          <a:xfrm>
            <a:off x="19869120" y="4896000"/>
            <a:ext cx="2952720" cy="3902400"/>
          </a:xfrm>
          <a:prstGeom prst="rect">
            <a:avLst/>
          </a:prstGeom>
          <a:ln w="0">
            <a:noFill/>
          </a:ln>
        </p:spPr>
      </p:pic>
      <p:pic>
        <p:nvPicPr>
          <p:cNvPr id="295" name="Picture 5" descr=""/>
          <p:cNvPicPr/>
          <p:nvPr/>
        </p:nvPicPr>
        <p:blipFill>
          <a:blip r:embed="rId8"/>
          <a:stretch/>
        </p:blipFill>
        <p:spPr>
          <a:xfrm>
            <a:off x="6702120" y="3948840"/>
            <a:ext cx="3147480" cy="523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297" name="CustomShape 1"/>
          <p:cNvSpPr/>
          <p:nvPr/>
        </p:nvSpPr>
        <p:spPr>
          <a:xfrm>
            <a:off x="14526000" y="1440"/>
            <a:ext cx="9868680" cy="13712400"/>
          </a:xfrm>
          <a:prstGeom prst="rect">
            <a:avLst/>
          </a:prstGeom>
          <a:solidFill>
            <a:srgbClr val="b781b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8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299" name="pasted-image.pdf" descr=""/>
          <p:cNvPicPr/>
          <p:nvPr/>
        </p:nvPicPr>
        <p:blipFill>
          <a:blip r:embed="rId3"/>
          <a:stretch/>
        </p:blipFill>
        <p:spPr>
          <a:xfrm>
            <a:off x="12030120" y="-572760"/>
            <a:ext cx="14860080" cy="14860080"/>
          </a:xfrm>
          <a:prstGeom prst="rect">
            <a:avLst/>
          </a:prstGeom>
          <a:ln w="12600">
            <a:noFill/>
          </a:ln>
        </p:spPr>
      </p:pic>
      <p:pic>
        <p:nvPicPr>
          <p:cNvPr id="300" name="e6cd0e429eb0d4f31adc4ffa1f8aa210.png" descr=""/>
          <p:cNvPicPr/>
          <p:nvPr/>
        </p:nvPicPr>
        <p:blipFill>
          <a:blip r:embed="rId4"/>
          <a:stretch/>
        </p:blipFill>
        <p:spPr>
          <a:xfrm>
            <a:off x="17312760" y="3222000"/>
            <a:ext cx="4294800" cy="7138800"/>
          </a:xfrm>
          <a:prstGeom prst="rect">
            <a:avLst/>
          </a:prstGeom>
          <a:ln w="12600">
            <a:noFill/>
          </a:ln>
        </p:spPr>
      </p:pic>
      <p:sp>
        <p:nvSpPr>
          <p:cNvPr id="301" name="CustomShape 2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Витамин С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2050560" y="4437000"/>
            <a:ext cx="9207360" cy="7562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способствует формированию иммунного ответа;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участвует в формировании коллагена — основного структурного компонента кожи;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отправляет иммунные клетки        к месту повреждения, способствуя заживлению ран;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защищает организм                      от негативного влияния экологии.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04" name="CustomShape 1"/>
          <p:cNvSpPr/>
          <p:nvPr/>
        </p:nvSpPr>
        <p:spPr>
          <a:xfrm>
            <a:off x="13933440" y="-1205280"/>
            <a:ext cx="13421160" cy="13421160"/>
          </a:xfrm>
          <a:prstGeom prst="ellipse">
            <a:avLst/>
          </a:prstGeom>
          <a:solidFill>
            <a:srgbClr val="864f92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05" name="pasted-image.pdf" descr=""/>
          <p:cNvPicPr/>
          <p:nvPr/>
        </p:nvPicPr>
        <p:blipFill>
          <a:blip r:embed="rId2"/>
          <a:stretch/>
        </p:blipFill>
        <p:spPr>
          <a:xfrm>
            <a:off x="11855160" y="-1626840"/>
            <a:ext cx="16219080" cy="16219080"/>
          </a:xfrm>
          <a:prstGeom prst="rect">
            <a:avLst/>
          </a:prstGeom>
          <a:ln w="12600">
            <a:noFill/>
          </a:ln>
        </p:spPr>
      </p:pic>
      <p:sp>
        <p:nvSpPr>
          <p:cNvPr id="306" name="CustomShape 2"/>
          <p:cNvSpPr/>
          <p:nvPr/>
        </p:nvSpPr>
        <p:spPr>
          <a:xfrm>
            <a:off x="1798920" y="1086120"/>
            <a:ext cx="13041720" cy="2366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Липосомальная форма витаминА </a:t>
            </a:r>
            <a:r>
              <a:rPr b="1" lang="ru-RU" sz="7200" spc="-1" strike="noStrike" cap="all">
                <a:solidFill>
                  <a:srgbClr val="874d94"/>
                </a:solidFill>
                <a:latin typeface="Arial"/>
                <a:ea typeface="Arial"/>
              </a:rPr>
              <a:t>С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07" name="CustomShape 3"/>
          <p:cNvSpPr/>
          <p:nvPr/>
        </p:nvSpPr>
        <p:spPr>
          <a:xfrm>
            <a:off x="1999800" y="5275080"/>
            <a:ext cx="9630720" cy="6901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Липосомальная форма повышает биодоступность заключенных в нее активных компонентов, защищая   их от разрушения и предотвращая раздражение ЖКТ.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Липосомальная оболочка —  дополнительный источник фосфолипидов, которые помогают восстановить поврежденные клеточные мембраны.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308" name="Liposom for fit.png" descr=""/>
          <p:cNvPicPr/>
          <p:nvPr/>
        </p:nvPicPr>
        <p:blipFill>
          <a:blip r:embed="rId3"/>
          <a:stretch/>
        </p:blipFill>
        <p:spPr>
          <a:xfrm>
            <a:off x="12431160" y="272880"/>
            <a:ext cx="12229200" cy="1316880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10" name="CustomShape 1"/>
          <p:cNvSpPr/>
          <p:nvPr/>
        </p:nvSpPr>
        <p:spPr>
          <a:xfrm>
            <a:off x="14526000" y="1440"/>
            <a:ext cx="9868680" cy="13712400"/>
          </a:xfrm>
          <a:prstGeom prst="rect">
            <a:avLst/>
          </a:prstGeom>
          <a:solidFill>
            <a:srgbClr val="b781b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1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312" name="pasted-image.pdf" descr=""/>
          <p:cNvPicPr/>
          <p:nvPr/>
        </p:nvPicPr>
        <p:blipFill>
          <a:blip r:embed="rId3"/>
          <a:stretch/>
        </p:blipFill>
        <p:spPr>
          <a:xfrm>
            <a:off x="12030120" y="-572760"/>
            <a:ext cx="14860080" cy="14860080"/>
          </a:xfrm>
          <a:prstGeom prst="rect">
            <a:avLst/>
          </a:prstGeom>
          <a:ln w="12600">
            <a:noFill/>
          </a:ln>
        </p:spPr>
      </p:pic>
      <p:sp>
        <p:nvSpPr>
          <p:cNvPr id="313" name="CustomShape 2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Витамин D3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14" name="CustomShape 3"/>
          <p:cNvSpPr/>
          <p:nvPr/>
        </p:nvSpPr>
        <p:spPr>
          <a:xfrm>
            <a:off x="2050560" y="4437000"/>
            <a:ext cx="9630720" cy="5312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активирует работу иммунных клеток T- и B-лимфоцитов,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поддерживает антибактериальную и антивирусную защиту организма,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дефицит витамина D повышает риск развития аутоиммунных заболеваний.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315" name="Picture 11" descr=""/>
          <p:cNvPicPr/>
          <p:nvPr/>
        </p:nvPicPr>
        <p:blipFill>
          <a:blip r:embed="rId4"/>
          <a:stretch/>
        </p:blipFill>
        <p:spPr>
          <a:xfrm>
            <a:off x="17298720" y="2732040"/>
            <a:ext cx="4963680" cy="825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17" name="CustomShape 1"/>
          <p:cNvSpPr/>
          <p:nvPr/>
        </p:nvSpPr>
        <p:spPr>
          <a:xfrm>
            <a:off x="14526000" y="1440"/>
            <a:ext cx="9868680" cy="13712400"/>
          </a:xfrm>
          <a:prstGeom prst="rect">
            <a:avLst/>
          </a:prstGeom>
          <a:solidFill>
            <a:srgbClr val="b781b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8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319" name="pasted-image.pdf" descr=""/>
          <p:cNvPicPr/>
          <p:nvPr/>
        </p:nvPicPr>
        <p:blipFill>
          <a:blip r:embed="rId3"/>
          <a:stretch/>
        </p:blipFill>
        <p:spPr>
          <a:xfrm>
            <a:off x="12030120" y="-572760"/>
            <a:ext cx="14860080" cy="14860080"/>
          </a:xfrm>
          <a:prstGeom prst="rect">
            <a:avLst/>
          </a:prstGeom>
          <a:ln w="12600">
            <a:noFill/>
          </a:ln>
        </p:spPr>
      </p:pic>
      <p:sp>
        <p:nvSpPr>
          <p:cNvPr id="320" name="CustomShape 2"/>
          <p:cNvSpPr/>
          <p:nvPr/>
        </p:nvSpPr>
        <p:spPr>
          <a:xfrm>
            <a:off x="1939680" y="1086120"/>
            <a:ext cx="12156120" cy="2365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Кора муравьиного дерева с СЕЛЕНОМ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21" name="CustomShape 3"/>
          <p:cNvSpPr/>
          <p:nvPr/>
        </p:nvSpPr>
        <p:spPr>
          <a:xfrm>
            <a:off x="2050560" y="3471840"/>
            <a:ext cx="11829600" cy="9884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  <a:spcBef>
                <a:spcPts val="2599"/>
              </a:spcBef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Кора муравьиного дерева: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Помогает в борьбе с бактериями, вирусами и грибками.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Активирует клетки неспецифического (макрофаги) и специфического иммунитета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Облегчает общее состояние при воспалительных заболеваниях.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599"/>
              </a:spcBef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Селен: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Участвует в синтезе иммунных клеток 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Обладает антиоксидантным действием</a:t>
            </a:r>
            <a:endParaRPr b="0" lang="ru-RU" sz="4200" spc="-1" strike="noStrike">
              <a:latin typeface="Arial"/>
            </a:endParaRPr>
          </a:p>
          <a:p>
            <a:pPr marL="421200" indent="-420840">
              <a:lnSpc>
                <a:spcPct val="100000"/>
              </a:lnSpc>
              <a:spcBef>
                <a:spcPts val="1800"/>
              </a:spcBef>
              <a:buClr>
                <a:srgbClr val="874d94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DejaVu Sans"/>
              </a:rPr>
              <a:t>Помогает формировать иммунный ответ.</a:t>
            </a:r>
            <a:endParaRPr b="0" lang="ru-RU" sz="4200" spc="-1" strike="noStrike">
              <a:latin typeface="Arial"/>
            </a:endParaRPr>
          </a:p>
          <a:p>
            <a:pPr marL="360">
              <a:lnSpc>
                <a:spcPct val="100000"/>
              </a:lnSpc>
              <a:spcBef>
                <a:spcPts val="2599"/>
              </a:spcBef>
            </a:pPr>
            <a:endParaRPr b="0" lang="ru-RU" sz="4200" spc="-1" strike="noStrike">
              <a:latin typeface="Arial"/>
            </a:endParaRPr>
          </a:p>
        </p:txBody>
      </p:sp>
      <p:pic>
        <p:nvPicPr>
          <p:cNvPr id="322" name="Picture 321" descr=""/>
          <p:cNvPicPr/>
          <p:nvPr/>
        </p:nvPicPr>
        <p:blipFill>
          <a:blip r:embed="rId4"/>
          <a:stretch/>
        </p:blipFill>
        <p:spPr>
          <a:xfrm>
            <a:off x="17640000" y="2808000"/>
            <a:ext cx="4203360" cy="7932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24" name="CustomShape 1"/>
          <p:cNvSpPr/>
          <p:nvPr/>
        </p:nvSpPr>
        <p:spPr>
          <a:xfrm>
            <a:off x="14526000" y="1440"/>
            <a:ext cx="9868680" cy="13712400"/>
          </a:xfrm>
          <a:prstGeom prst="rect">
            <a:avLst/>
          </a:prstGeom>
          <a:solidFill>
            <a:srgbClr val="b781b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25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326" name="pasted-image.pdf" descr=""/>
          <p:cNvPicPr/>
          <p:nvPr/>
        </p:nvPicPr>
        <p:blipFill>
          <a:blip r:embed="rId3"/>
          <a:stretch/>
        </p:blipFill>
        <p:spPr>
          <a:xfrm>
            <a:off x="12030120" y="-572760"/>
            <a:ext cx="14860080" cy="14860080"/>
          </a:xfrm>
          <a:prstGeom prst="rect">
            <a:avLst/>
          </a:prstGeom>
          <a:ln w="12600">
            <a:noFill/>
          </a:ln>
        </p:spPr>
      </p:pic>
      <p:sp>
        <p:nvSpPr>
          <p:cNvPr id="327" name="CustomShape 2"/>
          <p:cNvSpPr/>
          <p:nvPr/>
        </p:nvSpPr>
        <p:spPr>
          <a:xfrm>
            <a:off x="1939680" y="1086120"/>
            <a:ext cx="1215612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Сквален </a:t>
            </a:r>
            <a:endParaRPr b="0" lang="ru-RU" sz="7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(жир печени акулы)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28" name="CustomShape 3"/>
          <p:cNvSpPr/>
          <p:nvPr/>
        </p:nvSpPr>
        <p:spPr>
          <a:xfrm>
            <a:off x="2050560" y="4437000"/>
            <a:ext cx="10798920" cy="62823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Антигипоксант — улучшает поступление кислорода в клетки. 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Обладает антиоксидантным действием. 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Способствует заживлению повреждений на коже.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Усиливает местный и системный иммунный ответ (увеличивается продукция иммуноглобулинов IgG и IgA).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329" name="Picture 328" descr=""/>
          <p:cNvPicPr/>
          <p:nvPr/>
        </p:nvPicPr>
        <p:blipFill>
          <a:blip r:embed="rId4"/>
          <a:stretch/>
        </p:blipFill>
        <p:spPr>
          <a:xfrm>
            <a:off x="17568000" y="3024000"/>
            <a:ext cx="4119120" cy="784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31" name="CustomShape 1"/>
          <p:cNvSpPr/>
          <p:nvPr/>
        </p:nvSpPr>
        <p:spPr>
          <a:xfrm>
            <a:off x="14526000" y="1440"/>
            <a:ext cx="9868680" cy="13712400"/>
          </a:xfrm>
          <a:prstGeom prst="rect">
            <a:avLst/>
          </a:prstGeom>
          <a:solidFill>
            <a:srgbClr val="b781b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2" name="pasted-image.pdf" descr=""/>
          <p:cNvPicPr/>
          <p:nvPr/>
        </p:nvPicPr>
        <p:blipFill>
          <a:blip r:embed="rId2"/>
          <a:stretch/>
        </p:blipFill>
        <p:spPr>
          <a:xfrm>
            <a:off x="22035240" y="11997720"/>
            <a:ext cx="1683000" cy="1092240"/>
          </a:xfrm>
          <a:prstGeom prst="rect">
            <a:avLst/>
          </a:prstGeom>
          <a:ln w="12600">
            <a:noFill/>
          </a:ln>
        </p:spPr>
      </p:pic>
      <p:pic>
        <p:nvPicPr>
          <p:cNvPr id="333" name="pasted-image.pdf" descr=""/>
          <p:cNvPicPr/>
          <p:nvPr/>
        </p:nvPicPr>
        <p:blipFill>
          <a:blip r:embed="rId3"/>
          <a:stretch/>
        </p:blipFill>
        <p:spPr>
          <a:xfrm>
            <a:off x="12030120" y="-572760"/>
            <a:ext cx="14860080" cy="14860080"/>
          </a:xfrm>
          <a:prstGeom prst="rect">
            <a:avLst/>
          </a:prstGeom>
          <a:ln w="12600">
            <a:noFill/>
          </a:ln>
        </p:spPr>
      </p:pic>
      <p:sp>
        <p:nvSpPr>
          <p:cNvPr id="334" name="CustomShape 2"/>
          <p:cNvSpPr/>
          <p:nvPr/>
        </p:nvSpPr>
        <p:spPr>
          <a:xfrm>
            <a:off x="1939680" y="1086120"/>
            <a:ext cx="121561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Корал-Майн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35" name="CustomShape 3"/>
          <p:cNvSpPr/>
          <p:nvPr/>
        </p:nvSpPr>
        <p:spPr>
          <a:xfrm>
            <a:off x="2050560" y="3776400"/>
            <a:ext cx="10798920" cy="78728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  <a:spcBef>
                <a:spcPts val="2599"/>
              </a:spcBef>
            </a:pP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Корал-Майн – это минеральная композиция из окаменелых реликтовых кораллов, добываемых вблизи японского острова Окинава, который еще называют “островом долгожителей”. 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источник многих минералов (Са, Mg, K, Na, Fe, S, Si, B, Cr, Mn, Zn и др.),</a:t>
            </a:r>
            <a:endParaRPr b="0" lang="ru-RU" sz="4200" spc="-1" strike="noStrike">
              <a:latin typeface="Arial"/>
            </a:endParaRPr>
          </a:p>
          <a:p>
            <a:pPr marL="421200" indent="-420480">
              <a:lnSpc>
                <a:spcPct val="100000"/>
              </a:lnSpc>
              <a:spcBef>
                <a:spcPts val="2599"/>
              </a:spcBef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регулирует минеральный баланс, укрепляя общее состояние организма   и, соответственно, его защитные силы.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336" name="Picture 335" descr=""/>
          <p:cNvPicPr/>
          <p:nvPr/>
        </p:nvPicPr>
        <p:blipFill>
          <a:blip r:embed="rId4"/>
          <a:stretch/>
        </p:blipFill>
        <p:spPr>
          <a:xfrm>
            <a:off x="17640000" y="3869280"/>
            <a:ext cx="4535640" cy="599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1939680" y="1086120"/>
            <a:ext cx="2150352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Иммунитет зависит от нас </a:t>
            </a:r>
            <a:endParaRPr b="0" lang="ru-RU" sz="7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или мы от него?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2007000" y="3912840"/>
            <a:ext cx="95853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cap="all">
                <a:solidFill>
                  <a:srgbClr val="874d94"/>
                </a:solidFill>
                <a:latin typeface="Arial"/>
                <a:ea typeface="Arial"/>
              </a:rPr>
              <a:t>сила иммунитета во многом зависит от образа жизни</a:t>
            </a:r>
            <a:endParaRPr b="0" lang="ru-RU" sz="4200" spc="-1" strike="noStrike">
              <a:latin typeface="Arial"/>
            </a:endParaRPr>
          </a:p>
        </p:txBody>
      </p:sp>
      <p:grpSp>
        <p:nvGrpSpPr>
          <p:cNvPr id="126" name="Group 3"/>
          <p:cNvGrpSpPr/>
          <p:nvPr/>
        </p:nvGrpSpPr>
        <p:grpSpPr>
          <a:xfrm>
            <a:off x="2044080" y="6303960"/>
            <a:ext cx="20294640" cy="2298240"/>
            <a:chOff x="2044080" y="6303960"/>
            <a:chExt cx="20294640" cy="2298240"/>
          </a:xfrm>
        </p:grpSpPr>
        <p:grpSp>
          <p:nvGrpSpPr>
            <p:cNvPr id="127" name="Group 4"/>
            <p:cNvGrpSpPr/>
            <p:nvPr/>
          </p:nvGrpSpPr>
          <p:grpSpPr>
            <a:xfrm>
              <a:off x="2044080" y="6303960"/>
              <a:ext cx="20294640" cy="2298240"/>
              <a:chOff x="2044080" y="6303960"/>
              <a:chExt cx="20294640" cy="2298240"/>
            </a:xfrm>
          </p:grpSpPr>
          <p:sp>
            <p:nvSpPr>
              <p:cNvPr id="128" name="CustomShape 5"/>
              <p:cNvSpPr/>
              <p:nvPr/>
            </p:nvSpPr>
            <p:spPr>
              <a:xfrm>
                <a:off x="2044080" y="6488280"/>
                <a:ext cx="10160280" cy="1928880"/>
              </a:xfrm>
              <a:prstGeom prst="rect">
                <a:avLst/>
              </a:prstGeom>
              <a:solidFill>
                <a:srgbClr val="eed9cf"/>
              </a:solidFill>
              <a:ln w="1260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9" name="CustomShape 6"/>
              <p:cNvSpPr/>
              <p:nvPr/>
            </p:nvSpPr>
            <p:spPr>
              <a:xfrm>
                <a:off x="12178440" y="6488280"/>
                <a:ext cx="10160280" cy="1928880"/>
              </a:xfrm>
              <a:prstGeom prst="rect">
                <a:avLst/>
              </a:prstGeom>
              <a:solidFill>
                <a:srgbClr val="874d94"/>
              </a:solidFill>
              <a:ln w="1260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30" name="Line 7"/>
              <p:cNvSpPr/>
              <p:nvPr/>
            </p:nvSpPr>
            <p:spPr>
              <a:xfrm flipV="1">
                <a:off x="12196440" y="6303960"/>
                <a:ext cx="360" cy="2298240"/>
              </a:xfrm>
              <a:prstGeom prst="line">
                <a:avLst/>
              </a:prstGeom>
              <a:ln w="507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31" name="Line 8"/>
            <p:cNvSpPr/>
            <p:nvPr/>
          </p:nvSpPr>
          <p:spPr>
            <a:xfrm flipV="1">
              <a:off x="11075040" y="6511680"/>
              <a:ext cx="360" cy="1882800"/>
            </a:xfrm>
            <a:prstGeom prst="line">
              <a:avLst/>
            </a:prstGeom>
            <a:ln w="507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2" name="Line 9"/>
            <p:cNvSpPr/>
            <p:nvPr/>
          </p:nvSpPr>
          <p:spPr>
            <a:xfrm flipV="1">
              <a:off x="9313200" y="6511680"/>
              <a:ext cx="360" cy="1882800"/>
            </a:xfrm>
            <a:prstGeom prst="line">
              <a:avLst/>
            </a:prstGeom>
            <a:ln w="507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3" name="Line 10"/>
            <p:cNvSpPr/>
            <p:nvPr/>
          </p:nvSpPr>
          <p:spPr>
            <a:xfrm flipV="1">
              <a:off x="6430680" y="6511680"/>
              <a:ext cx="360" cy="1882800"/>
            </a:xfrm>
            <a:prstGeom prst="line">
              <a:avLst/>
            </a:prstGeom>
            <a:ln w="507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134" name="Group 11"/>
            <p:cNvGrpSpPr/>
            <p:nvPr/>
          </p:nvGrpSpPr>
          <p:grpSpPr>
            <a:xfrm>
              <a:off x="13339440" y="6511680"/>
              <a:ext cx="4644720" cy="1882800"/>
              <a:chOff x="13339440" y="6511680"/>
              <a:chExt cx="4644720" cy="1882800"/>
            </a:xfrm>
          </p:grpSpPr>
          <p:sp>
            <p:nvSpPr>
              <p:cNvPr id="135" name="Line 12"/>
              <p:cNvSpPr/>
              <p:nvPr/>
            </p:nvSpPr>
            <p:spPr>
              <a:xfrm flipV="1">
                <a:off x="13339440" y="6511680"/>
                <a:ext cx="360" cy="1882800"/>
              </a:xfrm>
              <a:prstGeom prst="line">
                <a:avLst/>
              </a:prstGeom>
              <a:ln w="507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36" name="Line 13"/>
              <p:cNvSpPr/>
              <p:nvPr/>
            </p:nvSpPr>
            <p:spPr>
              <a:xfrm flipV="1">
                <a:off x="15101280" y="6511680"/>
                <a:ext cx="360" cy="1882800"/>
              </a:xfrm>
              <a:prstGeom prst="line">
                <a:avLst/>
              </a:prstGeom>
              <a:ln w="507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37" name="Line 14"/>
              <p:cNvSpPr/>
              <p:nvPr/>
            </p:nvSpPr>
            <p:spPr>
              <a:xfrm flipV="1">
                <a:off x="17983800" y="6511680"/>
                <a:ext cx="360" cy="1882800"/>
              </a:xfrm>
              <a:prstGeom prst="line">
                <a:avLst/>
              </a:prstGeom>
              <a:ln w="507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sp>
        <p:nvSpPr>
          <p:cNvPr id="138" name="CustomShape 15"/>
          <p:cNvSpPr/>
          <p:nvPr/>
        </p:nvSpPr>
        <p:spPr>
          <a:xfrm>
            <a:off x="2826000" y="7121880"/>
            <a:ext cx="9037080" cy="4651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baseline="11000">
                <a:solidFill>
                  <a:srgbClr val="3f4447"/>
                </a:solidFill>
                <a:latin typeface="Arial"/>
                <a:ea typeface="Arial"/>
              </a:rPr>
              <a:t> </a:t>
            </a:r>
            <a:r>
              <a:rPr b="1" lang="ru-RU" sz="4200" spc="-1" strike="noStrike" baseline="11000">
                <a:solidFill>
                  <a:srgbClr val="3f4447"/>
                </a:solidFill>
                <a:latin typeface="Arial"/>
                <a:ea typeface="Arial"/>
              </a:rPr>
              <a:t>слабый иммунитет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частые ОРВИ;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болезни протекают                            с осложнениями;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продолжительное лечение.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139" name="CustomShape 16"/>
          <p:cNvSpPr/>
          <p:nvPr/>
        </p:nvSpPr>
        <p:spPr>
          <a:xfrm>
            <a:off x="13437720" y="9017280"/>
            <a:ext cx="7844040" cy="20912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ОРВИ не чаще 1-2 раз в год;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быстрое выздоровление;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отсутствие осложнений.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140" name="CustomShape 17"/>
          <p:cNvSpPr/>
          <p:nvPr/>
        </p:nvSpPr>
        <p:spPr>
          <a:xfrm>
            <a:off x="14435280" y="7177320"/>
            <a:ext cx="5848560" cy="714960"/>
          </a:xfrm>
          <a:prstGeom prst="rect">
            <a:avLst/>
          </a:prstGeom>
          <a:solidFill>
            <a:srgbClr val="874d94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CustomShape 18"/>
          <p:cNvSpPr/>
          <p:nvPr/>
        </p:nvSpPr>
        <p:spPr>
          <a:xfrm>
            <a:off x="14281560" y="7121880"/>
            <a:ext cx="5685120" cy="811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baseline="1100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ru-RU" sz="4200" spc="-1" strike="noStrike" baseline="11000">
                <a:solidFill>
                  <a:srgbClr val="ffffff"/>
                </a:solidFill>
                <a:latin typeface="Arial"/>
                <a:ea typeface="Arial"/>
              </a:rPr>
              <a:t>крепкий иммунитет 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338" name="CustomShape 1"/>
          <p:cNvSpPr/>
          <p:nvPr/>
        </p:nvSpPr>
        <p:spPr>
          <a:xfrm>
            <a:off x="1977120" y="5996160"/>
            <a:ext cx="4242240" cy="3583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535353"/>
                </a:solidFill>
                <a:latin typeface="Arial"/>
                <a:ea typeface="Arial"/>
              </a:rPr>
              <a:t>БОНУСНЫЕ БАЛЛЫ</a:t>
            </a: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535353"/>
                </a:solidFill>
                <a:latin typeface="Arial"/>
                <a:ea typeface="Arial"/>
              </a:rPr>
              <a:t>КЛУБНАЯ ЦЕНА</a:t>
            </a: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535353"/>
                </a:solidFill>
                <a:latin typeface="Arial"/>
                <a:ea typeface="Arial"/>
              </a:rPr>
              <a:t>РОЗНИЧНАЯ ЦЕНА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39" name="CustomShape 2"/>
          <p:cNvSpPr/>
          <p:nvPr/>
        </p:nvSpPr>
        <p:spPr>
          <a:xfrm>
            <a:off x="7164360" y="5807880"/>
            <a:ext cx="905400" cy="96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5200" spc="-1" strike="noStrike">
                <a:solidFill>
                  <a:srgbClr val="535353"/>
                </a:solidFill>
                <a:latin typeface="Arial"/>
                <a:ea typeface="Arial"/>
              </a:rPr>
              <a:t>56</a:t>
            </a:r>
            <a:endParaRPr b="0" lang="ru-RU" sz="5200" spc="-1" strike="noStrike">
              <a:latin typeface="Arial"/>
            </a:endParaRPr>
          </a:p>
        </p:txBody>
      </p:sp>
      <p:sp>
        <p:nvSpPr>
          <p:cNvPr id="340" name="CustomShape 3"/>
          <p:cNvSpPr/>
          <p:nvPr/>
        </p:nvSpPr>
        <p:spPr>
          <a:xfrm>
            <a:off x="7280280" y="8613000"/>
            <a:ext cx="2648880" cy="96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5200" spc="-1" strike="noStrike">
                <a:solidFill>
                  <a:srgbClr val="535353"/>
                </a:solidFill>
                <a:latin typeface="Arial"/>
                <a:ea typeface="Arial"/>
              </a:rPr>
              <a:t>107,5 </a:t>
            </a:r>
            <a:r>
              <a:rPr b="1" lang="ru-RU" sz="3200" spc="-1" strike="noStrike">
                <a:solidFill>
                  <a:srgbClr val="535353"/>
                </a:solidFill>
                <a:latin typeface="Arial"/>
                <a:ea typeface="Arial"/>
              </a:rPr>
              <a:t>у.е.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41" name="CustomShape 4"/>
          <p:cNvSpPr/>
          <p:nvPr/>
        </p:nvSpPr>
        <p:spPr>
          <a:xfrm>
            <a:off x="7097040" y="7200360"/>
            <a:ext cx="1659960" cy="96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5200" spc="-1" strike="noStrike">
                <a:solidFill>
                  <a:srgbClr val="535353"/>
                </a:solidFill>
                <a:latin typeface="Arial"/>
                <a:ea typeface="Arial"/>
              </a:rPr>
              <a:t>86</a:t>
            </a:r>
            <a:r>
              <a:rPr b="1" lang="ru-RU" sz="3200" spc="-1" strike="noStrike">
                <a:solidFill>
                  <a:srgbClr val="535353"/>
                </a:solidFill>
                <a:latin typeface="Arial"/>
                <a:ea typeface="Arial"/>
              </a:rPr>
              <a:t> у.е.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42" name="CustomShape 5"/>
          <p:cNvSpPr/>
          <p:nvPr/>
        </p:nvSpPr>
        <p:spPr>
          <a:xfrm>
            <a:off x="7068600" y="5727960"/>
            <a:ext cx="1070640" cy="1070640"/>
          </a:xfrm>
          <a:prstGeom prst="ellipse">
            <a:avLst/>
          </a:prstGeom>
          <a:noFill/>
          <a:ln w="38160">
            <a:solidFill>
              <a:srgbClr val="874d9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CustomShape 6"/>
          <p:cNvSpPr/>
          <p:nvPr/>
        </p:nvSpPr>
        <p:spPr>
          <a:xfrm>
            <a:off x="11486160" y="1949760"/>
            <a:ext cx="12908160" cy="9615240"/>
          </a:xfrm>
          <a:prstGeom prst="rect">
            <a:avLst/>
          </a:prstGeom>
          <a:solidFill>
            <a:srgbClr val="522667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7"/>
          <p:cNvSpPr/>
          <p:nvPr/>
        </p:nvSpPr>
        <p:spPr>
          <a:xfrm>
            <a:off x="1888920" y="3265200"/>
            <a:ext cx="121561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Immunity pack</a:t>
            </a:r>
            <a:endParaRPr b="0" lang="ru-RU" sz="7200" spc="-1" strike="noStrike">
              <a:latin typeface="Arial"/>
            </a:endParaRPr>
          </a:p>
        </p:txBody>
      </p:sp>
      <p:pic>
        <p:nvPicPr>
          <p:cNvPr id="345" name="pasted-image.pdf" descr=""/>
          <p:cNvPicPr/>
          <p:nvPr/>
        </p:nvPicPr>
        <p:blipFill>
          <a:blip r:embed="rId2"/>
          <a:stretch/>
        </p:blipFill>
        <p:spPr>
          <a:xfrm>
            <a:off x="9971640" y="-1211040"/>
            <a:ext cx="15937200" cy="15937200"/>
          </a:xfrm>
          <a:prstGeom prst="rect">
            <a:avLst/>
          </a:prstGeom>
          <a:ln w="12600">
            <a:noFill/>
          </a:ln>
        </p:spPr>
      </p:pic>
      <p:pic>
        <p:nvPicPr>
          <p:cNvPr id="346" name="immunity_3D-1920x1920-Product_1.png" descr=""/>
          <p:cNvPicPr/>
          <p:nvPr/>
        </p:nvPicPr>
        <p:blipFill>
          <a:blip r:embed="rId3"/>
          <a:stretch/>
        </p:blipFill>
        <p:spPr>
          <a:xfrm>
            <a:off x="13556880" y="3739320"/>
            <a:ext cx="8766720" cy="603576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image84.png" descr=""/>
          <p:cNvPicPr/>
          <p:nvPr/>
        </p:nvPicPr>
        <p:blipFill>
          <a:blip r:embed="rId1"/>
          <a:stretch/>
        </p:blipFill>
        <p:spPr>
          <a:xfrm>
            <a:off x="-27000" y="-15840"/>
            <a:ext cx="24434280" cy="13746600"/>
          </a:xfrm>
          <a:prstGeom prst="rect">
            <a:avLst/>
          </a:prstGeom>
          <a:ln w="12600">
            <a:noFill/>
          </a:ln>
        </p:spPr>
      </p:pic>
      <p:sp>
        <p:nvSpPr>
          <p:cNvPr id="348" name="CustomShape 1"/>
          <p:cNvSpPr/>
          <p:nvPr/>
        </p:nvSpPr>
        <p:spPr>
          <a:xfrm>
            <a:off x="-14400" y="2440080"/>
            <a:ext cx="24411600" cy="9352440"/>
          </a:xfrm>
          <a:prstGeom prst="rect">
            <a:avLst/>
          </a:prstGeom>
          <a:solidFill>
            <a:srgbClr val="84539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49" name="image86.png" descr=""/>
          <p:cNvPicPr/>
          <p:nvPr/>
        </p:nvPicPr>
        <p:blipFill>
          <a:blip r:embed="rId2"/>
          <a:stretch/>
        </p:blipFill>
        <p:spPr>
          <a:xfrm>
            <a:off x="6927840" y="8875800"/>
            <a:ext cx="1351440" cy="1269000"/>
          </a:xfrm>
          <a:prstGeom prst="rect">
            <a:avLst/>
          </a:prstGeom>
          <a:ln w="12600">
            <a:noFill/>
          </a:ln>
        </p:spPr>
      </p:pic>
      <p:pic>
        <p:nvPicPr>
          <p:cNvPr id="350" name="image85.png" descr=""/>
          <p:cNvPicPr/>
          <p:nvPr/>
        </p:nvPicPr>
        <p:blipFill>
          <a:blip r:embed="rId3"/>
          <a:stretch/>
        </p:blipFill>
        <p:spPr>
          <a:xfrm>
            <a:off x="8482320" y="6019920"/>
            <a:ext cx="2144160" cy="2218320"/>
          </a:xfrm>
          <a:prstGeom prst="rect">
            <a:avLst/>
          </a:prstGeom>
          <a:ln w="12600">
            <a:noFill/>
          </a:ln>
        </p:spPr>
      </p:pic>
      <p:pic>
        <p:nvPicPr>
          <p:cNvPr id="351" name="image87.png" descr=""/>
          <p:cNvPicPr/>
          <p:nvPr/>
        </p:nvPicPr>
        <p:blipFill>
          <a:blip r:embed="rId4"/>
          <a:stretch/>
        </p:blipFill>
        <p:spPr>
          <a:xfrm>
            <a:off x="18846720" y="5943600"/>
            <a:ext cx="2140920" cy="2218320"/>
          </a:xfrm>
          <a:prstGeom prst="rect">
            <a:avLst/>
          </a:prstGeom>
          <a:ln w="12600">
            <a:noFill/>
          </a:ln>
        </p:spPr>
      </p:pic>
      <p:pic>
        <p:nvPicPr>
          <p:cNvPr id="352" name="image88.png" descr=""/>
          <p:cNvPicPr/>
          <p:nvPr/>
        </p:nvPicPr>
        <p:blipFill>
          <a:blip r:embed="rId5"/>
          <a:stretch/>
        </p:blipFill>
        <p:spPr>
          <a:xfrm>
            <a:off x="3395520" y="5929560"/>
            <a:ext cx="2243880" cy="2321280"/>
          </a:xfrm>
          <a:prstGeom prst="rect">
            <a:avLst/>
          </a:prstGeom>
          <a:ln w="12600">
            <a:noFill/>
          </a:ln>
        </p:spPr>
      </p:pic>
      <p:pic>
        <p:nvPicPr>
          <p:cNvPr id="353" name="image89.png" descr=""/>
          <p:cNvPicPr/>
          <p:nvPr/>
        </p:nvPicPr>
        <p:blipFill>
          <a:blip r:embed="rId6"/>
          <a:stretch/>
        </p:blipFill>
        <p:spPr>
          <a:xfrm>
            <a:off x="13790160" y="6032880"/>
            <a:ext cx="2192400" cy="2269800"/>
          </a:xfrm>
          <a:prstGeom prst="rect">
            <a:avLst/>
          </a:prstGeom>
          <a:ln w="12600">
            <a:noFill/>
          </a:ln>
        </p:spPr>
      </p:pic>
      <p:sp>
        <p:nvSpPr>
          <p:cNvPr id="354" name="CustomShape 2"/>
          <p:cNvSpPr/>
          <p:nvPr/>
        </p:nvSpPr>
        <p:spPr>
          <a:xfrm>
            <a:off x="1172880" y="3036600"/>
            <a:ext cx="2203704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ffffff"/>
                </a:solidFill>
                <a:latin typeface="Arial"/>
                <a:ea typeface="Arial"/>
              </a:rPr>
              <a:t>КОМПЛЕКСНЫЕ ПРОГРАММЫ </a:t>
            </a:r>
            <a:endParaRPr b="0" lang="ru-RU" sz="7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ffffff"/>
                </a:solidFill>
                <a:latin typeface="Arial"/>
                <a:ea typeface="Arial"/>
              </a:rPr>
              <a:t>ОТ CORAL CLUB ЭТО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355" name="CustomShape 3"/>
          <p:cNvSpPr/>
          <p:nvPr/>
        </p:nvSpPr>
        <p:spPr>
          <a:xfrm>
            <a:off x="1689480" y="8519400"/>
            <a:ext cx="5478120" cy="1816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комплексное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действие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компонентов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56" name="CustomShape 4"/>
          <p:cNvSpPr/>
          <p:nvPr/>
        </p:nvSpPr>
        <p:spPr>
          <a:xfrm>
            <a:off x="6515280" y="8519400"/>
            <a:ext cx="6078600" cy="1816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четкая последовательность приема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57" name="CustomShape 5"/>
          <p:cNvSpPr/>
          <p:nvPr/>
        </p:nvSpPr>
        <p:spPr>
          <a:xfrm>
            <a:off x="12661920" y="8519400"/>
            <a:ext cx="4448880" cy="1816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сохранение привычного образа жизни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358" name="CustomShape 6"/>
          <p:cNvSpPr/>
          <p:nvPr/>
        </p:nvSpPr>
        <p:spPr>
          <a:xfrm>
            <a:off x="16877880" y="8519400"/>
            <a:ext cx="6078600" cy="18169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концептуальный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подход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ffff"/>
                </a:solidFill>
                <a:latin typeface="Arial"/>
                <a:ea typeface="Arial"/>
              </a:rPr>
              <a:t>к здоровью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-63000" y="-36720"/>
            <a:ext cx="24509160" cy="13788360"/>
          </a:xfrm>
          <a:prstGeom prst="rect">
            <a:avLst/>
          </a:prstGeom>
          <a:solidFill>
            <a:srgbClr val="874d94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0" name="image2.png" descr=""/>
          <p:cNvPicPr/>
          <p:nvPr/>
        </p:nvPicPr>
        <p:blipFill>
          <a:blip r:embed="rId1"/>
          <a:stretch/>
        </p:blipFill>
        <p:spPr>
          <a:xfrm>
            <a:off x="10287720" y="11348280"/>
            <a:ext cx="3807360" cy="668880"/>
          </a:xfrm>
          <a:prstGeom prst="rect">
            <a:avLst/>
          </a:prstGeom>
          <a:ln w="12600">
            <a:noFill/>
          </a:ln>
        </p:spPr>
      </p:pic>
      <p:sp>
        <p:nvSpPr>
          <p:cNvPr id="361" name="CustomShape 2"/>
          <p:cNvSpPr/>
          <p:nvPr/>
        </p:nvSpPr>
        <p:spPr>
          <a:xfrm>
            <a:off x="5128200" y="3870720"/>
            <a:ext cx="14126760" cy="43156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90000"/>
              </a:lnSpc>
            </a:pPr>
            <a:r>
              <a:rPr b="1" lang="ru-RU" sz="12000" spc="-1" strike="noStrike">
                <a:solidFill>
                  <a:srgbClr val="ffffff"/>
                </a:solidFill>
                <a:latin typeface="Arial"/>
                <a:ea typeface="Arial"/>
              </a:rPr>
              <a:t>Immunity Pack</a:t>
            </a:r>
            <a:endParaRPr b="0" lang="ru-RU" sz="120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endParaRPr b="0" lang="ru-RU" sz="1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5600" spc="-1" strike="noStrike" cap="all">
                <a:solidFill>
                  <a:srgbClr val="ffffff"/>
                </a:solidFill>
                <a:latin typeface="Arial"/>
                <a:ea typeface="Arial"/>
              </a:rPr>
              <a:t>защита активирована</a:t>
            </a:r>
            <a:endParaRPr b="0" lang="ru-RU" sz="5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143" name="CustomShape 1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Факторы, снижающие иммунитет</a:t>
            </a:r>
            <a:endParaRPr b="0" lang="ru-RU" sz="7200" spc="-1" strike="noStrike">
              <a:latin typeface="Arial"/>
            </a:endParaRPr>
          </a:p>
        </p:txBody>
      </p:sp>
      <p:grpSp>
        <p:nvGrpSpPr>
          <p:cNvPr id="144" name="Group 2"/>
          <p:cNvGrpSpPr/>
          <p:nvPr/>
        </p:nvGrpSpPr>
        <p:grpSpPr>
          <a:xfrm>
            <a:off x="1683000" y="4018320"/>
            <a:ext cx="19657800" cy="8010360"/>
            <a:chOff x="1683000" y="4018320"/>
            <a:chExt cx="19657800" cy="8010360"/>
          </a:xfrm>
        </p:grpSpPr>
        <p:sp>
          <p:nvSpPr>
            <p:cNvPr id="145" name="CustomShape 3"/>
            <p:cNvSpPr/>
            <p:nvPr/>
          </p:nvSpPr>
          <p:spPr>
            <a:xfrm>
              <a:off x="2298600" y="6284160"/>
              <a:ext cx="3492720" cy="1206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ВРЕДНЫЕ</a:t>
              </a:r>
              <a:endParaRPr b="0" lang="ru-RU" sz="34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ПРИВЫЧКИ</a:t>
              </a:r>
              <a:endParaRPr b="0" lang="ru-RU" sz="3400" spc="-1" strike="noStrike">
                <a:latin typeface="Arial"/>
              </a:endParaRPr>
            </a:p>
          </p:txBody>
        </p:sp>
        <p:pic>
          <p:nvPicPr>
            <p:cNvPr id="146" name="pasted-image.pdf" descr=""/>
            <p:cNvPicPr/>
            <p:nvPr/>
          </p:nvPicPr>
          <p:blipFill>
            <a:blip r:embed="rId2"/>
            <a:stretch/>
          </p:blipFill>
          <p:spPr>
            <a:xfrm>
              <a:off x="3051720" y="4018320"/>
              <a:ext cx="1986480" cy="19731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47" name="pasted-image.pdf" descr=""/>
            <p:cNvPicPr/>
            <p:nvPr/>
          </p:nvPicPr>
          <p:blipFill>
            <a:blip r:embed="rId3"/>
            <a:stretch/>
          </p:blipFill>
          <p:spPr>
            <a:xfrm>
              <a:off x="8300520" y="4141440"/>
              <a:ext cx="1896840" cy="17272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48" name="pasted-image.pdf" descr=""/>
            <p:cNvPicPr/>
            <p:nvPr/>
          </p:nvPicPr>
          <p:blipFill>
            <a:blip r:embed="rId4"/>
            <a:stretch/>
          </p:blipFill>
          <p:spPr>
            <a:xfrm>
              <a:off x="13414680" y="4084200"/>
              <a:ext cx="1726560" cy="184176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49" name="pasted-image.pdf" descr=""/>
            <p:cNvPicPr/>
            <p:nvPr/>
          </p:nvPicPr>
          <p:blipFill>
            <a:blip r:embed="rId5"/>
            <a:stretch/>
          </p:blipFill>
          <p:spPr>
            <a:xfrm>
              <a:off x="17987760" y="4085280"/>
              <a:ext cx="1982880" cy="183960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50" name="pasted-image.pdf" descr=""/>
            <p:cNvPicPr/>
            <p:nvPr/>
          </p:nvPicPr>
          <p:blipFill>
            <a:blip r:embed="rId6"/>
            <a:stretch/>
          </p:blipFill>
          <p:spPr>
            <a:xfrm>
              <a:off x="3284280" y="8494200"/>
              <a:ext cx="1521360" cy="204192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51" name="pasted-image.pdf" descr=""/>
            <p:cNvPicPr/>
            <p:nvPr/>
          </p:nvPicPr>
          <p:blipFill>
            <a:blip r:embed="rId7"/>
            <a:stretch/>
          </p:blipFill>
          <p:spPr>
            <a:xfrm>
              <a:off x="8336160" y="8602560"/>
              <a:ext cx="1825920" cy="182592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52" name="pasted-image.pdf" descr=""/>
            <p:cNvPicPr/>
            <p:nvPr/>
          </p:nvPicPr>
          <p:blipFill>
            <a:blip r:embed="rId8"/>
            <a:stretch/>
          </p:blipFill>
          <p:spPr>
            <a:xfrm>
              <a:off x="13692240" y="8492040"/>
              <a:ext cx="1171080" cy="204624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53" name="pasted-image.pdf" descr=""/>
            <p:cNvPicPr/>
            <p:nvPr/>
          </p:nvPicPr>
          <p:blipFill>
            <a:blip r:embed="rId9"/>
            <a:stretch/>
          </p:blipFill>
          <p:spPr>
            <a:xfrm>
              <a:off x="18094320" y="8571600"/>
              <a:ext cx="1769400" cy="188748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154" name="CustomShape 4"/>
            <p:cNvSpPr/>
            <p:nvPr/>
          </p:nvSpPr>
          <p:spPr>
            <a:xfrm>
              <a:off x="5990400" y="6284160"/>
              <a:ext cx="6479640" cy="1206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НЕСБАЛАНСИРОВАННОЕ ПИТАНИЕ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55" name="CustomShape 5"/>
            <p:cNvSpPr/>
            <p:nvPr/>
          </p:nvSpPr>
          <p:spPr>
            <a:xfrm>
              <a:off x="12531600" y="6284160"/>
              <a:ext cx="3492720" cy="6886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СТРЕСС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56" name="CustomShape 6"/>
            <p:cNvSpPr/>
            <p:nvPr/>
          </p:nvSpPr>
          <p:spPr>
            <a:xfrm>
              <a:off x="16616880" y="6284160"/>
              <a:ext cx="4723920" cy="6886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НЕДОСЫПАНИЕ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57" name="CustomShape 7"/>
            <p:cNvSpPr/>
            <p:nvPr/>
          </p:nvSpPr>
          <p:spPr>
            <a:xfrm>
              <a:off x="16616880" y="10822320"/>
              <a:ext cx="4723920" cy="6886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АЛЛЕРГИЯ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58" name="CustomShape 8"/>
            <p:cNvSpPr/>
            <p:nvPr/>
          </p:nvSpPr>
          <p:spPr>
            <a:xfrm>
              <a:off x="11916000" y="10822320"/>
              <a:ext cx="4723920" cy="1206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ХРОНИЧЕСКИЕ ЗАБОЛЕВАНИЯ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59" name="CustomShape 9"/>
            <p:cNvSpPr/>
            <p:nvPr/>
          </p:nvSpPr>
          <p:spPr>
            <a:xfrm>
              <a:off x="6887160" y="10822320"/>
              <a:ext cx="4723920" cy="120636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ПОВРЕЖДЕНИЯ</a:t>
              </a:r>
              <a:endParaRPr b="0" lang="ru-RU" sz="34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И ТРАВМЫ</a:t>
              </a:r>
              <a:endParaRPr b="0" lang="ru-RU" sz="3400" spc="-1" strike="noStrike">
                <a:latin typeface="Arial"/>
              </a:endParaRPr>
            </a:p>
          </p:txBody>
        </p:sp>
        <p:sp>
          <p:nvSpPr>
            <p:cNvPr id="160" name="CustomShape 10"/>
            <p:cNvSpPr/>
            <p:nvPr/>
          </p:nvSpPr>
          <p:spPr>
            <a:xfrm>
              <a:off x="1683000" y="10822320"/>
              <a:ext cx="4723920" cy="688680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5680" rIns="85680" tIns="85680" bIns="8568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3400" spc="-1" strike="noStrike" cap="all">
                  <a:solidFill>
                    <a:srgbClr val="333f48"/>
                  </a:solidFill>
                  <a:latin typeface="Arial"/>
                  <a:ea typeface="Arial"/>
                </a:rPr>
                <a:t>ВОЗРАСТ</a:t>
              </a:r>
              <a:endParaRPr b="0" lang="ru-RU" sz="34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162" name="CustomShape 1"/>
          <p:cNvSpPr/>
          <p:nvPr/>
        </p:nvSpPr>
        <p:spPr>
          <a:xfrm>
            <a:off x="1939680" y="1086120"/>
            <a:ext cx="2150352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КАК ПОНЯТЬ, </a:t>
            </a:r>
            <a:endParaRPr b="0" lang="ru-RU" sz="7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874d94"/>
                </a:solidFill>
                <a:latin typeface="Arial"/>
                <a:ea typeface="Arial"/>
              </a:rPr>
              <a:t>ЧТО ЗАЩИТА ОСЛАБЛА?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039040" y="4300200"/>
            <a:ext cx="10083240" cy="67546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 cap="all">
                <a:solidFill>
                  <a:srgbClr val="3f4447"/>
                </a:solidFill>
                <a:latin typeface="Arial"/>
                <a:ea typeface="Arial"/>
              </a:rPr>
              <a:t>ПОВЫШЕННАЯ УТОМЛЯЕМОСТЬ;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 cap="all">
                <a:solidFill>
                  <a:srgbClr val="3f4447"/>
                </a:solidFill>
                <a:latin typeface="Arial"/>
                <a:ea typeface="Arial"/>
              </a:rPr>
              <a:t>РАССЕЯННОСТЬ, РАЗДРАЖИТЕЛЬНОСТЬ И НЕРВОЗНОСТЬ;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 cap="all">
                <a:solidFill>
                  <a:srgbClr val="3f4447"/>
                </a:solidFill>
                <a:latin typeface="Arial"/>
                <a:ea typeface="Arial"/>
              </a:rPr>
              <a:t>ПЛОХОЕ СОСТОЯНИЕ КОЖИ                        И СЛИЗИСТЫХ;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 cap="all">
                <a:solidFill>
                  <a:srgbClr val="3f4447"/>
                </a:solidFill>
                <a:latin typeface="Arial"/>
                <a:ea typeface="Arial"/>
              </a:rPr>
              <a:t>НАРУШЕНИЯ В РАБОТЕ ЖКТ;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 cap="all">
                <a:solidFill>
                  <a:srgbClr val="3f4447"/>
                </a:solidFill>
                <a:latin typeface="Arial"/>
                <a:ea typeface="Arial"/>
              </a:rPr>
              <a:t>ОБОСТРЕНИЕ ХРОНИЧЕСКИХ ЗАБОЛЕВАНИЙ, ЧАСТЫЕ БОЛЕЗНИ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64" name="pasted-image.pdf" descr=""/>
          <p:cNvPicPr/>
          <p:nvPr/>
        </p:nvPicPr>
        <p:blipFill>
          <a:blip r:embed="rId2"/>
          <a:srcRect l="0" t="0" r="0" b="35710"/>
          <a:stretch/>
        </p:blipFill>
        <p:spPr>
          <a:xfrm>
            <a:off x="15254640" y="933120"/>
            <a:ext cx="6534720" cy="1296468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fon-05.png" descr=""/>
          <p:cNvPicPr/>
          <p:nvPr/>
        </p:nvPicPr>
        <p:blipFill>
          <a:blip r:embed="rId1"/>
          <a:stretch/>
        </p:blipFill>
        <p:spPr>
          <a:xfrm>
            <a:off x="0" y="3600"/>
            <a:ext cx="24382800" cy="13707720"/>
          </a:xfrm>
          <a:prstGeom prst="rect">
            <a:avLst/>
          </a:prstGeom>
          <a:ln w="12600">
            <a:noFill/>
          </a:ln>
        </p:spPr>
      </p:pic>
      <p:sp>
        <p:nvSpPr>
          <p:cNvPr id="166" name="CustomShape 1"/>
          <p:cNvSpPr/>
          <p:nvPr/>
        </p:nvSpPr>
        <p:spPr>
          <a:xfrm>
            <a:off x="1939680" y="1086120"/>
            <a:ext cx="2150352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ffffff"/>
                </a:solidFill>
                <a:latin typeface="Arial"/>
                <a:ea typeface="Arial"/>
              </a:rPr>
              <a:t>Что такое </a:t>
            </a:r>
            <a:endParaRPr b="0" lang="ru-RU" sz="7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ffffff"/>
                </a:solidFill>
                <a:latin typeface="Arial"/>
                <a:ea typeface="Arial"/>
              </a:rPr>
              <a:t>иммунитет?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14227200" y="1827360"/>
            <a:ext cx="10059840" cy="10059840"/>
          </a:xfrm>
          <a:prstGeom prst="ellipse">
            <a:avLst/>
          </a:prstGeom>
          <a:solidFill>
            <a:srgbClr val="ffffff">
              <a:alpha val="1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68" name="Group 3"/>
          <p:cNvGrpSpPr/>
          <p:nvPr/>
        </p:nvGrpSpPr>
        <p:grpSpPr>
          <a:xfrm>
            <a:off x="12241440" y="1637640"/>
            <a:ext cx="11455920" cy="10693800"/>
            <a:chOff x="12241440" y="1637640"/>
            <a:chExt cx="11455920" cy="10693800"/>
          </a:xfrm>
        </p:grpSpPr>
        <p:pic>
          <p:nvPicPr>
            <p:cNvPr id="169" name="pasted-image.pdf" descr=""/>
            <p:cNvPicPr/>
            <p:nvPr/>
          </p:nvPicPr>
          <p:blipFill>
            <a:blip r:embed="rId2"/>
            <a:stretch/>
          </p:blipFill>
          <p:spPr>
            <a:xfrm>
              <a:off x="16209360" y="3539160"/>
              <a:ext cx="6106320" cy="689040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170" name="pasted-image.pdf" descr=""/>
            <p:cNvPicPr/>
            <p:nvPr/>
          </p:nvPicPr>
          <p:blipFill>
            <a:blip r:embed="rId3"/>
            <a:stretch/>
          </p:blipFill>
          <p:spPr>
            <a:xfrm>
              <a:off x="12241440" y="1637640"/>
              <a:ext cx="11455920" cy="10693800"/>
            </a:xfrm>
            <a:prstGeom prst="rect">
              <a:avLst/>
            </a:prstGeom>
            <a:ln w="12600">
              <a:noFill/>
            </a:ln>
          </p:spPr>
        </p:pic>
      </p:grpSp>
      <p:sp>
        <p:nvSpPr>
          <p:cNvPr id="171" name="CustomShape 4"/>
          <p:cNvSpPr/>
          <p:nvPr/>
        </p:nvSpPr>
        <p:spPr>
          <a:xfrm>
            <a:off x="11556720" y="-843120"/>
            <a:ext cx="15401160" cy="15401160"/>
          </a:xfrm>
          <a:prstGeom prst="ellipse">
            <a:avLst/>
          </a:prstGeom>
          <a:solidFill>
            <a:srgbClr val="ffffff">
              <a:alpha val="1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5"/>
          <p:cNvSpPr/>
          <p:nvPr/>
        </p:nvSpPr>
        <p:spPr>
          <a:xfrm>
            <a:off x="16989840" y="6086160"/>
            <a:ext cx="4534920" cy="11764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6600" spc="-1" strike="noStrike" cap="all">
                <a:solidFill>
                  <a:srgbClr val="29284b"/>
                </a:solidFill>
                <a:latin typeface="Arial"/>
                <a:ea typeface="Arial"/>
              </a:rPr>
              <a:t>immunity</a:t>
            </a:r>
            <a:endParaRPr b="0" lang="ru-RU" sz="6600" spc="-1" strike="noStrike">
              <a:latin typeface="Arial"/>
            </a:endParaRPr>
          </a:p>
        </p:txBody>
      </p:sp>
      <p:sp>
        <p:nvSpPr>
          <p:cNvPr id="173" name="CustomShape 6"/>
          <p:cNvSpPr/>
          <p:nvPr/>
        </p:nvSpPr>
        <p:spPr>
          <a:xfrm>
            <a:off x="1986840" y="4733640"/>
            <a:ext cx="9037080" cy="7083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Иммунитет </a:t>
            </a:r>
            <a:r>
              <a:rPr b="0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(от латинского immunitas – освобождение, избавление) — способность организма распознавать чужеродное и защищаться от:</a:t>
            </a: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20000"/>
              </a:lnSpc>
              <a:buClr>
                <a:srgbClr val="ffffff"/>
              </a:buClr>
              <a:buFont typeface="Symbol"/>
              <a:buChar char=""/>
            </a:pP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вирусов,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20000"/>
              </a:lnSpc>
              <a:buClr>
                <a:srgbClr val="ffffff"/>
              </a:buClr>
              <a:buFont typeface="Symbol"/>
              <a:buChar char=""/>
            </a:pP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бактерий,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20000"/>
              </a:lnSpc>
              <a:buClr>
                <a:srgbClr val="ffffff"/>
              </a:buClr>
              <a:buFont typeface="Symbol"/>
              <a:buChar char=""/>
            </a:pP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простейших организмов, </a:t>
            </a:r>
            <a:endParaRPr b="0" lang="ru-RU" sz="4200" spc="-1" strike="noStrike">
              <a:latin typeface="Arial"/>
            </a:endParaRPr>
          </a:p>
          <a:p>
            <a:pPr marL="320760" indent="-320040">
              <a:lnSpc>
                <a:spcPct val="120000"/>
              </a:lnSpc>
              <a:buClr>
                <a:srgbClr val="ffffff"/>
              </a:buClr>
              <a:buFont typeface="Symbol"/>
              <a:buChar char=""/>
            </a:pPr>
            <a:r>
              <a:rPr b="1" lang="ru-RU" sz="4200" spc="-1" strike="noStrike">
                <a:solidFill>
                  <a:srgbClr val="ffffff"/>
                </a:solidFill>
                <a:latin typeface="Arial"/>
                <a:ea typeface="Arial"/>
              </a:rPr>
              <a:t>микроскопических грибов.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175" name="CustomShape 1"/>
          <p:cNvSpPr/>
          <p:nvPr/>
        </p:nvSpPr>
        <p:spPr>
          <a:xfrm>
            <a:off x="1939680" y="1086120"/>
            <a:ext cx="21503520" cy="47426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874d94"/>
                </a:solidFill>
                <a:latin typeface="Arial"/>
                <a:ea typeface="Arial"/>
              </a:rPr>
              <a:t>Иммунитет — </a:t>
            </a:r>
            <a:endParaRPr b="0" lang="ru-RU" sz="10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535353"/>
                </a:solidFill>
                <a:latin typeface="Arial"/>
                <a:ea typeface="Arial"/>
              </a:rPr>
              <a:t>защита снаружи </a:t>
            </a:r>
            <a:endParaRPr b="0" lang="ru-RU" sz="10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535353"/>
                </a:solidFill>
                <a:latin typeface="Arial"/>
                <a:ea typeface="Arial"/>
              </a:rPr>
              <a:t>и изнутри</a:t>
            </a:r>
            <a:endParaRPr b="0" lang="ru-RU" sz="10000" spc="-1" strike="noStrike">
              <a:latin typeface="Arial"/>
            </a:endParaRPr>
          </a:p>
        </p:txBody>
      </p:sp>
      <p:pic>
        <p:nvPicPr>
          <p:cNvPr id="176" name="pasted-image.pdf" descr=""/>
          <p:cNvPicPr/>
          <p:nvPr/>
        </p:nvPicPr>
        <p:blipFill>
          <a:blip r:embed="rId2"/>
          <a:stretch/>
        </p:blipFill>
        <p:spPr>
          <a:xfrm>
            <a:off x="15516000" y="869400"/>
            <a:ext cx="10686960" cy="13056480"/>
          </a:xfrm>
          <a:prstGeom prst="rect">
            <a:avLst/>
          </a:prstGeom>
          <a:ln w="12600">
            <a:noFill/>
          </a:ln>
        </p:spPr>
      </p:pic>
      <p:sp>
        <p:nvSpPr>
          <p:cNvPr id="177" name="CustomShape 2"/>
          <p:cNvSpPr/>
          <p:nvPr/>
        </p:nvSpPr>
        <p:spPr>
          <a:xfrm>
            <a:off x="1986840" y="6476400"/>
            <a:ext cx="10953000" cy="40114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Силы иммунитета направлены не только на борьбу с внешними чужеродными агентами, но и со своими собственными клетками и молекулами, если они повреждены, генетически изменены или состарились. 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pic>
        <p:nvPicPr>
          <p:cNvPr id="179" name="pasted-image.pdf" descr=""/>
          <p:cNvPicPr/>
          <p:nvPr/>
        </p:nvPicPr>
        <p:blipFill>
          <a:blip r:embed="rId2"/>
          <a:srcRect l="0" t="0" r="0" b="34993"/>
          <a:stretch/>
        </p:blipFill>
        <p:spPr>
          <a:xfrm>
            <a:off x="17203320" y="777600"/>
            <a:ext cx="5724720" cy="12842280"/>
          </a:xfrm>
          <a:prstGeom prst="rect">
            <a:avLst/>
          </a:prstGeom>
          <a:ln w="12600">
            <a:noFill/>
          </a:ln>
        </p:spPr>
      </p:pic>
      <p:sp>
        <p:nvSpPr>
          <p:cNvPr id="180" name="CustomShape 1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Иммунная оборона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8092800" y="5873760"/>
            <a:ext cx="9198000" cy="40114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buClr>
                <a:srgbClr val="3f4447"/>
              </a:buClr>
              <a:buFont typeface="StarSymbol"/>
              <a:buChar char="-"/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миндалины,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лимфоузлы,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лимфоидная ткань,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селезенка,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аппендикс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— </a:t>
            </a: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место локализации “обученных” иммунных клеток. 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1986840" y="5885640"/>
            <a:ext cx="5272920" cy="2365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marL="421200" indent="-420480">
              <a:lnSpc>
                <a:spcPct val="100000"/>
              </a:lnSpc>
              <a:buClr>
                <a:srgbClr val="3f4447"/>
              </a:buClr>
              <a:buFont typeface="StarSymbol"/>
              <a:buChar char="-"/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кожа </a:t>
            </a: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— основной “барьер” между организмом и  внешней средой.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83" name="Line 4"/>
          <p:cNvSpPr/>
          <p:nvPr/>
        </p:nvSpPr>
        <p:spPr>
          <a:xfrm>
            <a:off x="11662920" y="6791040"/>
            <a:ext cx="6769080" cy="360"/>
          </a:xfrm>
          <a:prstGeom prst="line">
            <a:avLst/>
          </a:prstGeom>
          <a:ln w="38160">
            <a:solidFill>
              <a:srgbClr val="874d94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4" name="Group 5"/>
          <p:cNvGrpSpPr/>
          <p:nvPr/>
        </p:nvGrpSpPr>
        <p:grpSpPr>
          <a:xfrm>
            <a:off x="11664000" y="3543120"/>
            <a:ext cx="7805520" cy="2753640"/>
            <a:chOff x="11664000" y="3543120"/>
            <a:chExt cx="7805520" cy="2753640"/>
          </a:xfrm>
        </p:grpSpPr>
        <p:sp>
          <p:nvSpPr>
            <p:cNvPr id="185" name="Line 6"/>
            <p:cNvSpPr/>
            <p:nvPr/>
          </p:nvSpPr>
          <p:spPr>
            <a:xfrm>
              <a:off x="11664000" y="6283080"/>
              <a:ext cx="4598640" cy="36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6" name="Line 7"/>
            <p:cNvSpPr/>
            <p:nvPr/>
          </p:nvSpPr>
          <p:spPr>
            <a:xfrm>
              <a:off x="16240680" y="3557880"/>
              <a:ext cx="360" cy="273888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7" name="Line 8"/>
            <p:cNvSpPr/>
            <p:nvPr/>
          </p:nvSpPr>
          <p:spPr>
            <a:xfrm>
              <a:off x="16215120" y="3543120"/>
              <a:ext cx="3254400" cy="36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8" name="CustomShape 9"/>
          <p:cNvSpPr/>
          <p:nvPr/>
        </p:nvSpPr>
        <p:spPr>
          <a:xfrm>
            <a:off x="2039040" y="11025720"/>
            <a:ext cx="15725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874d94"/>
                </a:solidFill>
                <a:latin typeface="Arial"/>
                <a:ea typeface="Arial"/>
              </a:rPr>
              <a:t>Транспорт клеток иммунной системы 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874d94"/>
                </a:solidFill>
                <a:latin typeface="Arial"/>
                <a:ea typeface="Arial"/>
              </a:rPr>
              <a:t>по организму обеспечивают кровь и лимфа.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89" name="Line 10"/>
          <p:cNvSpPr/>
          <p:nvPr/>
        </p:nvSpPr>
        <p:spPr>
          <a:xfrm>
            <a:off x="11219400" y="7872480"/>
            <a:ext cx="9660600" cy="360"/>
          </a:xfrm>
          <a:prstGeom prst="line">
            <a:avLst/>
          </a:prstGeom>
          <a:ln w="38160">
            <a:solidFill>
              <a:srgbClr val="874d94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90" name="Group 11"/>
          <p:cNvGrpSpPr/>
          <p:nvPr/>
        </p:nvGrpSpPr>
        <p:grpSpPr>
          <a:xfrm>
            <a:off x="11415240" y="8407080"/>
            <a:ext cx="7232760" cy="1641600"/>
            <a:chOff x="11415240" y="8407080"/>
            <a:chExt cx="7232760" cy="1641600"/>
          </a:xfrm>
        </p:grpSpPr>
        <p:sp>
          <p:nvSpPr>
            <p:cNvPr id="191" name="Line 12"/>
            <p:cNvSpPr/>
            <p:nvPr/>
          </p:nvSpPr>
          <p:spPr>
            <a:xfrm>
              <a:off x="11415240" y="8407080"/>
              <a:ext cx="5149080" cy="36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2" name="Line 13"/>
            <p:cNvSpPr/>
            <p:nvPr/>
          </p:nvSpPr>
          <p:spPr>
            <a:xfrm>
              <a:off x="16561440" y="8431200"/>
              <a:ext cx="360" cy="161748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3" name="Line 14"/>
            <p:cNvSpPr/>
            <p:nvPr/>
          </p:nvSpPr>
          <p:spPr>
            <a:xfrm>
              <a:off x="16546680" y="10041840"/>
              <a:ext cx="2101320" cy="360"/>
            </a:xfrm>
            <a:prstGeom prst="line">
              <a:avLst/>
            </a:prstGeom>
            <a:ln w="38160">
              <a:solidFill>
                <a:srgbClr val="874d9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4" name="CustomShape 15"/>
          <p:cNvSpPr/>
          <p:nvPr/>
        </p:nvSpPr>
        <p:spPr>
          <a:xfrm>
            <a:off x="2077560" y="5068080"/>
            <a:ext cx="3652200" cy="714960"/>
          </a:xfrm>
          <a:prstGeom prst="rect">
            <a:avLst/>
          </a:prstGeom>
          <a:solidFill>
            <a:srgbClr val="874d94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5" name="CustomShape 16"/>
          <p:cNvSpPr/>
          <p:nvPr/>
        </p:nvSpPr>
        <p:spPr>
          <a:xfrm>
            <a:off x="1986840" y="2599560"/>
            <a:ext cx="13858200" cy="20916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Во главе </a:t>
            </a: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костный мозг и тимус.</a:t>
            </a: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 Это место рождения всех клеток иммунной системы и “обучения” наиболее важных из них (Т- и В-лимфоцитов).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196" name="CustomShape 17"/>
          <p:cNvSpPr/>
          <p:nvPr/>
        </p:nvSpPr>
        <p:spPr>
          <a:xfrm>
            <a:off x="2156760" y="5025240"/>
            <a:ext cx="7097040" cy="8110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baseline="11000">
                <a:solidFill>
                  <a:srgbClr val="ffffff"/>
                </a:solidFill>
                <a:latin typeface="Arial"/>
                <a:ea typeface="Arial"/>
              </a:rPr>
              <a:t>Помощники: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198" name="CustomShape 1"/>
          <p:cNvSpPr/>
          <p:nvPr/>
        </p:nvSpPr>
        <p:spPr>
          <a:xfrm>
            <a:off x="-12324240" y="-7588080"/>
            <a:ext cx="36076320" cy="36076320"/>
          </a:xfrm>
          <a:prstGeom prst="ellipse">
            <a:avLst/>
          </a:prstGeom>
          <a:solidFill>
            <a:srgbClr val="fff0e5"/>
          </a:solidFill>
          <a:ln w="266760">
            <a:solidFill>
              <a:srgbClr val="864f9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2"/>
          <p:cNvSpPr/>
          <p:nvPr/>
        </p:nvSpPr>
        <p:spPr>
          <a:xfrm>
            <a:off x="-11442600" y="-6706440"/>
            <a:ext cx="34313040" cy="34313040"/>
          </a:xfrm>
          <a:prstGeom prst="ellipse">
            <a:avLst/>
          </a:prstGeom>
          <a:solidFill>
            <a:srgbClr val="fff0e5"/>
          </a:solidFill>
          <a:ln w="127080">
            <a:solidFill>
              <a:srgbClr val="864f9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CustomShape 3"/>
          <p:cNvSpPr/>
          <p:nvPr/>
        </p:nvSpPr>
        <p:spPr>
          <a:xfrm>
            <a:off x="-2203920" y="2532240"/>
            <a:ext cx="15835320" cy="15835320"/>
          </a:xfrm>
          <a:prstGeom prst="ellipse">
            <a:avLst/>
          </a:prstGeom>
          <a:solidFill>
            <a:srgbClr val="efd04e"/>
          </a:solidFill>
          <a:ln w="50760">
            <a:solidFill>
              <a:srgbClr val="85519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CustomShape 4"/>
          <p:cNvSpPr/>
          <p:nvPr/>
        </p:nvSpPr>
        <p:spPr>
          <a:xfrm>
            <a:off x="1939680" y="1086120"/>
            <a:ext cx="21503520" cy="126828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7200" spc="-1" strike="noStrike" cap="all">
                <a:solidFill>
                  <a:srgbClr val="535353"/>
                </a:solidFill>
                <a:latin typeface="Arial"/>
                <a:ea typeface="Arial"/>
              </a:rPr>
              <a:t>Иерархия иммунитета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2037600" y="6520680"/>
            <a:ext cx="11020320" cy="52005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Солдаты:  </a:t>
            </a:r>
            <a:endParaRPr b="0" lang="ru-RU" sz="42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Кожа, слизистые, ферменты, желудочный сок.</a:t>
            </a: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 Являются поверхностными барьерами (механическими, биологическими, химическими).</a:t>
            </a:r>
            <a:endParaRPr b="0" lang="ru-RU" sz="3600" spc="-1" strike="noStrike"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3f4447"/>
              </a:buClr>
              <a:buFont typeface="Symbol"/>
              <a:buChar char=""/>
            </a:pPr>
            <a:r>
              <a:rPr b="1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Иммунные клетки фагоциты</a:t>
            </a: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 (макрофаги, моноциты, нейтрофилы, дендритные клетки, тучные клетки). Первыми вступают в “борьбу”, захватывая и “переваривая” чужеродные агенты (с размером ≥  0,1 мкм)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203" name="CustomShape 6"/>
          <p:cNvSpPr/>
          <p:nvPr/>
        </p:nvSpPr>
        <p:spPr>
          <a:xfrm>
            <a:off x="2032200" y="4370040"/>
            <a:ext cx="95853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cap="all">
                <a:solidFill>
                  <a:srgbClr val="3f4447"/>
                </a:solidFill>
                <a:latin typeface="Arial"/>
                <a:ea typeface="Arial"/>
              </a:rPr>
              <a:t>Неспецифический</a:t>
            </a:r>
            <a:r>
              <a:rPr b="1" lang="ru-RU" sz="4200" spc="-1" strike="noStrike" cap="all">
                <a:solidFill>
                  <a:srgbClr val="874d94"/>
                </a:solidFill>
                <a:latin typeface="Arial"/>
                <a:ea typeface="Arial"/>
              </a:rPr>
              <a:t> (врожденный)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04" name="CustomShape 7"/>
          <p:cNvSpPr/>
          <p:nvPr/>
        </p:nvSpPr>
        <p:spPr>
          <a:xfrm>
            <a:off x="14681520" y="4370040"/>
            <a:ext cx="9585360" cy="14511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 cap="all">
                <a:solidFill>
                  <a:srgbClr val="3f4447"/>
                </a:solidFill>
                <a:latin typeface="Arial"/>
                <a:ea typeface="Arial"/>
              </a:rPr>
              <a:t>специфический</a:t>
            </a:r>
            <a:r>
              <a:rPr b="1" lang="ru-RU" sz="4200" spc="-1" strike="noStrike" cap="all">
                <a:solidFill>
                  <a:srgbClr val="874d94"/>
                </a:solidFill>
                <a:latin typeface="Arial"/>
                <a:ea typeface="Arial"/>
              </a:rPr>
              <a:t> (приобретенный)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05" name="CustomShape 8"/>
          <p:cNvSpPr/>
          <p:nvPr/>
        </p:nvSpPr>
        <p:spPr>
          <a:xfrm>
            <a:off x="14661720" y="6520680"/>
            <a:ext cx="7860600" cy="364572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Солдаты: 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T- и В-лимфоциты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Они распознают и запоминают чужеродные агенты, 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3f4447"/>
                </a:solidFill>
                <a:latin typeface="Arial"/>
                <a:ea typeface="Arial"/>
              </a:rPr>
              <a:t>и обеспечивают интенсивный «прицельный» ответ.</a:t>
            </a:r>
            <a:endParaRPr b="0" lang="ru-RU" sz="3600" spc="-1" strike="noStrike">
              <a:latin typeface="Arial"/>
            </a:endParaRPr>
          </a:p>
        </p:txBody>
      </p:sp>
      <p:grpSp>
        <p:nvGrpSpPr>
          <p:cNvPr id="206" name="Group 9"/>
          <p:cNvGrpSpPr/>
          <p:nvPr/>
        </p:nvGrpSpPr>
        <p:grpSpPr>
          <a:xfrm>
            <a:off x="14653800" y="10807560"/>
            <a:ext cx="2082240" cy="2082600"/>
            <a:chOff x="14653800" y="10807560"/>
            <a:chExt cx="2082240" cy="2082600"/>
          </a:xfrm>
        </p:grpSpPr>
        <p:sp>
          <p:nvSpPr>
            <p:cNvPr id="207" name="CustomShape 10"/>
            <p:cNvSpPr/>
            <p:nvPr/>
          </p:nvSpPr>
          <p:spPr>
            <a:xfrm>
              <a:off x="14869800" y="11017080"/>
              <a:ext cx="1662840" cy="1662840"/>
            </a:xfrm>
            <a:prstGeom prst="ellipse">
              <a:avLst/>
            </a:prstGeom>
            <a:noFill/>
            <a:ln w="76320">
              <a:solidFill>
                <a:srgbClr val="85519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08" name="Group 11"/>
            <p:cNvGrpSpPr/>
            <p:nvPr/>
          </p:nvGrpSpPr>
          <p:grpSpPr>
            <a:xfrm>
              <a:off x="14653800" y="11848680"/>
              <a:ext cx="2082240" cy="360"/>
              <a:chOff x="14653800" y="11848680"/>
              <a:chExt cx="2082240" cy="360"/>
            </a:xfrm>
          </p:grpSpPr>
          <p:sp>
            <p:nvSpPr>
              <p:cNvPr id="209" name="Line 12"/>
              <p:cNvSpPr/>
              <p:nvPr/>
            </p:nvSpPr>
            <p:spPr>
              <a:xfrm>
                <a:off x="16097040" y="11848680"/>
                <a:ext cx="639000" cy="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0" name="Line 13"/>
              <p:cNvSpPr/>
              <p:nvPr/>
            </p:nvSpPr>
            <p:spPr>
              <a:xfrm>
                <a:off x="14653800" y="11848680"/>
                <a:ext cx="639000" cy="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11" name="Group 14"/>
            <p:cNvGrpSpPr/>
            <p:nvPr/>
          </p:nvGrpSpPr>
          <p:grpSpPr>
            <a:xfrm>
              <a:off x="15701400" y="10807560"/>
              <a:ext cx="360" cy="2082600"/>
              <a:chOff x="15701400" y="10807560"/>
              <a:chExt cx="360" cy="2082600"/>
            </a:xfrm>
          </p:grpSpPr>
          <p:sp>
            <p:nvSpPr>
              <p:cNvPr id="212" name="Line 15"/>
              <p:cNvSpPr/>
              <p:nvPr/>
            </p:nvSpPr>
            <p:spPr>
              <a:xfrm flipV="1">
                <a:off x="15701400" y="10807560"/>
                <a:ext cx="360" cy="639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3" name="Line 16"/>
              <p:cNvSpPr/>
              <p:nvPr/>
            </p:nvSpPr>
            <p:spPr>
              <a:xfrm flipV="1">
                <a:off x="15701400" y="12250800"/>
                <a:ext cx="360" cy="639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grpSp>
        <p:nvGrpSpPr>
          <p:cNvPr id="214" name="Group 17"/>
          <p:cNvGrpSpPr/>
          <p:nvPr/>
        </p:nvGrpSpPr>
        <p:grpSpPr>
          <a:xfrm>
            <a:off x="17325000" y="1260360"/>
            <a:ext cx="2534760" cy="2535120"/>
            <a:chOff x="17325000" y="1260360"/>
            <a:chExt cx="2534760" cy="2535120"/>
          </a:xfrm>
        </p:grpSpPr>
        <p:sp>
          <p:nvSpPr>
            <p:cNvPr id="215" name="CustomShape 18"/>
            <p:cNvSpPr/>
            <p:nvPr/>
          </p:nvSpPr>
          <p:spPr>
            <a:xfrm>
              <a:off x="17587440" y="1515240"/>
              <a:ext cx="2024280" cy="2024280"/>
            </a:xfrm>
            <a:prstGeom prst="ellipse">
              <a:avLst/>
            </a:prstGeom>
            <a:noFill/>
            <a:ln w="76320">
              <a:solidFill>
                <a:srgbClr val="85519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16" name="Group 19"/>
            <p:cNvGrpSpPr/>
            <p:nvPr/>
          </p:nvGrpSpPr>
          <p:grpSpPr>
            <a:xfrm>
              <a:off x="17325000" y="2527920"/>
              <a:ext cx="2534760" cy="360"/>
              <a:chOff x="17325000" y="2527920"/>
              <a:chExt cx="2534760" cy="360"/>
            </a:xfrm>
          </p:grpSpPr>
          <p:sp>
            <p:nvSpPr>
              <p:cNvPr id="217" name="Line 20"/>
              <p:cNvSpPr/>
              <p:nvPr/>
            </p:nvSpPr>
            <p:spPr>
              <a:xfrm>
                <a:off x="19081800" y="2527920"/>
                <a:ext cx="777960" cy="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8" name="Line 21"/>
              <p:cNvSpPr/>
              <p:nvPr/>
            </p:nvSpPr>
            <p:spPr>
              <a:xfrm>
                <a:off x="17325000" y="2527920"/>
                <a:ext cx="777960" cy="36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19" name="Group 22"/>
            <p:cNvGrpSpPr/>
            <p:nvPr/>
          </p:nvGrpSpPr>
          <p:grpSpPr>
            <a:xfrm>
              <a:off x="18599760" y="1260360"/>
              <a:ext cx="360" cy="2535120"/>
              <a:chOff x="18599760" y="1260360"/>
              <a:chExt cx="360" cy="2535120"/>
            </a:xfrm>
          </p:grpSpPr>
          <p:sp>
            <p:nvSpPr>
              <p:cNvPr id="220" name="Line 23"/>
              <p:cNvSpPr/>
              <p:nvPr/>
            </p:nvSpPr>
            <p:spPr>
              <a:xfrm flipV="1">
                <a:off x="18599760" y="1260360"/>
                <a:ext cx="360" cy="77832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1" name="Line 24"/>
              <p:cNvSpPr/>
              <p:nvPr/>
            </p:nvSpPr>
            <p:spPr>
              <a:xfrm flipV="1">
                <a:off x="18599760" y="3017160"/>
                <a:ext cx="360" cy="778320"/>
              </a:xfrm>
              <a:prstGeom prst="line">
                <a:avLst/>
              </a:prstGeom>
              <a:ln w="50760">
                <a:solidFill>
                  <a:srgbClr val="85519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pic>
        <p:nvPicPr>
          <p:cNvPr id="222" name="pasted-image.pdf" descr=""/>
          <p:cNvPicPr/>
          <p:nvPr/>
        </p:nvPicPr>
        <p:blipFill>
          <a:blip r:embed="rId2"/>
          <a:stretch/>
        </p:blipFill>
        <p:spPr>
          <a:xfrm>
            <a:off x="632880" y="12714480"/>
            <a:ext cx="1896120" cy="331200"/>
          </a:xfrm>
          <a:prstGeom prst="rect">
            <a:avLst/>
          </a:prstGeom>
          <a:ln w="126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fon-01.png" descr=""/>
          <p:cNvPicPr/>
          <p:nvPr/>
        </p:nvPicPr>
        <p:blipFill>
          <a:blip r:embed="rId1"/>
          <a:stretch/>
        </p:blipFill>
        <p:spPr>
          <a:xfrm>
            <a:off x="0" y="0"/>
            <a:ext cx="24382800" cy="13714920"/>
          </a:xfrm>
          <a:prstGeom prst="rect">
            <a:avLst/>
          </a:prstGeom>
          <a:ln w="12600">
            <a:noFill/>
          </a:ln>
        </p:spPr>
      </p:pic>
      <p:sp>
        <p:nvSpPr>
          <p:cNvPr id="224" name="CustomShape 1"/>
          <p:cNvSpPr/>
          <p:nvPr/>
        </p:nvSpPr>
        <p:spPr>
          <a:xfrm>
            <a:off x="1939680" y="1086120"/>
            <a:ext cx="20503080" cy="474264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535353"/>
                </a:solidFill>
                <a:latin typeface="Arial"/>
                <a:ea typeface="Arial"/>
              </a:rPr>
              <a:t>У иммунной </a:t>
            </a:r>
            <a:endParaRPr b="0" lang="ru-RU" sz="10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535353"/>
                </a:solidFill>
                <a:latin typeface="Arial"/>
                <a:ea typeface="Arial"/>
              </a:rPr>
              <a:t>системы всегда </a:t>
            </a:r>
            <a:endParaRPr b="0" lang="ru-RU" sz="10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0000" spc="-1" strike="noStrike" cap="all">
                <a:solidFill>
                  <a:srgbClr val="864f92"/>
                </a:solidFill>
                <a:latin typeface="Arial"/>
                <a:ea typeface="Arial"/>
              </a:rPr>
              <a:t>есть работа</a:t>
            </a:r>
            <a:endParaRPr b="0" lang="ru-RU" sz="10000" spc="-1" strike="noStrike"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1986840" y="6450840"/>
            <a:ext cx="9207360" cy="33717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В одном кубометре воздуха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в помещении может содержаться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1 500-7 000 и даже более микроорганизмов </a:t>
            </a: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(в зависимости </a:t>
            </a:r>
            <a:endParaRPr b="0" lang="ru-RU" sz="4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200" spc="-1" strike="noStrike">
                <a:solidFill>
                  <a:srgbClr val="3f4447"/>
                </a:solidFill>
                <a:latin typeface="Arial"/>
                <a:ea typeface="Arial"/>
              </a:rPr>
              <a:t>от времени года).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226" name="Line 3"/>
          <p:cNvSpPr/>
          <p:nvPr/>
        </p:nvSpPr>
        <p:spPr>
          <a:xfrm flipV="1">
            <a:off x="18124560" y="2698200"/>
            <a:ext cx="360" cy="4253760"/>
          </a:xfrm>
          <a:prstGeom prst="line">
            <a:avLst/>
          </a:prstGeom>
          <a:ln cap="rnd" w="50760">
            <a:solidFill>
              <a:srgbClr val="a7a7a7"/>
            </a:solidFill>
            <a:custDash>
              <a:ds d="200000" sp="200000"/>
            </a:custDash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27" name="Line 4"/>
          <p:cNvSpPr/>
          <p:nvPr/>
        </p:nvSpPr>
        <p:spPr>
          <a:xfrm flipH="1">
            <a:off x="12566160" y="8575200"/>
            <a:ext cx="5573520" cy="2057400"/>
          </a:xfrm>
          <a:prstGeom prst="line">
            <a:avLst/>
          </a:prstGeom>
          <a:ln cap="rnd" w="50760">
            <a:solidFill>
              <a:srgbClr val="a7a7a7"/>
            </a:solidFill>
            <a:custDash>
              <a:ds d="200000" sp="200000"/>
            </a:custDash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28" name="Line 5"/>
          <p:cNvSpPr/>
          <p:nvPr/>
        </p:nvSpPr>
        <p:spPr>
          <a:xfrm>
            <a:off x="18138600" y="8557920"/>
            <a:ext cx="5407560" cy="2074680"/>
          </a:xfrm>
          <a:prstGeom prst="line">
            <a:avLst/>
          </a:prstGeom>
          <a:ln cap="rnd" w="50760">
            <a:solidFill>
              <a:srgbClr val="a7a7a7"/>
            </a:solidFill>
            <a:custDash>
              <a:ds d="200000" sp="200000"/>
            </a:custDash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29" name="CustomShape 6"/>
          <p:cNvSpPr/>
          <p:nvPr/>
        </p:nvSpPr>
        <p:spPr>
          <a:xfrm>
            <a:off x="14250600" y="7280640"/>
            <a:ext cx="7695720" cy="32493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85680" rIns="85680" tIns="85680" bIns="8568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0200" spc="-1" strike="noStrike">
                <a:solidFill>
                  <a:srgbClr val="855191"/>
                </a:solidFill>
                <a:latin typeface="Arial"/>
                <a:ea typeface="Arial"/>
              </a:rPr>
              <a:t>7 000</a:t>
            </a:r>
            <a:endParaRPr b="0" lang="ru-RU" sz="20200" spc="-1" strike="noStrike">
              <a:latin typeface="Arial"/>
            </a:endParaRPr>
          </a:p>
        </p:txBody>
      </p:sp>
      <p:grpSp>
        <p:nvGrpSpPr>
          <p:cNvPr id="230" name="Group 7"/>
          <p:cNvGrpSpPr/>
          <p:nvPr/>
        </p:nvGrpSpPr>
        <p:grpSpPr>
          <a:xfrm>
            <a:off x="12567600" y="2710440"/>
            <a:ext cx="11046960" cy="10035360"/>
            <a:chOff x="12567600" y="2710440"/>
            <a:chExt cx="11046960" cy="10035360"/>
          </a:xfrm>
        </p:grpSpPr>
        <p:pic>
          <p:nvPicPr>
            <p:cNvPr id="231" name="pasted-image.pdf" descr=""/>
            <p:cNvPicPr/>
            <p:nvPr/>
          </p:nvPicPr>
          <p:blipFill>
            <a:blip r:embed="rId2"/>
            <a:stretch/>
          </p:blipFill>
          <p:spPr>
            <a:xfrm>
              <a:off x="15145200" y="4959720"/>
              <a:ext cx="1966680" cy="196668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232" name="Line 8"/>
            <p:cNvSpPr/>
            <p:nvPr/>
          </p:nvSpPr>
          <p:spPr>
            <a:xfrm flipV="1">
              <a:off x="18124560" y="6924240"/>
              <a:ext cx="360" cy="581436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Line 9"/>
            <p:cNvSpPr/>
            <p:nvPr/>
          </p:nvSpPr>
          <p:spPr>
            <a:xfrm flipH="1" flipV="1">
              <a:off x="12625560" y="4806720"/>
              <a:ext cx="5480280" cy="209304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4" name="Line 10"/>
            <p:cNvSpPr/>
            <p:nvPr/>
          </p:nvSpPr>
          <p:spPr>
            <a:xfrm flipV="1">
              <a:off x="18086400" y="4785840"/>
              <a:ext cx="5528160" cy="213480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Line 11"/>
            <p:cNvSpPr/>
            <p:nvPr/>
          </p:nvSpPr>
          <p:spPr>
            <a:xfrm flipH="1">
              <a:off x="12579120" y="2727720"/>
              <a:ext cx="5573160" cy="205740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Line 12"/>
            <p:cNvSpPr/>
            <p:nvPr/>
          </p:nvSpPr>
          <p:spPr>
            <a:xfrm>
              <a:off x="18138600" y="2710440"/>
              <a:ext cx="5456880" cy="207468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Line 13"/>
            <p:cNvSpPr/>
            <p:nvPr/>
          </p:nvSpPr>
          <p:spPr>
            <a:xfrm flipV="1">
              <a:off x="23590800" y="4796640"/>
              <a:ext cx="360" cy="589752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Line 14"/>
            <p:cNvSpPr/>
            <p:nvPr/>
          </p:nvSpPr>
          <p:spPr>
            <a:xfrm flipH="1" flipV="1">
              <a:off x="12567600" y="10633680"/>
              <a:ext cx="5571000" cy="210636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9" name="Line 15"/>
            <p:cNvSpPr/>
            <p:nvPr/>
          </p:nvSpPr>
          <p:spPr>
            <a:xfrm flipV="1">
              <a:off x="12594960" y="4776480"/>
              <a:ext cx="360" cy="589752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240" name="pasted-image.pdf" descr=""/>
            <p:cNvPicPr/>
            <p:nvPr/>
          </p:nvPicPr>
          <p:blipFill>
            <a:blip r:embed="rId3"/>
            <a:stretch/>
          </p:blipFill>
          <p:spPr>
            <a:xfrm>
              <a:off x="19510560" y="10252440"/>
              <a:ext cx="1236600" cy="123660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241" name="pasted-image.pdf" descr=""/>
            <p:cNvPicPr/>
            <p:nvPr/>
          </p:nvPicPr>
          <p:blipFill>
            <a:blip r:embed="rId4"/>
            <a:stretch/>
          </p:blipFill>
          <p:spPr>
            <a:xfrm>
              <a:off x="21633840" y="5924160"/>
              <a:ext cx="647640" cy="64764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242" name="pasted-image.pdf" descr=""/>
            <p:cNvPicPr/>
            <p:nvPr/>
          </p:nvPicPr>
          <p:blipFill>
            <a:blip r:embed="rId5"/>
            <a:stretch/>
          </p:blipFill>
          <p:spPr>
            <a:xfrm>
              <a:off x="18631080" y="3683160"/>
              <a:ext cx="1014480" cy="101448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243" name="pasted-image.pdf" descr=""/>
            <p:cNvPicPr/>
            <p:nvPr/>
          </p:nvPicPr>
          <p:blipFill>
            <a:blip r:embed="rId6"/>
            <a:stretch/>
          </p:blipFill>
          <p:spPr>
            <a:xfrm>
              <a:off x="14307840" y="10292760"/>
              <a:ext cx="510480" cy="51048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244" name="Line 16"/>
            <p:cNvSpPr/>
            <p:nvPr/>
          </p:nvSpPr>
          <p:spPr>
            <a:xfrm flipV="1">
              <a:off x="18128160" y="10664640"/>
              <a:ext cx="5479200" cy="2081160"/>
            </a:xfrm>
            <a:prstGeom prst="line">
              <a:avLst/>
            </a:prstGeom>
            <a:ln w="50760">
              <a:solidFill>
                <a:srgbClr val="a7a7a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Application>LibreOffice/7.2.0.4$Windows_X86_64 LibreOffice_project/9a9c6381e3f7a62afc1329bd359cc48accb6435b</Application>
  <AppVersion>15.0000</AppVersion>
  <Words>1754</Words>
  <Paragraphs>193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Павлов Павел</dc:creator>
  <dc:description/>
  <dc:language>ru-RU</dc:language>
  <cp:lastModifiedBy/>
  <dcterms:modified xsi:type="dcterms:W3CDTF">2022-02-25T11:27:58Z</dcterms:modified>
  <cp:revision>14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10</vt:i4>
  </property>
  <property fmtid="{D5CDD505-2E9C-101B-9397-08002B2CF9AE}" pid="7" name="PresentationFormat">
    <vt:lpwstr>Custom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22</vt:i4>
  </property>
</Properties>
</file>