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58.png" ContentType="image/png"/>
  <Override PartName="/ppt/media/image2.png" ContentType="image/png"/>
  <Override PartName="/ppt/media/image48.png" ContentType="image/png"/>
  <Override PartName="/ppt/media/image3.jpeg" ContentType="image/jpeg"/>
  <Override PartName="/ppt/media/image5.png" ContentType="image/png"/>
  <Override PartName="/ppt/media/image71.png" ContentType="image/png"/>
  <Override PartName="/ppt/media/image70.png" ContentType="image/png"/>
  <Override PartName="/ppt/media/image4.png" ContentType="image/png"/>
  <Override PartName="/ppt/media/image45.jpeg" ContentType="image/jpe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23.jpeg" ContentType="image/jpeg"/>
  <Override PartName="/ppt/media/image9.jpeg" ContentType="image/jpeg"/>
  <Override PartName="/ppt/media/image51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49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25.png" ContentType="image/png"/>
  <Override PartName="/ppt/media/image26.jpeg" ContentType="image/jpeg"/>
  <Override PartName="/ppt/media/image37.png" ContentType="image/png"/>
  <Override PartName="/ppt/media/image27.png" ContentType="image/png"/>
  <Override PartName="/ppt/media/image28.jpeg" ContentType="image/jpeg"/>
  <Override PartName="/ppt/media/image57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8.png" ContentType="image/png"/>
  <Override PartName="/ppt/media/image82.jpeg" ContentType="image/jpe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jpeg" ContentType="image/jpeg"/>
  <Override PartName="/ppt/media/image46.png" ContentType="image/png"/>
  <Override PartName="/ppt/media/image47.png" ContentType="image/png"/>
  <Override PartName="/ppt/media/image50.png" ContentType="image/png"/>
  <Override PartName="/ppt/media/image52.png" ContentType="image/png"/>
  <Override PartName="/ppt/media/image53.png" ContentType="image/png"/>
  <Override PartName="/ppt/media/image60.jpeg" ContentType="image/jpeg"/>
  <Override PartName="/ppt/media/image54.png" ContentType="image/png"/>
  <Override PartName="/ppt/media/image55.png" ContentType="image/png"/>
  <Override PartName="/ppt/media/image56.png" ContentType="image/png"/>
  <Override PartName="/ppt/media/image59.png" ContentType="image/png"/>
  <Override PartName="/ppt/media/image84.jpeg" ContentType="image/jpe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jpeg" ContentType="image/jpeg"/>
  <Override PartName="/ppt/media/image69.jpeg" ContentType="image/jpeg"/>
  <Override PartName="/ppt/media/image75.jpeg" ContentType="image/jpeg"/>
  <Override PartName="/ppt/media/image76.png" ContentType="image/png"/>
  <Override PartName="/ppt/media/image77.png" ContentType="image/png"/>
  <Override PartName="/ppt/media/image78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3.png" ContentType="image/png"/>
  <Override PartName="/ppt/media/image85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6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jpeg"/><Relationship Id="rId9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hyperlink" Target="https://cloud.coral-club.com/index.php/s/2i9nTHcf9TnFZTN" TargetMode="External"/><Relationship Id="rId4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olo-Vada_Green_0" descr=""/>
          <p:cNvPicPr/>
          <p:nvPr/>
        </p:nvPicPr>
        <p:blipFill>
          <a:blip r:embed="rId1"/>
          <a:stretch/>
        </p:blipFill>
        <p:spPr>
          <a:xfrm>
            <a:off x="360" y="2160"/>
            <a:ext cx="9142200" cy="5137200"/>
          </a:xfrm>
          <a:prstGeom prst="rect">
            <a:avLst/>
          </a:prstGeom>
          <a:ln w="12700">
            <a:noFill/>
          </a:ln>
        </p:spPr>
      </p:pic>
      <p:pic>
        <p:nvPicPr>
          <p:cNvPr id="39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393840" y="451800"/>
            <a:ext cx="1051920" cy="262440"/>
          </a:xfrm>
          <a:prstGeom prst="rect">
            <a:avLst/>
          </a:prstGeom>
          <a:ln w="12700">
            <a:noFill/>
          </a:ln>
        </p:spPr>
      </p:pic>
      <p:sp>
        <p:nvSpPr>
          <p:cNvPr id="40" name="Google Shape;106;p23"/>
          <p:cNvSpPr/>
          <p:nvPr/>
        </p:nvSpPr>
        <p:spPr>
          <a:xfrm>
            <a:off x="316080" y="2732040"/>
            <a:ext cx="5337720" cy="153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600" spc="-1" strike="noStrike">
                <a:solidFill>
                  <a:srgbClr val="ffffff"/>
                </a:solidFill>
                <a:latin typeface="Gilroy Bold"/>
                <a:ea typeface="Gilroy Bold"/>
              </a:rPr>
              <a:t>Natura lejerității tale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41" name="Google Shape;55;p13"/>
          <p:cNvSpPr/>
          <p:nvPr/>
        </p:nvSpPr>
        <p:spPr>
          <a:xfrm>
            <a:off x="297720" y="1616040"/>
            <a:ext cx="8518680" cy="1256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7649ba"/>
                </a:solidFill>
                <a:latin typeface="Gilroy Bold"/>
                <a:ea typeface="Gilroy Bold"/>
              </a:rPr>
              <a:t>Program </a:t>
            </a:r>
            <a:br/>
            <a:r>
              <a:rPr b="1" lang="en-US" sz="36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fa8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Line"/>
          <p:cNvSpPr/>
          <p:nvPr/>
        </p:nvSpPr>
        <p:spPr>
          <a:xfrm flipV="1">
            <a:off x="425160" y="1586160"/>
            <a:ext cx="8293320" cy="3240"/>
          </a:xfrm>
          <a:prstGeom prst="line">
            <a:avLst/>
          </a:prstGeom>
          <a:ln w="1905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9" name="I этап: с 1 по 7 день"/>
          <p:cNvSpPr/>
          <p:nvPr/>
        </p:nvSpPr>
        <p:spPr>
          <a:xfrm>
            <a:off x="180000" y="360000"/>
            <a:ext cx="523476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Etapa I: din ziua 1 până în ziua 7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40" name="Предварительный шаг, направленный  на подготовку организма к эффективной детоксикации."/>
          <p:cNvSpPr/>
          <p:nvPr/>
        </p:nvSpPr>
        <p:spPr>
          <a:xfrm>
            <a:off x="198000" y="821160"/>
            <a:ext cx="404424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Etapa este destinată pregătirii organismului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pentru </a:t>
            </a: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detoxifierea eficientă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41" name="Изображение" descr=""/>
          <p:cNvPicPr/>
          <p:nvPr/>
        </p:nvPicPr>
        <p:blipFill>
          <a:blip r:embed="rId1"/>
          <a:stretch/>
        </p:blipFill>
        <p:spPr>
          <a:xfrm>
            <a:off x="3369240" y="1911600"/>
            <a:ext cx="696600" cy="694440"/>
          </a:xfrm>
          <a:prstGeom prst="rect">
            <a:avLst/>
          </a:prstGeom>
          <a:ln w="12700">
            <a:noFill/>
          </a:ln>
        </p:spPr>
      </p:pic>
      <p:pic>
        <p:nvPicPr>
          <p:cNvPr id="142" name="Изображение" descr=""/>
          <p:cNvPicPr/>
          <p:nvPr/>
        </p:nvPicPr>
        <p:blipFill>
          <a:blip r:embed="rId2"/>
          <a:stretch/>
        </p:blipFill>
        <p:spPr>
          <a:xfrm>
            <a:off x="6370920" y="1910520"/>
            <a:ext cx="696600" cy="696600"/>
          </a:xfrm>
          <a:prstGeom prst="rect">
            <a:avLst/>
          </a:prstGeom>
          <a:ln w="12700">
            <a:noFill/>
          </a:ln>
        </p:spPr>
      </p:pic>
      <p:pic>
        <p:nvPicPr>
          <p:cNvPr id="143" name="Изображение" descr=""/>
          <p:cNvPicPr/>
          <p:nvPr/>
        </p:nvPicPr>
        <p:blipFill>
          <a:blip r:embed="rId3"/>
          <a:stretch/>
        </p:blipFill>
        <p:spPr>
          <a:xfrm>
            <a:off x="451800" y="1910520"/>
            <a:ext cx="694440" cy="696600"/>
          </a:xfrm>
          <a:prstGeom prst="rect">
            <a:avLst/>
          </a:prstGeom>
          <a:ln w="12700">
            <a:noFill/>
          </a:ln>
        </p:spPr>
      </p:pic>
      <p:sp>
        <p:nvSpPr>
          <p:cNvPr id="144" name="Прямоугольник 2"/>
          <p:cNvSpPr/>
          <p:nvPr/>
        </p:nvSpPr>
        <p:spPr>
          <a:xfrm>
            <a:off x="6320160" y="2688840"/>
            <a:ext cx="234612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Pro- și prebiotice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ajută la refacerea microflorei intestinale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5" name="Прямоугольник 25"/>
          <p:cNvSpPr/>
          <p:nvPr/>
        </p:nvSpPr>
        <p:spPr>
          <a:xfrm>
            <a:off x="406440" y="2688840"/>
            <a:ext cx="274788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Extracte vegetale cu efect laxativ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îmbunătățesc peristaltismul și eliberarea intestinului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6" name="Прямоугольник 26"/>
          <p:cNvSpPr/>
          <p:nvPr/>
        </p:nvSpPr>
        <p:spPr>
          <a:xfrm>
            <a:off x="3301560" y="2688840"/>
            <a:ext cx="2910960" cy="72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Vitamine, minerale, aminoacizi esențiali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susțin organismul în timpul programului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47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48" name="Program Colo-Vada Green-53.png" descr="Program Colo-Vada Green-53.png"/>
          <p:cNvPicPr/>
          <p:nvPr/>
        </p:nvPicPr>
        <p:blipFill>
          <a:blip r:embed="rId4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fa8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/>
        </p:nvSpPr>
        <p:spPr>
          <a:xfrm flipV="1">
            <a:off x="425160" y="1586160"/>
            <a:ext cx="8293320" cy="3240"/>
          </a:xfrm>
          <a:prstGeom prst="line">
            <a:avLst/>
          </a:prstGeom>
          <a:ln w="1905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I этап: с 1 по 7 день"/>
          <p:cNvSpPr/>
          <p:nvPr/>
        </p:nvSpPr>
        <p:spPr>
          <a:xfrm>
            <a:off x="444960" y="426240"/>
            <a:ext cx="549360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en-GB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Etapa </a:t>
            </a:r>
            <a:r>
              <a:rPr b="0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II: </a:t>
            </a: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din ziua 8 până în ziua 11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51" name="Предварительный шаг, направленный  на подготовку организма к эффективной детоксикации."/>
          <p:cNvSpPr/>
          <p:nvPr/>
        </p:nvSpPr>
        <p:spPr>
          <a:xfrm>
            <a:off x="406440" y="821160"/>
            <a:ext cx="798984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Faza cheie din program se bazează pe administrarea de </a:t>
            </a:r>
            <a:r>
              <a:rPr b="0" lang="ro-RO" sz="1600" spc="-1" strike="noStrike">
                <a:solidFill>
                  <a:srgbClr val="7649ba"/>
                </a:solidFill>
                <a:latin typeface="Gilroy"/>
                <a:ea typeface="Arial"/>
              </a:rPr>
              <a:t>cocktail-uri </a:t>
            </a: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din pulberile</a:t>
            </a:r>
            <a:br/>
            <a:r>
              <a:rPr b="0" lang="ru-RU" sz="1600" spc="-1" strike="noStrike">
                <a:solidFill>
                  <a:srgbClr val="7649ba"/>
                </a:solidFill>
                <a:latin typeface="Gilroy Bold"/>
                <a:ea typeface="Arial"/>
              </a:rPr>
              <a:t>Colo-Vada Mix </a:t>
            </a:r>
            <a:r>
              <a:rPr b="0" lang="ro-RO" sz="1600" spc="-1" strike="noStrike">
                <a:solidFill>
                  <a:srgbClr val="404040"/>
                </a:solidFill>
                <a:latin typeface="Gilroy Bold"/>
                <a:ea typeface="Arial"/>
              </a:rPr>
              <a:t>și</a:t>
            </a:r>
            <a:r>
              <a:rPr b="0" lang="ru-RU" sz="1600" spc="-1" strike="noStrike">
                <a:solidFill>
                  <a:srgbClr val="404040"/>
                </a:solidFill>
                <a:latin typeface="Gilroy"/>
                <a:ea typeface="Arial"/>
              </a:rPr>
              <a:t> </a:t>
            </a:r>
            <a:r>
              <a:rPr b="0" lang="ru-RU" sz="1600" spc="-1" strike="noStrike">
                <a:solidFill>
                  <a:srgbClr val="7649ba"/>
                </a:solidFill>
                <a:latin typeface="Gilroy Bold"/>
                <a:ea typeface="Arial"/>
              </a:rPr>
              <a:t>Light Mix </a:t>
            </a: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pentru o curățare extrem de confortabilă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52" name="Изображение" descr=""/>
          <p:cNvPicPr/>
          <p:nvPr/>
        </p:nvPicPr>
        <p:blipFill>
          <a:blip r:embed="rId1"/>
          <a:stretch/>
        </p:blipFill>
        <p:spPr>
          <a:xfrm>
            <a:off x="3369240" y="1911600"/>
            <a:ext cx="696600" cy="694800"/>
          </a:xfrm>
          <a:prstGeom prst="rect">
            <a:avLst/>
          </a:prstGeom>
          <a:ln w="12700">
            <a:noFill/>
          </a:ln>
        </p:spPr>
      </p:pic>
      <p:pic>
        <p:nvPicPr>
          <p:cNvPr id="153" name="Изображение" descr=""/>
          <p:cNvPicPr/>
          <p:nvPr/>
        </p:nvPicPr>
        <p:blipFill>
          <a:blip r:embed="rId2"/>
          <a:stretch/>
        </p:blipFill>
        <p:spPr>
          <a:xfrm>
            <a:off x="6370920" y="1910520"/>
            <a:ext cx="696600" cy="696600"/>
          </a:xfrm>
          <a:prstGeom prst="rect">
            <a:avLst/>
          </a:prstGeom>
          <a:ln w="12700">
            <a:noFill/>
          </a:ln>
        </p:spPr>
      </p:pic>
      <p:pic>
        <p:nvPicPr>
          <p:cNvPr id="154" name="Изображение" descr=""/>
          <p:cNvPicPr/>
          <p:nvPr/>
        </p:nvPicPr>
        <p:blipFill>
          <a:blip r:embed="rId3"/>
          <a:stretch/>
        </p:blipFill>
        <p:spPr>
          <a:xfrm>
            <a:off x="451440" y="1910520"/>
            <a:ext cx="694440" cy="696600"/>
          </a:xfrm>
          <a:prstGeom prst="rect">
            <a:avLst/>
          </a:prstGeom>
          <a:ln w="12700">
            <a:noFill/>
          </a:ln>
        </p:spPr>
      </p:pic>
      <p:sp>
        <p:nvSpPr>
          <p:cNvPr id="155" name="Прямоугольник 2"/>
          <p:cNvSpPr/>
          <p:nvPr/>
        </p:nvSpPr>
        <p:spPr>
          <a:xfrm>
            <a:off x="6320160" y="2688840"/>
            <a:ext cx="2346120" cy="94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Sorbenți</a:t>
            </a:r>
            <a:r>
              <a:rPr b="0" lang="en-US" sz="1400" spc="-1" strike="noStrike">
                <a:solidFill>
                  <a:srgbClr val="404040"/>
                </a:solidFill>
                <a:latin typeface="Gilroy Bold"/>
                <a:ea typeface="Arial"/>
              </a:rPr>
              <a:t> 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— </a:t>
            </a: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bentonită și caolin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pentru eliminarea toxinelor, a metalelor grele din organism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56" name="Прямоугольник 25"/>
          <p:cNvSpPr/>
          <p:nvPr/>
        </p:nvSpPr>
        <p:spPr>
          <a:xfrm>
            <a:off x="406440" y="2688840"/>
            <a:ext cx="2747880" cy="15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Ingrediente vegetale cu conținut ridicat de fibre 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(</a:t>
            </a: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coajă de psyllium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, </a:t>
            </a: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semințe de in, fructe de pădure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, </a:t>
            </a: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fructe, rizomi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, </a:t>
            </a: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cereale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):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pentru curățarea eficientă a intestinului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57" name="Прямоугольник 26"/>
          <p:cNvSpPr/>
          <p:nvPr/>
        </p:nvSpPr>
        <p:spPr>
          <a:xfrm>
            <a:off x="3301560" y="2688840"/>
            <a:ext cx="291096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 Bold"/>
                <a:ea typeface="Arial"/>
              </a:rPr>
              <a:t>Spirulină</a:t>
            </a:r>
            <a:r>
              <a:rPr b="0" lang="ru-RU" sz="1400" spc="-1" strike="noStrike">
                <a:solidFill>
                  <a:srgbClr val="404040"/>
                </a:solidFill>
                <a:latin typeface="Gilroy Bold"/>
                <a:ea typeface="Arial"/>
              </a:rPr>
              <a:t>: </a:t>
            </a: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pentru îmbunătățirea metabolismului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58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59" name="Program Colo-Vada Green-53.png" descr="Program Colo-Vada Green-53.png"/>
          <p:cNvPicPr/>
          <p:nvPr/>
        </p:nvPicPr>
        <p:blipFill>
          <a:blip r:embed="rId4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cffa8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ine"/>
          <p:cNvSpPr/>
          <p:nvPr/>
        </p:nvSpPr>
        <p:spPr>
          <a:xfrm>
            <a:off x="450360" y="1310040"/>
            <a:ext cx="8268120" cy="0"/>
          </a:xfrm>
          <a:prstGeom prst="line">
            <a:avLst/>
          </a:prstGeom>
          <a:ln w="1905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I этап: с 1 по 7 день"/>
          <p:cNvSpPr/>
          <p:nvPr/>
        </p:nvSpPr>
        <p:spPr>
          <a:xfrm>
            <a:off x="360000" y="406440"/>
            <a:ext cx="586980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Etapa </a:t>
            </a:r>
            <a:r>
              <a:rPr b="0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III : </a:t>
            </a: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din ziua </a:t>
            </a:r>
            <a:r>
              <a:rPr b="0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12 </a:t>
            </a: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până în ziua 14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162" name="Изображение" descr=""/>
          <p:cNvPicPr/>
          <p:nvPr/>
        </p:nvPicPr>
        <p:blipFill>
          <a:blip r:embed="rId1"/>
          <a:stretch/>
        </p:blipFill>
        <p:spPr>
          <a:xfrm>
            <a:off x="450360" y="1634760"/>
            <a:ext cx="696600" cy="696600"/>
          </a:xfrm>
          <a:prstGeom prst="rect">
            <a:avLst/>
          </a:prstGeom>
          <a:ln w="12700">
            <a:noFill/>
          </a:ln>
        </p:spPr>
      </p:pic>
      <p:sp>
        <p:nvSpPr>
          <p:cNvPr id="163" name="Прямоугольник 25"/>
          <p:cNvSpPr/>
          <p:nvPr/>
        </p:nvSpPr>
        <p:spPr>
          <a:xfrm>
            <a:off x="406440" y="2413080"/>
            <a:ext cx="5712120" cy="106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Combinație de vitamine și minerale, asociată cu 12 enzime digestive, probiotice (bifido- și lactobacterii) și prebiotice pentru refacere confortabilă, normalizarea microflorei intestinale și îmbunătățirea asimilării substanțelor nutritive. 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64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65" name="Program Colo-Vada Green-53.png" descr="Program Colo-Vada Green-53.png"/>
          <p:cNvPicPr/>
          <p:nvPr/>
        </p:nvPicPr>
        <p:blipFill>
          <a:blip r:embed="rId2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  <p:sp>
        <p:nvSpPr>
          <p:cNvPr id="166" name="Предварительный шаг, направленный  на подготовку организма к эффективной детоксикации."/>
          <p:cNvSpPr/>
          <p:nvPr/>
        </p:nvSpPr>
        <p:spPr>
          <a:xfrm>
            <a:off x="406440" y="821160"/>
            <a:ext cx="7989840" cy="24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404040"/>
                </a:solidFill>
                <a:latin typeface="Gilroy"/>
                <a:ea typeface="Arial"/>
              </a:rPr>
              <a:t>Pasul final din program</a:t>
            </a:r>
            <a:r>
              <a:rPr b="0" lang="ru-RU" sz="1600" spc="-1" strike="noStrike">
                <a:solidFill>
                  <a:srgbClr val="404040"/>
                </a:solidFill>
                <a:latin typeface="Gilroy"/>
                <a:ea typeface="Arial"/>
              </a:rPr>
              <a:t>: </a:t>
            </a: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refacerea lentă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CCI_logo_new_Монтажная область 1.png" descr="CCI_logo_new_Монтажная область 1.png"/>
          <p:cNvPicPr/>
          <p:nvPr/>
        </p:nvPicPr>
        <p:blipFill>
          <a:blip r:embed="rId1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68" name="Детокс-программа Colo-Vada Green:  разработка канадского ученого"/>
          <p:cNvSpPr/>
          <p:nvPr/>
        </p:nvSpPr>
        <p:spPr>
          <a:xfrm>
            <a:off x="406440" y="406440"/>
            <a:ext cx="5230440" cy="136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Green:</a:t>
            </a:r>
            <a:br/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programul de detoxifiere eficientă</a:t>
            </a:r>
            <a:r>
              <a:rPr b="1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, </a:t>
            </a: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creat pe baza legendarei </a:t>
            </a:r>
            <a:r>
              <a:rPr b="1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Plus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69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13640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70" name="RU112_colo_vada.jpg" descr=""/>
          <p:cNvPicPr/>
          <p:nvPr/>
        </p:nvPicPr>
        <p:blipFill>
          <a:blip r:embed="rId2"/>
          <a:srcRect l="810" t="2407" r="810" b="2407"/>
          <a:stretch/>
        </p:blipFill>
        <p:spPr>
          <a:xfrm>
            <a:off x="5619240" y="0"/>
            <a:ext cx="3542400" cy="5141880"/>
          </a:xfrm>
          <a:prstGeom prst="rect">
            <a:avLst/>
          </a:prstGeom>
          <a:ln w="12700">
            <a:noFill/>
          </a:ln>
        </p:spPr>
      </p:pic>
      <p:sp>
        <p:nvSpPr>
          <p:cNvPr id="171" name="Прямоугольник 9"/>
          <p:cNvSpPr/>
          <p:nvPr/>
        </p:nvSpPr>
        <p:spPr>
          <a:xfrm>
            <a:off x="318960" y="2310480"/>
            <a:ext cx="4718160" cy="227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Etapele I și III din 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Colo-Vada Green 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coincid complet cu etapele din 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Colo-Vada Plus. 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Iar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 </a:t>
            </a:r>
            <a:r>
              <a:rPr b="0" lang="ro-RO" sz="1200" spc="-1" strike="noStrike">
                <a:solidFill>
                  <a:srgbClr val="7649ba"/>
                </a:solidFill>
                <a:latin typeface="Gilroy Bold"/>
                <a:ea typeface="Arial"/>
              </a:rPr>
              <a:t>etapa II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 din 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Сolo-Vada Green </a:t>
            </a:r>
            <a:r>
              <a:rPr b="0" lang="ro-RO" sz="1200" spc="-1" strike="noStrike">
                <a:solidFill>
                  <a:srgbClr val="7649ba"/>
                </a:solidFill>
                <a:latin typeface="Gilroy Bold"/>
                <a:ea typeface="Arial"/>
              </a:rPr>
              <a:t>este suplimentată cu pulberea </a:t>
            </a:r>
            <a:r>
              <a:rPr b="0" lang="ru-RU" sz="1200" spc="-1" strike="noStrike">
                <a:solidFill>
                  <a:srgbClr val="7649ba"/>
                </a:solidFill>
                <a:latin typeface="Gilroy Bold"/>
                <a:ea typeface="Arial"/>
              </a:rPr>
              <a:t>Light Mix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 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pentru a îmbogăți organismul cu fitonutrienți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.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7649ba"/>
                </a:solidFill>
                <a:latin typeface="Gilroy Bold"/>
                <a:ea typeface="Arial"/>
              </a:rPr>
              <a:t>Noua combinație de produse cu compoziție ”verde”</a:t>
            </a:r>
            <a:br/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din coajă de psyllium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, 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semințe de in, fructe de pădure și fructe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, </a:t>
            </a: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rizomi și cereale reprezintă garanția curățirii eficiente fără restricții alimentare dure.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În această etapă se poate administra hrană lichidă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: </a:t>
            </a:r>
            <a:br/>
            <a:r>
              <a:rPr b="0" lang="ro-RO" sz="1200" spc="-1" strike="noStrike">
                <a:solidFill>
                  <a:srgbClr val="404040"/>
                </a:solidFill>
                <a:latin typeface="Gilroy"/>
                <a:ea typeface="Arial"/>
              </a:rPr>
              <a:t>supe de legume, smoothies și supe de carne</a:t>
            </a:r>
            <a:r>
              <a:rPr b="0" lang="ru-RU" sz="1200" spc="-1" strike="noStrike">
                <a:solidFill>
                  <a:srgbClr val="404040"/>
                </a:solidFill>
                <a:latin typeface="Gilroy"/>
                <a:ea typeface="Arial"/>
              </a:rPr>
              <a:t>.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2_Libidextra_3.jpg" descr=""/>
          <p:cNvPicPr/>
          <p:nvPr/>
        </p:nvPicPr>
        <p:blipFill>
          <a:blip r:embed="rId1"/>
          <a:stretch/>
        </p:blipFill>
        <p:spPr>
          <a:xfrm>
            <a:off x="360" y="2160"/>
            <a:ext cx="9142200" cy="5137200"/>
          </a:xfrm>
          <a:prstGeom prst="rect">
            <a:avLst/>
          </a:prstGeom>
          <a:ln w="12700">
            <a:noFill/>
          </a:ln>
        </p:spPr>
      </p:pic>
      <p:sp>
        <p:nvSpPr>
          <p:cNvPr id="173" name="Google Shape;65;p15"/>
          <p:cNvSpPr/>
          <p:nvPr/>
        </p:nvSpPr>
        <p:spPr>
          <a:xfrm>
            <a:off x="323640" y="1099800"/>
            <a:ext cx="5926320" cy="1768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c3e53f"/>
                </a:solidFill>
                <a:latin typeface="Gilroy Bold"/>
                <a:ea typeface="Arial"/>
              </a:rPr>
              <a:t>Program</a:t>
            </a:r>
            <a:r>
              <a:rPr b="0" lang="ro-RO" sz="3600" spc="-1" strike="noStrike">
                <a:solidFill>
                  <a:srgbClr val="c3e53f"/>
                </a:solidFill>
                <a:latin typeface="Gilroy Bold"/>
                <a:ea typeface="Arial"/>
              </a:rPr>
              <a:t>ul</a:t>
            </a:r>
            <a:br/>
            <a:r>
              <a:rPr b="0" lang="en-US" sz="3600" spc="-1" strike="noStrike">
                <a:solidFill>
                  <a:srgbClr val="c3e53f"/>
                </a:solidFill>
                <a:latin typeface="Gilroy Bold"/>
                <a:ea typeface="Arial"/>
              </a:rPr>
              <a:t>Colo-Vada Green</a:t>
            </a:r>
            <a:endParaRPr b="0" lang="en-GB" sz="3600" spc="-1" strike="noStrike">
              <a:latin typeface="Arial"/>
            </a:endParaRPr>
          </a:p>
        </p:txBody>
      </p:sp>
      <p:sp>
        <p:nvSpPr>
          <p:cNvPr id="174" name="Google Shape;65;p15"/>
          <p:cNvSpPr/>
          <p:nvPr/>
        </p:nvSpPr>
        <p:spPr>
          <a:xfrm>
            <a:off x="323640" y="2242440"/>
            <a:ext cx="4318920" cy="12823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Sinergia ingredientelor naturale pentru detoxifiere confotabilă și eficientă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75" name="Image" descr="Image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76" name="Colo-Vada Green"/>
          <p:cNvSpPr/>
          <p:nvPr/>
        </p:nvSpPr>
        <p:spPr>
          <a:xfrm>
            <a:off x="418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olo-Vada Green: а что внутри?"/>
          <p:cNvSpPr/>
          <p:nvPr/>
        </p:nvSpPr>
        <p:spPr>
          <a:xfrm>
            <a:off x="1440000" y="406440"/>
            <a:ext cx="506844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en-GB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Green: </a:t>
            </a:r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ce conține? 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78" name="комплекс нутриентов  для восстановления  витаминно-минерального баланса"/>
          <p:cNvSpPr/>
          <p:nvPr/>
        </p:nvSpPr>
        <p:spPr>
          <a:xfrm>
            <a:off x="1426320" y="1411560"/>
            <a:ext cx="307368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Complex de nutrienți pentru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refacerea echilibrului de vitamine și minerale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79" name="комбинация компонентов  растительного происхождения  для отличного пищеварения"/>
          <p:cNvSpPr/>
          <p:nvPr/>
        </p:nvSpPr>
        <p:spPr>
          <a:xfrm>
            <a:off x="1439280" y="3692160"/>
            <a:ext cx="2631960" cy="729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Combinație de ingrediente de origine vegetală pentru îmbunătățirea peristaltismului intestinal și pentru o digestie confortabilă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80" name="Super-Flora"/>
          <p:cNvSpPr/>
          <p:nvPr/>
        </p:nvSpPr>
        <p:spPr>
          <a:xfrm>
            <a:off x="1430640" y="2355840"/>
            <a:ext cx="10285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333842"/>
                </a:solidFill>
                <a:latin typeface="Gilroy Bold"/>
                <a:ea typeface="Arial"/>
              </a:rPr>
              <a:t>Super-Flora 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81" name="пробиотики и пребиотики  для восстановления  микрофлоры кишечника"/>
          <p:cNvSpPr/>
          <p:nvPr/>
        </p:nvSpPr>
        <p:spPr>
          <a:xfrm>
            <a:off x="1440000" y="2611800"/>
            <a:ext cx="217584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Probiotice și prebiotice pentru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refacerea microflorei intestinale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82" name="Coral Black Walnut"/>
          <p:cNvSpPr/>
          <p:nvPr/>
        </p:nvSpPr>
        <p:spPr>
          <a:xfrm>
            <a:off x="5534280" y="2373480"/>
            <a:ext cx="109404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333842"/>
                </a:solidFill>
                <a:latin typeface="Gilroy Bold"/>
                <a:ea typeface="Arial"/>
              </a:rPr>
              <a:t>Black Walnut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83" name="экстракт листьев черного ореха  и душицы для защиты от паразитов"/>
          <p:cNvSpPr/>
          <p:nvPr/>
        </p:nvSpPr>
        <p:spPr>
          <a:xfrm>
            <a:off x="5533560" y="2627640"/>
            <a:ext cx="220644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Extract din frunze de nuc negru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pentru protecție antiparazitară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84" name="Colo-Vada Mix Light Mix"/>
          <p:cNvSpPr/>
          <p:nvPr/>
        </p:nvSpPr>
        <p:spPr>
          <a:xfrm>
            <a:off x="5394240" y="1158120"/>
            <a:ext cx="22305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333842"/>
                </a:solidFill>
                <a:latin typeface="Gilroy Bold"/>
                <a:ea typeface="Arial"/>
              </a:rPr>
              <a:t>Colo-Vada Mix </a:t>
            </a:r>
            <a:r>
              <a:rPr b="0" lang="ro-RO" sz="1400" spc="-1" strike="noStrike">
                <a:solidFill>
                  <a:srgbClr val="333842"/>
                </a:solidFill>
                <a:latin typeface="Gilroy Bold"/>
                <a:ea typeface="Arial"/>
              </a:rPr>
              <a:t>și</a:t>
            </a:r>
            <a:r>
              <a:rPr b="0" lang="ru-RU" sz="1400" spc="-1" strike="noStrike">
                <a:solidFill>
                  <a:srgbClr val="333842"/>
                </a:solidFill>
                <a:latin typeface="Gilroy Bold"/>
                <a:ea typeface="Arial"/>
              </a:rPr>
              <a:t> Light Mix 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85" name="источники растворимых  и нерастворимых пищевых волокон  для эффективного очищения кишечника"/>
          <p:cNvSpPr/>
          <p:nvPr/>
        </p:nvSpPr>
        <p:spPr>
          <a:xfrm>
            <a:off x="5400000" y="1432800"/>
            <a:ext cx="3195360" cy="547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Surse de fibre alimentare solubile și insolubile</a:t>
            </a:r>
            <a:r>
              <a:rPr b="0" lang="ru-RU" sz="1200" spc="-1" strike="noStrike">
                <a:solidFill>
                  <a:srgbClr val="333842"/>
                </a:solidFill>
                <a:latin typeface="Gilroy"/>
                <a:ea typeface="Arial"/>
              </a:rPr>
              <a:t>, </a:t>
            </a:r>
            <a:br/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bentonită și caolin pentru curățarea eficientă </a:t>
            </a:r>
            <a:br/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a intestinului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86" name="DigestAble"/>
          <p:cNvSpPr/>
          <p:nvPr/>
        </p:nvSpPr>
        <p:spPr>
          <a:xfrm>
            <a:off x="5531400" y="3431880"/>
            <a:ext cx="9079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400" spc="-1" strike="noStrike">
                <a:solidFill>
                  <a:srgbClr val="333842"/>
                </a:solidFill>
                <a:latin typeface="Gilroy Bold"/>
                <a:ea typeface="Arial"/>
              </a:rPr>
              <a:t>DigestAble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87" name="комбо пищеварительных ферментов  для улучшения усвоения пищи"/>
          <p:cNvSpPr/>
          <p:nvPr/>
        </p:nvSpPr>
        <p:spPr>
          <a:xfrm>
            <a:off x="5509440" y="3692160"/>
            <a:ext cx="2590560" cy="3646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Complex de enzime digestive pentru </a:t>
            </a:r>
            <a:endParaRPr b="0" lang="en-GB" sz="1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>
                <a:solidFill>
                  <a:srgbClr val="333842"/>
                </a:solidFill>
                <a:latin typeface="Gilroy"/>
                <a:ea typeface="Arial"/>
              </a:rPr>
              <a:t>îmbunătățirea asimilării hranei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88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89" name="Program Colo-Vada Green-53.png" descr="Program Colo-Vada Green-53.png"/>
          <p:cNvPicPr/>
          <p:nvPr/>
        </p:nvPicPr>
        <p:blipFill>
          <a:blip r:embed="rId1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  <p:sp>
        <p:nvSpPr>
          <p:cNvPr id="190" name="Colo-Vada Mix Light Mix"/>
          <p:cNvSpPr/>
          <p:nvPr/>
        </p:nvSpPr>
        <p:spPr>
          <a:xfrm>
            <a:off x="1429560" y="1157400"/>
            <a:ext cx="22215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it-IT" sz="1400" spc="-1" strike="noStrike">
                <a:solidFill>
                  <a:srgbClr val="333842"/>
                </a:solidFill>
                <a:latin typeface="Gilroy Bold"/>
                <a:ea typeface="Arial"/>
              </a:rPr>
              <a:t>Ultimate, Vitamin C, Alfalfa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91" name="DigestAble"/>
          <p:cNvSpPr/>
          <p:nvPr/>
        </p:nvSpPr>
        <p:spPr>
          <a:xfrm>
            <a:off x="1440000" y="3432600"/>
            <a:ext cx="28681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1400" spc="-1" strike="noStrike">
                <a:solidFill>
                  <a:srgbClr val="333842"/>
                </a:solidFill>
                <a:latin typeface="Gilroy Bold"/>
                <a:ea typeface="Arial"/>
              </a:rPr>
              <a:t>Cascara Sagrada</a:t>
            </a:r>
            <a:r>
              <a:rPr b="0" lang="ru-RU" sz="1400" spc="-1" strike="noStrike">
                <a:solidFill>
                  <a:srgbClr val="333842"/>
                </a:solidFill>
                <a:latin typeface="Gilroy Bold"/>
                <a:ea typeface="Arial"/>
              </a:rPr>
              <a:t>,</a:t>
            </a:r>
            <a:r>
              <a:rPr b="0" lang="pt-BR" sz="1400" spc="-1" strike="noStrike">
                <a:solidFill>
                  <a:srgbClr val="333842"/>
                </a:solidFill>
                <a:latin typeface="Gilroy Bold"/>
                <a:ea typeface="Arial"/>
              </a:rPr>
              <a:t> Kit de plante #2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92" name="Program Colo-Vada Green-40.png" descr=""/>
          <p:cNvPicPr/>
          <p:nvPr/>
        </p:nvPicPr>
        <p:blipFill>
          <a:blip r:embed="rId2"/>
          <a:stretch/>
        </p:blipFill>
        <p:spPr>
          <a:xfrm>
            <a:off x="347760" y="1168560"/>
            <a:ext cx="643680" cy="641520"/>
          </a:xfrm>
          <a:prstGeom prst="rect">
            <a:avLst/>
          </a:prstGeom>
          <a:ln w="12700">
            <a:noFill/>
          </a:ln>
        </p:spPr>
      </p:pic>
      <p:pic>
        <p:nvPicPr>
          <p:cNvPr id="193" name="Program Colo-Vada Green-40.png" descr=""/>
          <p:cNvPicPr/>
          <p:nvPr/>
        </p:nvPicPr>
        <p:blipFill>
          <a:blip r:embed="rId3"/>
          <a:stretch/>
        </p:blipFill>
        <p:spPr>
          <a:xfrm>
            <a:off x="347760" y="2373480"/>
            <a:ext cx="643680" cy="641880"/>
          </a:xfrm>
          <a:prstGeom prst="rect">
            <a:avLst/>
          </a:prstGeom>
          <a:ln w="12700">
            <a:noFill/>
          </a:ln>
        </p:spPr>
      </p:pic>
      <p:pic>
        <p:nvPicPr>
          <p:cNvPr id="194" name="Program Colo-Vada Green-40.png" descr=""/>
          <p:cNvPicPr/>
          <p:nvPr/>
        </p:nvPicPr>
        <p:blipFill>
          <a:blip r:embed="rId4"/>
          <a:stretch/>
        </p:blipFill>
        <p:spPr>
          <a:xfrm>
            <a:off x="347760" y="3431880"/>
            <a:ext cx="643680" cy="641880"/>
          </a:xfrm>
          <a:prstGeom prst="rect">
            <a:avLst/>
          </a:prstGeom>
          <a:ln w="12700">
            <a:noFill/>
          </a:ln>
        </p:spPr>
      </p:pic>
      <p:pic>
        <p:nvPicPr>
          <p:cNvPr id="195" name="Program Colo-Vada Green-40.png" descr=""/>
          <p:cNvPicPr/>
          <p:nvPr/>
        </p:nvPicPr>
        <p:blipFill>
          <a:blip r:embed="rId5"/>
          <a:stretch/>
        </p:blipFill>
        <p:spPr>
          <a:xfrm>
            <a:off x="4618440" y="1168560"/>
            <a:ext cx="643680" cy="641520"/>
          </a:xfrm>
          <a:prstGeom prst="rect">
            <a:avLst/>
          </a:prstGeom>
          <a:ln w="12700">
            <a:noFill/>
          </a:ln>
        </p:spPr>
      </p:pic>
      <p:pic>
        <p:nvPicPr>
          <p:cNvPr id="196" name="Program Colo-Vada Green-40.png" descr=""/>
          <p:cNvPicPr/>
          <p:nvPr/>
        </p:nvPicPr>
        <p:blipFill>
          <a:blip r:embed="rId6"/>
          <a:stretch/>
        </p:blipFill>
        <p:spPr>
          <a:xfrm>
            <a:off x="4619520" y="2365560"/>
            <a:ext cx="641880" cy="641880"/>
          </a:xfrm>
          <a:prstGeom prst="rect">
            <a:avLst/>
          </a:prstGeom>
          <a:ln w="12700">
            <a:noFill/>
          </a:ln>
        </p:spPr>
      </p:pic>
      <p:pic>
        <p:nvPicPr>
          <p:cNvPr id="197" name="Program Colo-Vada Green-40.png" descr=""/>
          <p:cNvPicPr/>
          <p:nvPr/>
        </p:nvPicPr>
        <p:blipFill>
          <a:blip r:embed="rId7"/>
          <a:stretch/>
        </p:blipFill>
        <p:spPr>
          <a:xfrm>
            <a:off x="4618440" y="3431880"/>
            <a:ext cx="643680" cy="64188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Прямоугольник 8"/>
          <p:cNvSpPr/>
          <p:nvPr/>
        </p:nvSpPr>
        <p:spPr>
          <a:xfrm>
            <a:off x="5638680" y="0"/>
            <a:ext cx="3503520" cy="5141880"/>
          </a:xfrm>
          <a:prstGeom prst="rect">
            <a:avLst/>
          </a:prstGeom>
          <a:solidFill>
            <a:srgbClr val="daef8d"/>
          </a:solidFill>
          <a:ln w="254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без фона 1.png" descr="без фона 1.png"/>
          <p:cNvPicPr/>
          <p:nvPr/>
        </p:nvPicPr>
        <p:blipFill>
          <a:blip r:embed="rId1"/>
          <a:srcRect l="2003" t="0" r="17001" b="0"/>
          <a:stretch/>
        </p:blipFill>
        <p:spPr>
          <a:xfrm>
            <a:off x="4301280" y="406440"/>
            <a:ext cx="4864680" cy="4735440"/>
          </a:xfrm>
          <a:prstGeom prst="rect">
            <a:avLst/>
          </a:prstGeom>
          <a:ln w="12700">
            <a:noFill/>
          </a:ln>
        </p:spPr>
      </p:pic>
      <p:pic>
        <p:nvPicPr>
          <p:cNvPr id="200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201" name="Детокс-программа Colo-Vada Green:  разработка канадского ученого"/>
          <p:cNvSpPr/>
          <p:nvPr/>
        </p:nvSpPr>
        <p:spPr>
          <a:xfrm>
            <a:off x="406440" y="406440"/>
            <a:ext cx="4231440" cy="1364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Programul de detoxifiere Colo-Vada Green: </a:t>
            </a:r>
            <a:br/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creația unui savant canadian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02" name="Coral Club сотрудничает с ведущими мировыми экспертами для создания актуальных и эффективных продуктов.…"/>
          <p:cNvSpPr/>
          <p:nvPr/>
        </p:nvSpPr>
        <p:spPr>
          <a:xfrm>
            <a:off x="406440" y="2084760"/>
            <a:ext cx="4231440" cy="20538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500" spc="-1" strike="noStrike">
                <a:solidFill>
                  <a:srgbClr val="313640"/>
                </a:solidFill>
                <a:latin typeface="Gilroy"/>
                <a:ea typeface="Arial"/>
              </a:rPr>
              <a:t>Coral Club </a:t>
            </a:r>
            <a:r>
              <a:rPr b="0" lang="ro-RO" sz="1500" spc="-1" strike="noStrike">
                <a:solidFill>
                  <a:srgbClr val="313640"/>
                </a:solidFill>
                <a:latin typeface="Gilroy"/>
                <a:ea typeface="Arial"/>
              </a:rPr>
              <a:t>colaborează cu experți de renume mondial pentru a crea produse eficiente și soluții actuale. </a:t>
            </a:r>
            <a:endParaRPr b="0" lang="en-GB" sz="1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GB" sz="15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500" spc="-1" strike="noStrike">
                <a:solidFill>
                  <a:srgbClr val="7649ba"/>
                </a:solidFill>
                <a:latin typeface="Gilroy Bold"/>
                <a:ea typeface="Arial"/>
              </a:rPr>
              <a:t>Albert Zehr </a:t>
            </a:r>
            <a:r>
              <a:rPr b="0" lang="ro-RO" sz="1500" spc="-1" strike="noStrike">
                <a:solidFill>
                  <a:srgbClr val="313640"/>
                </a:solidFill>
                <a:latin typeface="Gilroy"/>
                <a:ea typeface="Arial"/>
              </a:rPr>
              <a:t>este un nutriționist experimentat, autor al Colo-Vada Green </a:t>
            </a:r>
            <a:r>
              <a:rPr b="0" lang="ru-RU" sz="1500" spc="-1" strike="noStrike">
                <a:solidFill>
                  <a:srgbClr val="313640"/>
                </a:solidFill>
                <a:latin typeface="Gilroy"/>
                <a:ea typeface="Arial"/>
              </a:rPr>
              <a:t>— </a:t>
            </a:r>
            <a:r>
              <a:rPr b="0" lang="ro-RO" sz="1500" spc="-1" strike="noStrike">
                <a:solidFill>
                  <a:srgbClr val="313640"/>
                </a:solidFill>
                <a:latin typeface="Gilroy"/>
                <a:ea typeface="Arial"/>
              </a:rPr>
              <a:t>programul de curățire eficientă a organismului.</a:t>
            </a:r>
            <a:r>
              <a:rPr b="0" lang="ru-RU" sz="1500" spc="-1" strike="noStrike">
                <a:solidFill>
                  <a:srgbClr val="313640"/>
                </a:solidFill>
                <a:latin typeface="Gilroy"/>
                <a:ea typeface="Arial"/>
              </a:rPr>
              <a:t> </a:t>
            </a:r>
            <a:br/>
            <a:r>
              <a:rPr b="0" lang="ro-RO" sz="1500" spc="-1" strike="noStrike">
                <a:solidFill>
                  <a:srgbClr val="313640"/>
                </a:solidFill>
                <a:latin typeface="Gilroy"/>
                <a:ea typeface="Arial"/>
              </a:rPr>
              <a:t>Este creatorul legendarelor programe de curățire </a:t>
            </a:r>
            <a:r>
              <a:rPr b="0" lang="en-US" sz="1500" spc="-1" strike="noStrike">
                <a:solidFill>
                  <a:srgbClr val="313640"/>
                </a:solidFill>
                <a:latin typeface="Gilroy"/>
                <a:ea typeface="Arial"/>
              </a:rPr>
              <a:t>Colo-Vada Plus </a:t>
            </a:r>
            <a:r>
              <a:rPr b="0" lang="ro-RO" sz="1500" spc="-1" strike="noStrike">
                <a:solidFill>
                  <a:srgbClr val="313640"/>
                </a:solidFill>
                <a:latin typeface="Gilroy"/>
                <a:ea typeface="Arial"/>
              </a:rPr>
              <a:t>și</a:t>
            </a:r>
            <a:r>
              <a:rPr b="0" lang="ru-RU" sz="1500" spc="-1" strike="noStrike">
                <a:solidFill>
                  <a:srgbClr val="313640"/>
                </a:solidFill>
                <a:latin typeface="Gilroy"/>
                <a:ea typeface="Arial"/>
              </a:rPr>
              <a:t> </a:t>
            </a:r>
            <a:r>
              <a:rPr b="0" lang="en-US" sz="1500" spc="-1" strike="noStrike">
                <a:solidFill>
                  <a:srgbClr val="313640"/>
                </a:solidFill>
                <a:latin typeface="Gilroy"/>
                <a:ea typeface="Arial"/>
              </a:rPr>
              <a:t>Colo-Vada Light. 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203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13640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olo-Vada Green:…"/>
          <p:cNvSpPr/>
          <p:nvPr/>
        </p:nvSpPr>
        <p:spPr>
          <a:xfrm>
            <a:off x="232200" y="406440"/>
            <a:ext cx="387504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Green: </a:t>
            </a:r>
            <a:endParaRPr b="0" lang="en-GB" sz="2800" spc="-1" strike="noStrike">
              <a:latin typeface="Arial"/>
            </a:endParaRPr>
          </a:p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Avantajele programului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05" name="синергичное действие  компонентов"/>
          <p:cNvSpPr/>
          <p:nvPr/>
        </p:nvSpPr>
        <p:spPr>
          <a:xfrm>
            <a:off x="1281600" y="2536560"/>
            <a:ext cx="2580120" cy="43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Eficiență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Efectul sinergic al </a:t>
            </a:r>
            <a:br/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ingredientelor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06" name="авторский набор тщательно  подобранных продуктов"/>
          <p:cNvSpPr/>
          <p:nvPr/>
        </p:nvSpPr>
        <p:spPr>
          <a:xfrm>
            <a:off x="1281600" y="1456200"/>
            <a:ext cx="3172680" cy="6206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Exclusivitate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Colecție originală de produse atent selecționate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07" name="Program Colo-Vada Green-48.png" descr=""/>
          <p:cNvPicPr/>
          <p:nvPr/>
        </p:nvPicPr>
        <p:blipFill>
          <a:blip r:embed="rId1"/>
          <a:stretch/>
        </p:blipFill>
        <p:spPr>
          <a:xfrm>
            <a:off x="394560" y="1475640"/>
            <a:ext cx="652680" cy="652680"/>
          </a:xfrm>
          <a:prstGeom prst="rect">
            <a:avLst/>
          </a:prstGeom>
          <a:ln w="12700">
            <a:noFill/>
          </a:ln>
        </p:spPr>
      </p:pic>
      <p:sp>
        <p:nvSpPr>
          <p:cNvPr id="208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09" name="синергичное действие  компонентов"/>
          <p:cNvSpPr/>
          <p:nvPr/>
        </p:nvSpPr>
        <p:spPr>
          <a:xfrm>
            <a:off x="1281600" y="3635280"/>
            <a:ext cx="2580120" cy="434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Comoditate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Ambalare separată</a:t>
            </a:r>
            <a:br/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pentru o singură administrare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10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pic>
        <p:nvPicPr>
          <p:cNvPr id="211" name="Program Colo-Vada Green-48.png" descr=""/>
          <p:cNvPicPr/>
          <p:nvPr/>
        </p:nvPicPr>
        <p:blipFill>
          <a:blip r:embed="rId3"/>
          <a:stretch/>
        </p:blipFill>
        <p:spPr>
          <a:xfrm>
            <a:off x="432000" y="2571840"/>
            <a:ext cx="652680" cy="652680"/>
          </a:xfrm>
          <a:prstGeom prst="rect">
            <a:avLst/>
          </a:prstGeom>
          <a:ln w="12700">
            <a:noFill/>
          </a:ln>
        </p:spPr>
      </p:pic>
      <p:pic>
        <p:nvPicPr>
          <p:cNvPr id="212" name="Program Colo-Vada Green-48.png" descr=""/>
          <p:cNvPicPr/>
          <p:nvPr/>
        </p:nvPicPr>
        <p:blipFill>
          <a:blip r:embed="rId4"/>
          <a:stretch/>
        </p:blipFill>
        <p:spPr>
          <a:xfrm>
            <a:off x="432000" y="3653640"/>
            <a:ext cx="652680" cy="652680"/>
          </a:xfrm>
          <a:prstGeom prst="rect">
            <a:avLst/>
          </a:prstGeom>
          <a:ln w="12700">
            <a:noFill/>
          </a:ln>
        </p:spPr>
      </p:pic>
      <p:pic>
        <p:nvPicPr>
          <p:cNvPr id="213" name="RU112_colo_0" descr=""/>
          <p:cNvPicPr/>
          <p:nvPr/>
        </p:nvPicPr>
        <p:blipFill>
          <a:blip r:embed="rId5"/>
          <a:stretch/>
        </p:blipFill>
        <p:spPr>
          <a:xfrm>
            <a:off x="5638680" y="2160"/>
            <a:ext cx="3503520" cy="51372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65;p15"/>
          <p:cNvSpPr/>
          <p:nvPr/>
        </p:nvSpPr>
        <p:spPr>
          <a:xfrm>
            <a:off x="310680" y="318960"/>
            <a:ext cx="4984920" cy="1291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 — </a:t>
            </a:r>
            <a:br/>
            <a:r>
              <a:rPr b="0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perfect pentru cei care</a:t>
            </a:r>
            <a:r>
              <a:rPr b="0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: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215" name="Image" descr="Image"/>
          <p:cNvPicPr/>
          <p:nvPr/>
        </p:nvPicPr>
        <p:blipFill>
          <a:blip r:embed="rId1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pic>
        <p:nvPicPr>
          <p:cNvPr id="216" name="Image" descr="Image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pic>
        <p:nvPicPr>
          <p:cNvPr id="217" name="Изображение" descr=""/>
          <p:cNvPicPr/>
          <p:nvPr/>
        </p:nvPicPr>
        <p:blipFill>
          <a:blip r:embed="rId3"/>
          <a:stretch/>
        </p:blipFill>
        <p:spPr>
          <a:xfrm>
            <a:off x="405360" y="3945960"/>
            <a:ext cx="540720" cy="542520"/>
          </a:xfrm>
          <a:prstGeom prst="rect">
            <a:avLst/>
          </a:prstGeom>
          <a:ln w="12700">
            <a:noFill/>
          </a:ln>
        </p:spPr>
      </p:pic>
      <p:pic>
        <p:nvPicPr>
          <p:cNvPr id="218" name="Изображение" descr=""/>
          <p:cNvPicPr/>
          <p:nvPr/>
        </p:nvPicPr>
        <p:blipFill>
          <a:blip r:embed="rId4"/>
          <a:stretch/>
        </p:blipFill>
        <p:spPr>
          <a:xfrm>
            <a:off x="407160" y="1427400"/>
            <a:ext cx="537480" cy="537480"/>
          </a:xfrm>
          <a:prstGeom prst="rect">
            <a:avLst/>
          </a:prstGeom>
          <a:ln w="12700">
            <a:noFill/>
          </a:ln>
        </p:spPr>
      </p:pic>
      <p:pic>
        <p:nvPicPr>
          <p:cNvPr id="219" name="Изображение" descr=""/>
          <p:cNvPicPr/>
          <p:nvPr/>
        </p:nvPicPr>
        <p:blipFill>
          <a:blip r:embed="rId5"/>
          <a:stretch/>
        </p:blipFill>
        <p:spPr>
          <a:xfrm>
            <a:off x="410400" y="2057040"/>
            <a:ext cx="530640" cy="530640"/>
          </a:xfrm>
          <a:prstGeom prst="rect">
            <a:avLst/>
          </a:prstGeom>
          <a:ln w="12700">
            <a:noFill/>
          </a:ln>
        </p:spPr>
      </p:pic>
      <p:pic>
        <p:nvPicPr>
          <p:cNvPr id="220" name="Изображение" descr=""/>
          <p:cNvPicPr/>
          <p:nvPr/>
        </p:nvPicPr>
        <p:blipFill>
          <a:blip r:embed="rId6"/>
          <a:stretch/>
        </p:blipFill>
        <p:spPr>
          <a:xfrm>
            <a:off x="406440" y="2680200"/>
            <a:ext cx="538920" cy="538920"/>
          </a:xfrm>
          <a:prstGeom prst="rect">
            <a:avLst/>
          </a:prstGeom>
          <a:ln w="12700">
            <a:noFill/>
          </a:ln>
        </p:spPr>
      </p:pic>
      <p:pic>
        <p:nvPicPr>
          <p:cNvPr id="221" name="Изображение" descr=""/>
          <p:cNvPicPr/>
          <p:nvPr/>
        </p:nvPicPr>
        <p:blipFill>
          <a:blip r:embed="rId7"/>
          <a:stretch/>
        </p:blipFill>
        <p:spPr>
          <a:xfrm>
            <a:off x="404640" y="3311280"/>
            <a:ext cx="542520" cy="542520"/>
          </a:xfrm>
          <a:prstGeom prst="rect">
            <a:avLst/>
          </a:prstGeom>
          <a:ln w="12700">
            <a:noFill/>
          </a:ln>
        </p:spPr>
      </p:pic>
      <p:sp>
        <p:nvSpPr>
          <p:cNvPr id="222" name="Прямоугольник 2"/>
          <p:cNvSpPr/>
          <p:nvPr/>
        </p:nvSpPr>
        <p:spPr>
          <a:xfrm>
            <a:off x="1058760" y="1406880"/>
            <a:ext cx="45702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Visează să ajungă la </a:t>
            </a:r>
            <a:br/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silueta mult dorită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23" name="Прямоугольник 20"/>
          <p:cNvSpPr/>
          <p:nvPr/>
        </p:nvSpPr>
        <p:spPr>
          <a:xfrm>
            <a:off x="1058760" y="2059560"/>
            <a:ext cx="253980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Doresc să-și îmbunătățească starea pielii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24" name="Прямоугольник 21"/>
          <p:cNvSpPr/>
          <p:nvPr/>
        </p:nvSpPr>
        <p:spPr>
          <a:xfrm>
            <a:off x="1042920" y="2808000"/>
            <a:ext cx="26128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Mănâncă dezechilibrat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25" name="Прямоугольник 23"/>
          <p:cNvSpPr/>
          <p:nvPr/>
        </p:nvSpPr>
        <p:spPr>
          <a:xfrm>
            <a:off x="1042920" y="3309840"/>
            <a:ext cx="208152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Au obiceiuri nesănătoase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26" name="Прямоугольник 25"/>
          <p:cNvSpPr/>
          <p:nvPr/>
        </p:nvSpPr>
        <p:spPr>
          <a:xfrm>
            <a:off x="1054800" y="3960000"/>
            <a:ext cx="2699640" cy="51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404040"/>
                </a:solidFill>
                <a:latin typeface="Gilroy"/>
                <a:ea typeface="Arial"/>
              </a:rPr>
              <a:t>Locuiesc în orașe mari, fiind supuși permanent stresului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27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228" name="RU112_colo_1" descr=""/>
          <p:cNvPicPr/>
          <p:nvPr/>
        </p:nvPicPr>
        <p:blipFill>
          <a:blip r:embed="rId8"/>
          <a:srcRect l="2422" t="1024" r="2422" b="1024"/>
          <a:stretch/>
        </p:blipFill>
        <p:spPr>
          <a:xfrm>
            <a:off x="5638680" y="-66960"/>
            <a:ext cx="3503520" cy="523080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f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RU_Colo-vada_Green_Group 1336585113.jpg" descr=""/>
          <p:cNvPicPr/>
          <p:nvPr/>
        </p:nvPicPr>
        <p:blipFill>
          <a:blip r:embed="rId1"/>
          <a:stretch/>
        </p:blipFill>
        <p:spPr>
          <a:xfrm>
            <a:off x="360" y="2160"/>
            <a:ext cx="9142200" cy="5137200"/>
          </a:xfrm>
          <a:prstGeom prst="rect">
            <a:avLst/>
          </a:prstGeom>
          <a:ln w="12700">
            <a:noFill/>
          </a:ln>
        </p:spPr>
      </p:pic>
      <p:pic>
        <p:nvPicPr>
          <p:cNvPr id="230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231" name="Colo-Vada Green:"/>
          <p:cNvSpPr/>
          <p:nvPr/>
        </p:nvSpPr>
        <p:spPr>
          <a:xfrm>
            <a:off x="444240" y="406440"/>
            <a:ext cx="300492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d5e680"/>
                </a:solidFill>
                <a:latin typeface="Gilroy Bold"/>
                <a:ea typeface="Gilroy Bold"/>
              </a:rPr>
              <a:t>Colo-Vada Green: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32" name="способствует  выведению токсинов;"/>
          <p:cNvSpPr/>
          <p:nvPr/>
        </p:nvSpPr>
        <p:spPr>
          <a:xfrm>
            <a:off x="1051560" y="1185120"/>
            <a:ext cx="2559960" cy="24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Ajută la eliminarea toxinelor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33" name="Program Colo-Vada Green-39.png" descr=""/>
          <p:cNvPicPr/>
          <p:nvPr/>
        </p:nvPicPr>
        <p:blipFill>
          <a:blip r:embed="rId3"/>
          <a:stretch/>
        </p:blipFill>
        <p:spPr>
          <a:xfrm>
            <a:off x="350280" y="1163160"/>
            <a:ext cx="643680" cy="643680"/>
          </a:xfrm>
          <a:prstGeom prst="rect">
            <a:avLst/>
          </a:prstGeom>
          <a:ln w="12700">
            <a:noFill/>
          </a:ln>
        </p:spPr>
      </p:pic>
      <p:sp>
        <p:nvSpPr>
          <p:cNvPr id="234" name="укрепляет защитные  силы организма"/>
          <p:cNvSpPr/>
          <p:nvPr/>
        </p:nvSpPr>
        <p:spPr>
          <a:xfrm>
            <a:off x="1080000" y="3681720"/>
            <a:ext cx="264672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Fortifică forțele de protecție </a:t>
            </a:r>
            <a:br/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a organismului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35" name="Program Colo-Vada Green-38.png" descr=""/>
          <p:cNvPicPr/>
          <p:nvPr/>
        </p:nvPicPr>
        <p:blipFill>
          <a:blip r:embed="rId4"/>
          <a:stretch/>
        </p:blipFill>
        <p:spPr>
          <a:xfrm>
            <a:off x="347760" y="3620520"/>
            <a:ext cx="643680" cy="643680"/>
          </a:xfrm>
          <a:prstGeom prst="rect">
            <a:avLst/>
          </a:prstGeom>
          <a:ln w="12700">
            <a:noFill/>
          </a:ln>
        </p:spPr>
      </p:pic>
      <p:sp>
        <p:nvSpPr>
          <p:cNvPr id="236" name="повышает жизненный тонус  и работоспособность;"/>
          <p:cNvSpPr/>
          <p:nvPr/>
        </p:nvSpPr>
        <p:spPr>
          <a:xfrm>
            <a:off x="1080000" y="2019600"/>
            <a:ext cx="320472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Crește tonusul vital și capacitatea </a:t>
            </a:r>
            <a:br/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de rezistență la efort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37" name="Program Colo-Vada Green-41.png" descr=""/>
          <p:cNvPicPr/>
          <p:nvPr/>
        </p:nvPicPr>
        <p:blipFill>
          <a:blip r:embed="rId5"/>
          <a:stretch/>
        </p:blipFill>
        <p:spPr>
          <a:xfrm>
            <a:off x="347760" y="1982880"/>
            <a:ext cx="643680" cy="643680"/>
          </a:xfrm>
          <a:prstGeom prst="rect">
            <a:avLst/>
          </a:prstGeom>
          <a:ln w="12700">
            <a:noFill/>
          </a:ln>
        </p:spPr>
      </p:pic>
      <p:sp>
        <p:nvSpPr>
          <p:cNvPr id="238" name="нормализует микрофлору  кишечника;"/>
          <p:cNvSpPr/>
          <p:nvPr/>
        </p:nvSpPr>
        <p:spPr>
          <a:xfrm>
            <a:off x="1080000" y="2996280"/>
            <a:ext cx="2628720" cy="24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Reface microflora intestinală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239" name="Program Colo-Vada Green-40.png" descr=""/>
          <p:cNvPicPr/>
          <p:nvPr/>
        </p:nvPicPr>
        <p:blipFill>
          <a:blip r:embed="rId6"/>
          <a:stretch/>
        </p:blipFill>
        <p:spPr>
          <a:xfrm>
            <a:off x="347760" y="2802600"/>
            <a:ext cx="643680" cy="641880"/>
          </a:xfrm>
          <a:prstGeom prst="rect">
            <a:avLst/>
          </a:prstGeom>
          <a:ln w="12700">
            <a:noFill/>
          </a:ln>
        </p:spPr>
      </p:pic>
      <p:sp>
        <p:nvSpPr>
          <p:cNvPr id="240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utterstock_617751089.jpg" descr=""/>
          <p:cNvPicPr/>
          <p:nvPr/>
        </p:nvPicPr>
        <p:blipFill>
          <a:blip r:embed="rId1"/>
          <a:srcRect l="662" t="6852" r="662" b="6852"/>
          <a:stretch/>
        </p:blipFill>
        <p:spPr>
          <a:xfrm>
            <a:off x="-62280" y="-241200"/>
            <a:ext cx="9266760" cy="5383080"/>
          </a:xfrm>
          <a:prstGeom prst="rect">
            <a:avLst/>
          </a:prstGeom>
          <a:ln w="12700">
            <a:noFill/>
          </a:ln>
        </p:spPr>
      </p:pic>
      <p:pic>
        <p:nvPicPr>
          <p:cNvPr id="43" name="Рисунок 9" descr=""/>
          <p:cNvPicPr/>
          <p:nvPr/>
        </p:nvPicPr>
        <p:blipFill>
          <a:blip r:embed="rId2"/>
          <a:srcRect l="39820" t="0" r="33511" b="32374"/>
          <a:stretch/>
        </p:blipFill>
        <p:spPr>
          <a:xfrm>
            <a:off x="-152280" y="-374760"/>
            <a:ext cx="9567000" cy="5618880"/>
          </a:xfrm>
          <a:prstGeom prst="rect">
            <a:avLst/>
          </a:prstGeom>
          <a:ln w="0">
            <a:noFill/>
          </a:ln>
        </p:spPr>
      </p:pic>
      <p:pic>
        <p:nvPicPr>
          <p:cNvPr id="44" name="CCI_logo_new_Монтажная область 1.png" descr="CCI_logo_new_Монтажная область 1.png"/>
          <p:cNvPicPr/>
          <p:nvPr/>
        </p:nvPicPr>
        <p:blipFill>
          <a:blip r:embed="rId3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45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46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/>
          <p:nvPr/>
        </p:nvSpPr>
        <p:spPr>
          <a:xfrm>
            <a:off x="180000" y="1080000"/>
            <a:ext cx="5668920" cy="1167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Organismul uman reprezintă un ecosistem integrat, </a:t>
            </a:r>
            <a:br/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capabil de autocurățare, cu condiția alimentației echilibrate, </a:t>
            </a:r>
            <a:br/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a unui mediu înconjurător curat, </a:t>
            </a:r>
            <a:br/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unui stil de viață activ și unui nivel minim de stres.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47" name="Сигналы SOS: как понять,  что в организме пора навести порядок"/>
          <p:cNvSpPr/>
          <p:nvPr/>
        </p:nvSpPr>
        <p:spPr>
          <a:xfrm>
            <a:off x="157680" y="406440"/>
            <a:ext cx="527580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c3e53f"/>
                </a:solidFill>
                <a:latin typeface="Gilroy Bold"/>
                <a:ea typeface="Gilroy Bold"/>
              </a:rPr>
              <a:t>Natura a gândit totul pentru noi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cffd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127_colo_vada (2).jpg" descr=""/>
          <p:cNvPicPr/>
          <p:nvPr/>
        </p:nvPicPr>
        <p:blipFill>
          <a:blip r:embed="rId1"/>
          <a:stretch/>
        </p:blipFill>
        <p:spPr>
          <a:xfrm>
            <a:off x="360" y="-57960"/>
            <a:ext cx="9142200" cy="5204160"/>
          </a:xfrm>
          <a:prstGeom prst="rect">
            <a:avLst/>
          </a:prstGeom>
          <a:ln w="12700">
            <a:noFill/>
          </a:ln>
        </p:spPr>
      </p:pic>
      <p:pic>
        <p:nvPicPr>
          <p:cNvPr id="242" name="Program Colo-Vada Green-44.png" descr="Program Colo-Vada Green-44.png"/>
          <p:cNvPicPr/>
          <p:nvPr/>
        </p:nvPicPr>
        <p:blipFill>
          <a:blip r:embed="rId2"/>
          <a:stretch/>
        </p:blipFill>
        <p:spPr>
          <a:xfrm>
            <a:off x="350280" y="2801520"/>
            <a:ext cx="643680" cy="643680"/>
          </a:xfrm>
          <a:prstGeom prst="rect">
            <a:avLst/>
          </a:prstGeom>
          <a:ln w="12700">
            <a:noFill/>
          </a:ln>
        </p:spPr>
      </p:pic>
      <p:pic>
        <p:nvPicPr>
          <p:cNvPr id="243" name="Program Colo-Vada Green-39.png" descr=""/>
          <p:cNvPicPr/>
          <p:nvPr/>
        </p:nvPicPr>
        <p:blipFill>
          <a:blip r:embed="rId3"/>
          <a:stretch/>
        </p:blipFill>
        <p:spPr>
          <a:xfrm>
            <a:off x="350280" y="1163160"/>
            <a:ext cx="643680" cy="643680"/>
          </a:xfrm>
          <a:prstGeom prst="rect">
            <a:avLst/>
          </a:prstGeom>
          <a:ln w="12700">
            <a:noFill/>
          </a:ln>
        </p:spPr>
      </p:pic>
      <p:pic>
        <p:nvPicPr>
          <p:cNvPr id="244" name="Program Colo-Vada Green-40.png" descr=""/>
          <p:cNvPicPr/>
          <p:nvPr/>
        </p:nvPicPr>
        <p:blipFill>
          <a:blip r:embed="rId4"/>
          <a:stretch/>
        </p:blipFill>
        <p:spPr>
          <a:xfrm>
            <a:off x="350280" y="1982520"/>
            <a:ext cx="643680" cy="643680"/>
          </a:xfrm>
          <a:prstGeom prst="rect">
            <a:avLst/>
          </a:prstGeom>
          <a:ln w="12700">
            <a:noFill/>
          </a:ln>
        </p:spPr>
      </p:pic>
      <p:pic>
        <p:nvPicPr>
          <p:cNvPr id="245" name="CCI_logo_new_Монтажная область 1.png" descr="CCI_logo_new_Монтажная область 1.png"/>
          <p:cNvPicPr/>
          <p:nvPr/>
        </p:nvPicPr>
        <p:blipFill>
          <a:blip r:embed="rId5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246" name="Colo-Vada Green:"/>
          <p:cNvSpPr/>
          <p:nvPr/>
        </p:nvSpPr>
        <p:spPr>
          <a:xfrm>
            <a:off x="444240" y="406440"/>
            <a:ext cx="300492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en-GB" sz="2800" spc="-1" strike="noStrike">
                <a:solidFill>
                  <a:srgbClr val="daef8d"/>
                </a:solidFill>
                <a:latin typeface="Gilroy Bold"/>
                <a:ea typeface="Gilroy Bold"/>
              </a:rPr>
              <a:t>Colo-Vada Green: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47" name="комфортное очищение…"/>
          <p:cNvSpPr/>
          <p:nvPr/>
        </p:nvSpPr>
        <p:spPr>
          <a:xfrm>
            <a:off x="1080000" y="1260000"/>
            <a:ext cx="227952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Detoxifiere confortabilă, 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fără limitări drastice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48" name="создана Альбертом Зером…"/>
          <p:cNvSpPr/>
          <p:nvPr/>
        </p:nvSpPr>
        <p:spPr>
          <a:xfrm>
            <a:off x="1080000" y="2880000"/>
            <a:ext cx="324936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Conceput de Albert Zehr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Doctor și nutriționist canadian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49" name="легкость и отличное самочувствие…"/>
          <p:cNvSpPr/>
          <p:nvPr/>
        </p:nvSpPr>
        <p:spPr>
          <a:xfrm>
            <a:off x="1080000" y="2008080"/>
            <a:ext cx="2776320" cy="486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Senzație grozavă de lejeritate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Arial"/>
              </a:rPr>
              <a:t>în doar 14 zile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50" name="Colo-Vada Green"/>
          <p:cNvSpPr/>
          <p:nvPr/>
        </p:nvSpPr>
        <p:spPr>
          <a:xfrm>
            <a:off x="418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Прямоугольник 1"/>
          <p:cNvSpPr/>
          <p:nvPr/>
        </p:nvSpPr>
        <p:spPr>
          <a:xfrm>
            <a:off x="5638680" y="0"/>
            <a:ext cx="3503520" cy="5141880"/>
          </a:xfrm>
          <a:prstGeom prst="rect">
            <a:avLst/>
          </a:prstGeom>
          <a:solidFill>
            <a:srgbClr val="daef8d"/>
          </a:solidFill>
          <a:ln w="254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Как питаться,  когда ты на Colo-Vada Green?"/>
          <p:cNvSpPr/>
          <p:nvPr/>
        </p:nvSpPr>
        <p:spPr>
          <a:xfrm>
            <a:off x="360000" y="540000"/>
            <a:ext cx="520884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Ce să mănânci </a:t>
            </a:r>
            <a:br/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dacă urmezi Colo-Vada Green?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53" name="Полезные и вкусные рецепты от звездного шеф-повара  помогут пройти программу комфортно и эффективно,  а также получать удовольствие от каждого приема пищи."/>
          <p:cNvSpPr/>
          <p:nvPr/>
        </p:nvSpPr>
        <p:spPr>
          <a:xfrm>
            <a:off x="406440" y="2039400"/>
            <a:ext cx="4019400" cy="9730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Rețetele sănătoase și gustoase de la un chef de top te vor ajuta să parcurgi confortabil și eficient acest program, bucurâdu-te de fiecare masă. 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54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255" name="Program Colo-Vada Green-53.png" descr="Program Colo-Vada Green-53.png"/>
          <p:cNvPicPr/>
          <p:nvPr/>
        </p:nvPicPr>
        <p:blipFill>
          <a:blip r:embed="rId1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  <p:pic>
        <p:nvPicPr>
          <p:cNvPr id="256" name="Без имени-1.png" descr=""/>
          <p:cNvPicPr/>
          <p:nvPr/>
        </p:nvPicPr>
        <p:blipFill>
          <a:blip r:embed="rId2"/>
          <a:stretch/>
        </p:blipFill>
        <p:spPr>
          <a:xfrm>
            <a:off x="5058360" y="1641600"/>
            <a:ext cx="3330000" cy="2547360"/>
          </a:xfrm>
          <a:prstGeom prst="rect">
            <a:avLst/>
          </a:prstGeom>
          <a:ln w="12700">
            <a:noFill/>
          </a:ln>
          <a:effectLst>
            <a:outerShdw blurRad="114480" dir="8766512" dist="113625" rotWithShape="0">
              <a:schemeClr val="accent2">
                <a:lumOff val="-2588"/>
                <a:alpha val="9000"/>
              </a:schemeClr>
            </a:outerShdw>
          </a:effectLst>
        </p:spPr>
      </p:pic>
      <p:sp>
        <p:nvSpPr>
          <p:cNvPr id="257" name="Полезные и вкусные рецепты от звездного шеф-повара  помогут пройти программу комфортно и эффективно,  а также получать удовольствие от каждого приема пищи._0"/>
          <p:cNvSpPr/>
          <p:nvPr/>
        </p:nvSpPr>
        <p:spPr>
          <a:xfrm>
            <a:off x="360000" y="4320000"/>
            <a:ext cx="4019400" cy="182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200" spc="-1" strike="noStrike" u="sng">
                <a:solidFill>
                  <a:srgbClr val="0000ff"/>
                </a:solidFill>
                <a:uFillTx/>
                <a:latin typeface="Gilroy"/>
                <a:ea typeface="Arial"/>
                <a:hlinkClick r:id="rId3"/>
              </a:rPr>
              <a:t>Descarcă aici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bee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12_colo_vada_RU (2).jpg" descr=""/>
          <p:cNvPicPr/>
          <p:nvPr/>
        </p:nvPicPr>
        <p:blipFill>
          <a:blip r:embed="rId1"/>
          <a:stretch/>
        </p:blipFill>
        <p:spPr>
          <a:xfrm>
            <a:off x="-5400" y="2520"/>
            <a:ext cx="9153720" cy="5136480"/>
          </a:xfrm>
          <a:prstGeom prst="rect">
            <a:avLst/>
          </a:prstGeom>
          <a:ln w="12700">
            <a:noFill/>
          </a:ln>
        </p:spPr>
      </p:pic>
      <p:pic>
        <p:nvPicPr>
          <p:cNvPr id="259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260" name="Colo-Vada Green"/>
          <p:cNvSpPr/>
          <p:nvPr/>
        </p:nvSpPr>
        <p:spPr>
          <a:xfrm>
            <a:off x="454320" y="406440"/>
            <a:ext cx="4731840" cy="3650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daef8d"/>
                </a:solidFill>
                <a:latin typeface="Gilroy Bold"/>
                <a:ea typeface="Gilroy Bold"/>
              </a:rPr>
              <a:t>Program Colo-Vada Green</a:t>
            </a:r>
            <a:endParaRPr b="0" lang="en-GB" sz="3000" spc="-1" strike="noStrike">
              <a:latin typeface="Arial"/>
            </a:endParaRPr>
          </a:p>
        </p:txBody>
      </p:sp>
      <p:sp>
        <p:nvSpPr>
          <p:cNvPr id="261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262" name="БОНУСНЫЕ БАЛЛЫ…"/>
          <p:cNvSpPr/>
          <p:nvPr/>
        </p:nvSpPr>
        <p:spPr>
          <a:xfrm>
            <a:off x="1461960" y="1807560"/>
            <a:ext cx="1436040" cy="36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Puncte bonus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3" name="Кружок_0"/>
          <p:cNvSpPr/>
          <p:nvPr/>
        </p:nvSpPr>
        <p:spPr>
          <a:xfrm>
            <a:off x="505800" y="1644120"/>
            <a:ext cx="669600" cy="670680"/>
          </a:xfrm>
          <a:prstGeom prst="ellipse">
            <a:avLst/>
          </a:prstGeom>
          <a:noFill/>
          <a:ln w="28575">
            <a:solidFill>
              <a:srgbClr val="daef8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Прямоугольник 218"/>
          <p:cNvSpPr/>
          <p:nvPr/>
        </p:nvSpPr>
        <p:spPr>
          <a:xfrm>
            <a:off x="373680" y="761040"/>
            <a:ext cx="2306160" cy="3330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45000" rIns="45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 Bold"/>
                <a:ea typeface="Gilroy Bold"/>
              </a:rPr>
              <a:t>cod </a:t>
            </a:r>
            <a:r>
              <a:rPr b="0" lang="ro-RO" sz="1600" spc="-1" strike="noStrike">
                <a:solidFill>
                  <a:srgbClr val="ffffff"/>
                </a:solidFill>
                <a:latin typeface="Gilroy Bold"/>
                <a:ea typeface="Gilroy Bold"/>
              </a:rPr>
              <a:t>120600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5" name="00"/>
          <p:cNvSpPr/>
          <p:nvPr/>
        </p:nvSpPr>
        <p:spPr>
          <a:xfrm>
            <a:off x="350640" y="1770120"/>
            <a:ext cx="980280" cy="414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85680" rIns="85680" tIns="85680" bIns="85680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1600" spc="-1" strike="noStrike">
                <a:solidFill>
                  <a:srgbClr val="ffffff"/>
                </a:solidFill>
                <a:latin typeface="Gilroy Bold"/>
                <a:ea typeface="Gilroy Bold"/>
              </a:rPr>
              <a:t>50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6" name="000 у.е."/>
          <p:cNvSpPr/>
          <p:nvPr/>
        </p:nvSpPr>
        <p:spPr>
          <a:xfrm>
            <a:off x="209880" y="3207240"/>
            <a:ext cx="1259280" cy="414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rgbClr val="ffffff"/>
                </a:solidFill>
                <a:latin typeface="Gilroy Bold"/>
                <a:ea typeface="Gilroy Bold"/>
              </a:rPr>
              <a:t>506,25 RON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7" name="00 у.е."/>
          <p:cNvSpPr/>
          <p:nvPr/>
        </p:nvSpPr>
        <p:spPr>
          <a:xfrm>
            <a:off x="217440" y="2488680"/>
            <a:ext cx="1298880" cy="4143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1600" spc="-1" strike="noStrike">
                <a:solidFill>
                  <a:srgbClr val="ffffff"/>
                </a:solidFill>
                <a:latin typeface="Gilroy Bold"/>
                <a:ea typeface="Gilroy Bold"/>
              </a:rPr>
              <a:t>405,00 RON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8" name="БОНУСНЫЕ БАЛЛЫ…"/>
          <p:cNvSpPr/>
          <p:nvPr/>
        </p:nvSpPr>
        <p:spPr>
          <a:xfrm>
            <a:off x="1431000" y="2543760"/>
            <a:ext cx="1657080" cy="36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Preț de membru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69" name="БОНУСНЫЕ БАЛЛЫ…"/>
          <p:cNvSpPr/>
          <p:nvPr/>
        </p:nvSpPr>
        <p:spPr>
          <a:xfrm>
            <a:off x="1440000" y="3264840"/>
            <a:ext cx="1621800" cy="365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85680" rIns="85680" tIns="85680" bIns="8568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Preț de catalog</a:t>
            </a:r>
            <a:endParaRPr b="0" lang="en-GB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Colo-Vada_Green_1.jpg" descr=""/>
          <p:cNvPicPr/>
          <p:nvPr/>
        </p:nvPicPr>
        <p:blipFill>
          <a:blip r:embed="rId1"/>
          <a:stretch/>
        </p:blipFill>
        <p:spPr>
          <a:xfrm>
            <a:off x="360" y="2160"/>
            <a:ext cx="9142200" cy="5137200"/>
          </a:xfrm>
          <a:prstGeom prst="rect">
            <a:avLst/>
          </a:prstGeom>
          <a:ln w="12700">
            <a:noFill/>
          </a:ln>
        </p:spPr>
      </p:pic>
      <p:pic>
        <p:nvPicPr>
          <p:cNvPr id="271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393840" y="451800"/>
            <a:ext cx="1051920" cy="262440"/>
          </a:xfrm>
          <a:prstGeom prst="rect">
            <a:avLst/>
          </a:prstGeom>
          <a:ln w="12700">
            <a:noFill/>
          </a:ln>
        </p:spPr>
      </p:pic>
      <p:sp>
        <p:nvSpPr>
          <p:cNvPr id="272" name="Google Shape;106;p23"/>
          <p:cNvSpPr/>
          <p:nvPr/>
        </p:nvSpPr>
        <p:spPr>
          <a:xfrm>
            <a:off x="316080" y="2732040"/>
            <a:ext cx="5337720" cy="15307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600" spc="-1" strike="noStrike">
                <a:solidFill>
                  <a:srgbClr val="ffffff"/>
                </a:solidFill>
                <a:latin typeface="Gilroy Bold"/>
                <a:ea typeface="Gilroy Bold"/>
              </a:rPr>
              <a:t>Natura lejerității tale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273" name="Google Shape;55;p13"/>
          <p:cNvSpPr/>
          <p:nvPr/>
        </p:nvSpPr>
        <p:spPr>
          <a:xfrm>
            <a:off x="297720" y="1616040"/>
            <a:ext cx="8518680" cy="1256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>
            <a:norm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-US" sz="3600" spc="-1" strike="noStrike">
                <a:solidFill>
                  <a:srgbClr val="7649ba"/>
                </a:solidFill>
                <a:latin typeface="Gilroy Bold"/>
                <a:ea typeface="Gilroy Bold"/>
              </a:rPr>
              <a:t>Program </a:t>
            </a:r>
            <a:br/>
            <a:r>
              <a:rPr b="1" lang="en-US" sz="3600" spc="-1" strike="noStrike">
                <a:solidFill>
                  <a:srgbClr val="7649ba"/>
                </a:solidFill>
                <a:latin typeface="Gilroy Bold"/>
                <a:ea typeface="Gilroy Bold"/>
              </a:rPr>
              <a:t>Colo-Vada Green</a:t>
            </a:r>
            <a:endParaRPr b="0" lang="en-GB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CCI_logo_new_Монтажная область 1.png" descr="CCI_logo_new_Монтажная область 1.png"/>
          <p:cNvPicPr/>
          <p:nvPr/>
        </p:nvPicPr>
        <p:blipFill>
          <a:blip r:embed="rId1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49" name="загрязненный воздух в мегаполисах"/>
          <p:cNvSpPr/>
          <p:nvPr/>
        </p:nvSpPr>
        <p:spPr>
          <a:xfrm>
            <a:off x="5760000" y="2486520"/>
            <a:ext cx="23709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Aerul poluat din megapolisuri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0" name="постоянные стрессы"/>
          <p:cNvSpPr/>
          <p:nvPr/>
        </p:nvSpPr>
        <p:spPr>
          <a:xfrm>
            <a:off x="1770840" y="3281040"/>
            <a:ext cx="13485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Stres permanent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1" name="малоподвижный образ жизни"/>
          <p:cNvSpPr/>
          <p:nvPr/>
        </p:nvSpPr>
        <p:spPr>
          <a:xfrm>
            <a:off x="5831280" y="3876840"/>
            <a:ext cx="1613520" cy="42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Un stil de viață sedentar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2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53" name="Program Colo-Vada Green-53.png" descr="Program Colo-Vada Green-53.png"/>
          <p:cNvPicPr/>
          <p:nvPr/>
        </p:nvPicPr>
        <p:blipFill>
          <a:blip r:embed="rId2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  <p:sp>
        <p:nvSpPr>
          <p:cNvPr id="54" name="Сигналы SOS: как понять,  что в организме пора навести порядок"/>
          <p:cNvSpPr/>
          <p:nvPr/>
        </p:nvSpPr>
        <p:spPr>
          <a:xfrm>
            <a:off x="406440" y="406440"/>
            <a:ext cx="769212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Detoxifierea organismului depinde în mare măsură de funcționarea organelor-filtru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55" name="Рисунок 1" descr=""/>
          <p:cNvPicPr/>
          <p:nvPr/>
        </p:nvPicPr>
        <p:blipFill>
          <a:blip r:embed="rId3"/>
          <a:stretch/>
        </p:blipFill>
        <p:spPr>
          <a:xfrm>
            <a:off x="3632760" y="2115360"/>
            <a:ext cx="1440000" cy="3119040"/>
          </a:xfrm>
          <a:prstGeom prst="rect">
            <a:avLst/>
          </a:prstGeom>
          <a:ln w="0">
            <a:noFill/>
          </a:ln>
        </p:spPr>
      </p:pic>
      <p:sp>
        <p:nvSpPr>
          <p:cNvPr id="56" name="загрязненный воздух в мегаполисах"/>
          <p:cNvSpPr/>
          <p:nvPr/>
        </p:nvSpPr>
        <p:spPr>
          <a:xfrm>
            <a:off x="863640" y="2291400"/>
            <a:ext cx="2190600" cy="42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Alimentație dezechilibrată cu exces de grăsimi trans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7" name="постоянные стрессы"/>
          <p:cNvSpPr/>
          <p:nvPr/>
        </p:nvSpPr>
        <p:spPr>
          <a:xfrm>
            <a:off x="5831280" y="3164040"/>
            <a:ext cx="2564640" cy="42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Obiceiuri nesănătoase</a:t>
            </a:r>
            <a:r>
              <a:rPr b="0" lang="ru-RU" sz="1400" spc="-1" strike="noStrike">
                <a:solidFill>
                  <a:srgbClr val="333842"/>
                </a:solidFill>
                <a:latin typeface="Gilroy"/>
                <a:ea typeface="Arial"/>
              </a:rPr>
              <a:t>: </a:t>
            </a:r>
            <a:br/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fumatul și consumul de alcool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8" name="малоподвижный образ жизни"/>
          <p:cNvSpPr/>
          <p:nvPr/>
        </p:nvSpPr>
        <p:spPr>
          <a:xfrm>
            <a:off x="394560" y="3876840"/>
            <a:ext cx="2659680" cy="4258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Administrarea haotică </a:t>
            </a:r>
            <a:br/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de apă potabilă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59" name="Овал 2"/>
          <p:cNvSpPr/>
          <p:nvPr/>
        </p:nvSpPr>
        <p:spPr>
          <a:xfrm>
            <a:off x="3499560" y="254556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Овал 18"/>
          <p:cNvSpPr/>
          <p:nvPr/>
        </p:nvSpPr>
        <p:spPr>
          <a:xfrm>
            <a:off x="3499560" y="33220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Овал 19"/>
          <p:cNvSpPr/>
          <p:nvPr/>
        </p:nvSpPr>
        <p:spPr>
          <a:xfrm>
            <a:off x="3504960" y="40258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Овал 20"/>
          <p:cNvSpPr/>
          <p:nvPr/>
        </p:nvSpPr>
        <p:spPr>
          <a:xfrm>
            <a:off x="5241960" y="33220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Овал 21"/>
          <p:cNvSpPr/>
          <p:nvPr/>
        </p:nvSpPr>
        <p:spPr>
          <a:xfrm>
            <a:off x="5241960" y="254556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Овал 22"/>
          <p:cNvSpPr/>
          <p:nvPr/>
        </p:nvSpPr>
        <p:spPr>
          <a:xfrm>
            <a:off x="5241960" y="40258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Прямая соединительная линия 4"/>
          <p:cNvSpPr/>
          <p:nvPr/>
        </p:nvSpPr>
        <p:spPr>
          <a:xfrm flipV="1">
            <a:off x="3176280" y="261180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Прямая соединительная линия 27"/>
          <p:cNvSpPr/>
          <p:nvPr/>
        </p:nvSpPr>
        <p:spPr>
          <a:xfrm flipV="1">
            <a:off x="3176280" y="338760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Прямая соединительная линия 28"/>
          <p:cNvSpPr/>
          <p:nvPr/>
        </p:nvSpPr>
        <p:spPr>
          <a:xfrm flipV="1">
            <a:off x="3189240" y="409212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Прямая соединительная линия 29"/>
          <p:cNvSpPr/>
          <p:nvPr/>
        </p:nvSpPr>
        <p:spPr>
          <a:xfrm flipV="1">
            <a:off x="5380920" y="409212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9" name="Прямая соединительная линия 30"/>
          <p:cNvSpPr/>
          <p:nvPr/>
        </p:nvSpPr>
        <p:spPr>
          <a:xfrm flipV="1">
            <a:off x="5374800" y="3379320"/>
            <a:ext cx="32328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Прямая соединительная линия 31"/>
          <p:cNvSpPr/>
          <p:nvPr/>
        </p:nvSpPr>
        <p:spPr>
          <a:xfrm flipV="1">
            <a:off x="5385960" y="2611800"/>
            <a:ext cx="32328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1" name="загрязненный воздух в мегаполисах"/>
          <p:cNvSpPr/>
          <p:nvPr/>
        </p:nvSpPr>
        <p:spPr>
          <a:xfrm>
            <a:off x="406440" y="1535040"/>
            <a:ext cx="4833720" cy="340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1400" spc="-1" strike="noStrike">
                <a:solidFill>
                  <a:srgbClr val="404040"/>
                </a:solidFill>
                <a:latin typeface="Gilroy Bold"/>
                <a:ea typeface="Gilroy Bold"/>
              </a:rPr>
              <a:t>Zilnic, aceste organe sunt supuse efectului negativ al factorilor externi</a:t>
            </a:r>
            <a:r>
              <a:rPr b="1" lang="ru-RU" sz="1400" spc="-1" strike="noStrike">
                <a:solidFill>
                  <a:srgbClr val="404040"/>
                </a:solidFill>
                <a:latin typeface="Gilroy Bold"/>
                <a:ea typeface="Gilroy Bold"/>
              </a:rPr>
              <a:t>: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utterstock_1121657204.jpg" descr=""/>
          <p:cNvPicPr/>
          <p:nvPr/>
        </p:nvPicPr>
        <p:blipFill>
          <a:blip r:embed="rId1"/>
          <a:srcRect l="1046" t="8627" r="1046" b="8627"/>
          <a:stretch/>
        </p:blipFill>
        <p:spPr>
          <a:xfrm>
            <a:off x="-106560" y="-72720"/>
            <a:ext cx="9361440" cy="5274000"/>
          </a:xfrm>
          <a:prstGeom prst="rect">
            <a:avLst/>
          </a:prstGeom>
          <a:ln w="12700">
            <a:noFill/>
          </a:ln>
        </p:spPr>
      </p:pic>
      <p:pic>
        <p:nvPicPr>
          <p:cNvPr id="73" name="Рисунок 9" descr=""/>
          <p:cNvPicPr/>
          <p:nvPr/>
        </p:nvPicPr>
        <p:blipFill>
          <a:blip r:embed="rId2"/>
          <a:srcRect l="1289" t="0" r="517" b="1405"/>
          <a:stretch/>
        </p:blipFill>
        <p:spPr>
          <a:xfrm>
            <a:off x="-104400" y="-72720"/>
            <a:ext cx="9534600" cy="5274000"/>
          </a:xfrm>
          <a:prstGeom prst="rect">
            <a:avLst/>
          </a:prstGeom>
          <a:ln w="0">
            <a:noFill/>
          </a:ln>
        </p:spPr>
      </p:pic>
      <p:sp>
        <p:nvSpPr>
          <p:cNvPr id="74" name="Rectangle"/>
          <p:cNvSpPr/>
          <p:nvPr/>
        </p:nvSpPr>
        <p:spPr>
          <a:xfrm>
            <a:off x="10109160" y="-448200"/>
            <a:ext cx="1750680" cy="5649840"/>
          </a:xfrm>
          <a:prstGeom prst="rect">
            <a:avLst/>
          </a:prstGeom>
          <a:solidFill>
            <a:srgbClr val="000000">
              <a:alpha val="47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" name="Рисунок 11" descr=""/>
          <p:cNvPicPr/>
          <p:nvPr/>
        </p:nvPicPr>
        <p:blipFill>
          <a:blip r:embed="rId3"/>
          <a:srcRect l="54776" t="0" r="-3125" b="1405"/>
          <a:stretch/>
        </p:blipFill>
        <p:spPr>
          <a:xfrm>
            <a:off x="-106560" y="-72720"/>
            <a:ext cx="9963000" cy="5274000"/>
          </a:xfrm>
          <a:prstGeom prst="rect">
            <a:avLst/>
          </a:prstGeom>
          <a:ln w="0">
            <a:noFill/>
          </a:ln>
        </p:spPr>
      </p:pic>
      <p:pic>
        <p:nvPicPr>
          <p:cNvPr id="76" name="CCI_logo_new_Монтажная область 1.png" descr="CCI_logo_new_Монтажная область 1.png"/>
          <p:cNvPicPr/>
          <p:nvPr/>
        </p:nvPicPr>
        <p:blipFill>
          <a:blip r:embed="rId4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77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78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/>
          <p:nvPr/>
        </p:nvSpPr>
        <p:spPr>
          <a:xfrm>
            <a:off x="406440" y="1173960"/>
            <a:ext cx="4496400" cy="1459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În urma eforturilor crescute, ficatul, rinichii, tractul gastrointestinal și sistemul limfatic nu pot face față situației</a:t>
            </a:r>
            <a:r>
              <a:rPr b="0" lang="ru-RU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. </a:t>
            </a: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În organism se acumulează toxine</a:t>
            </a:r>
            <a:r>
              <a:rPr b="0" lang="ru-RU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*, </a:t>
            </a:r>
            <a:r>
              <a:rPr b="0" lang="ro-RO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iar starea de sănătate se degradează semnificativ</a:t>
            </a:r>
            <a:r>
              <a:rPr b="0" lang="ru-RU" sz="1600" spc="-1" strike="noStrike">
                <a:solidFill>
                  <a:srgbClr val="ffffff"/>
                </a:solidFill>
                <a:latin typeface="Gilroy"/>
                <a:ea typeface="Gilroy Regular"/>
              </a:rPr>
              <a:t>.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79" name="Организм человека — целостная экосистема,  способная к самовосстановлению при условии  сбалансированного питания, хорошей экологии,  активного образа жизни и минимального  количества стресса."/>
          <p:cNvSpPr/>
          <p:nvPr/>
        </p:nvSpPr>
        <p:spPr>
          <a:xfrm>
            <a:off x="339120" y="3582720"/>
            <a:ext cx="5419440" cy="8751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*</a:t>
            </a:r>
            <a:r>
              <a:rPr b="0" lang="ro-RO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Din categoria toxinelor fac parte</a:t>
            </a: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: </a:t>
            </a:r>
            <a:r>
              <a:rPr b="0" lang="ro-RO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microflora patogenă și produsele rezultate în urma activității vitale a acesteia,</a:t>
            </a: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 </a:t>
            </a:r>
            <a:r>
              <a:rPr b="0" lang="ro-RO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conținutul care stagnează în intestin</a:t>
            </a: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, </a:t>
            </a:r>
            <a:r>
              <a:rPr b="0" lang="ro-RO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resturile de hrană nedigerată</a:t>
            </a: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, </a:t>
            </a:r>
            <a:r>
              <a:rPr b="0" lang="ro-RO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paraziți și microflora patogenă și produsele rezultate în urma activității vitale a acestora </a:t>
            </a:r>
            <a:r>
              <a:rPr b="0" lang="ru-RU" sz="1200" spc="-1" strike="noStrike">
                <a:solidFill>
                  <a:srgbClr val="ffffff"/>
                </a:solidFill>
                <a:latin typeface="Gilroy"/>
                <a:ea typeface="Gilroy Regular"/>
              </a:rPr>
              <a:t>.</a:t>
            </a:r>
            <a:endParaRPr b="0" lang="en-GB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CCI_logo_new_Монтажная область 1.png" descr="CCI_logo_new_Монтажная область 1.png"/>
          <p:cNvPicPr/>
          <p:nvPr/>
        </p:nvPicPr>
        <p:blipFill>
          <a:blip r:embed="rId1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81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82" name="Program Colo-Vada Green-53.png" descr="Program Colo-Vada Green-53.png"/>
          <p:cNvPicPr/>
          <p:nvPr/>
        </p:nvPicPr>
        <p:blipFill>
          <a:blip r:embed="rId2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  <p:sp>
        <p:nvSpPr>
          <p:cNvPr id="83" name="Сигналы SOS: как понять,  что в организме пора навести порядок"/>
          <p:cNvSpPr/>
          <p:nvPr/>
        </p:nvSpPr>
        <p:spPr>
          <a:xfrm>
            <a:off x="406440" y="406440"/>
            <a:ext cx="793872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Semnale</a:t>
            </a:r>
            <a:r>
              <a:rPr b="1" lang="ru-RU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 SOS: </a:t>
            </a: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cum să înțelegem că este momentul să facem ordine în organism</a:t>
            </a:r>
            <a:endParaRPr b="0" lang="en-GB" sz="2800" spc="-1" strike="noStrike">
              <a:latin typeface="Arial"/>
            </a:endParaRPr>
          </a:p>
        </p:txBody>
      </p:sp>
      <p:pic>
        <p:nvPicPr>
          <p:cNvPr id="84" name="Рисунок 1" descr=""/>
          <p:cNvPicPr/>
          <p:nvPr/>
        </p:nvPicPr>
        <p:blipFill>
          <a:blip r:embed="rId3"/>
          <a:stretch/>
        </p:blipFill>
        <p:spPr>
          <a:xfrm>
            <a:off x="3675960" y="1828800"/>
            <a:ext cx="1672560" cy="3312720"/>
          </a:xfrm>
          <a:prstGeom prst="rect">
            <a:avLst/>
          </a:prstGeom>
          <a:ln w="0">
            <a:noFill/>
          </a:ln>
        </p:spPr>
      </p:pic>
      <p:sp>
        <p:nvSpPr>
          <p:cNvPr id="85" name="загрязненный воздух в мегаполисах"/>
          <p:cNvSpPr/>
          <p:nvPr/>
        </p:nvSpPr>
        <p:spPr>
          <a:xfrm>
            <a:off x="6019560" y="2486160"/>
            <a:ext cx="8683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Iritabilitate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86" name="постоянные стрессы"/>
          <p:cNvSpPr/>
          <p:nvPr/>
        </p:nvSpPr>
        <p:spPr>
          <a:xfrm>
            <a:off x="1544760" y="3281040"/>
            <a:ext cx="14763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Tulburări de scaun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87" name="малоподвижный образ жизни"/>
          <p:cNvSpPr/>
          <p:nvPr/>
        </p:nvSpPr>
        <p:spPr>
          <a:xfrm>
            <a:off x="6048000" y="3976560"/>
            <a:ext cx="16135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Tulburări de somn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88" name="загрязненный воздух в мегаполисах"/>
          <p:cNvSpPr/>
          <p:nvPr/>
        </p:nvSpPr>
        <p:spPr>
          <a:xfrm>
            <a:off x="767520" y="2486520"/>
            <a:ext cx="219060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Disconfort după masă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89" name="постоянные стрессы"/>
          <p:cNvSpPr/>
          <p:nvPr/>
        </p:nvSpPr>
        <p:spPr>
          <a:xfrm>
            <a:off x="6048000" y="3263400"/>
            <a:ext cx="256464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Oboseală permanentă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90" name="малоподвижный образ жизни"/>
          <p:cNvSpPr/>
          <p:nvPr/>
        </p:nvSpPr>
        <p:spPr>
          <a:xfrm>
            <a:off x="298080" y="3986280"/>
            <a:ext cx="265968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333842"/>
                </a:solidFill>
                <a:latin typeface="Gilroy"/>
                <a:ea typeface="Arial"/>
              </a:rPr>
              <a:t>Probleme cu pielea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91" name="Овал 20"/>
          <p:cNvSpPr/>
          <p:nvPr/>
        </p:nvSpPr>
        <p:spPr>
          <a:xfrm>
            <a:off x="3403080" y="254556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2" name="Овал 21"/>
          <p:cNvSpPr/>
          <p:nvPr/>
        </p:nvSpPr>
        <p:spPr>
          <a:xfrm>
            <a:off x="3403080" y="33220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Овал 22"/>
          <p:cNvSpPr/>
          <p:nvPr/>
        </p:nvSpPr>
        <p:spPr>
          <a:xfrm>
            <a:off x="3408480" y="40258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Овал 23"/>
          <p:cNvSpPr/>
          <p:nvPr/>
        </p:nvSpPr>
        <p:spPr>
          <a:xfrm>
            <a:off x="5458320" y="33220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Овал 24"/>
          <p:cNvSpPr/>
          <p:nvPr/>
        </p:nvSpPr>
        <p:spPr>
          <a:xfrm>
            <a:off x="5458320" y="254556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Овал 25"/>
          <p:cNvSpPr/>
          <p:nvPr/>
        </p:nvSpPr>
        <p:spPr>
          <a:xfrm>
            <a:off x="5458320" y="4025880"/>
            <a:ext cx="131400" cy="131400"/>
          </a:xfrm>
          <a:prstGeom prst="ellipse">
            <a:avLst/>
          </a:prstGeom>
          <a:noFill/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Прямая соединительная линия 26"/>
          <p:cNvSpPr/>
          <p:nvPr/>
        </p:nvSpPr>
        <p:spPr>
          <a:xfrm flipV="1">
            <a:off x="3079800" y="2611800"/>
            <a:ext cx="32328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8" name="Прямая соединительная линия 27"/>
          <p:cNvSpPr/>
          <p:nvPr/>
        </p:nvSpPr>
        <p:spPr>
          <a:xfrm flipV="1">
            <a:off x="3079800" y="3387600"/>
            <a:ext cx="32328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Прямая соединительная линия 28"/>
          <p:cNvSpPr/>
          <p:nvPr/>
        </p:nvSpPr>
        <p:spPr>
          <a:xfrm flipV="1">
            <a:off x="3092760" y="4092120"/>
            <a:ext cx="32328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0" name="Прямая соединительная линия 29"/>
          <p:cNvSpPr/>
          <p:nvPr/>
        </p:nvSpPr>
        <p:spPr>
          <a:xfrm flipV="1">
            <a:off x="5597640" y="409212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Прямая соединительная линия 30"/>
          <p:cNvSpPr/>
          <p:nvPr/>
        </p:nvSpPr>
        <p:spPr>
          <a:xfrm flipV="1">
            <a:off x="5591520" y="337932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Прямая соединительная линия 31"/>
          <p:cNvSpPr/>
          <p:nvPr/>
        </p:nvSpPr>
        <p:spPr>
          <a:xfrm flipV="1">
            <a:off x="5602680" y="2611800"/>
            <a:ext cx="322920" cy="2880"/>
          </a:xfrm>
          <a:prstGeom prst="line">
            <a:avLst/>
          </a:prstGeom>
          <a:ln w="12700">
            <a:solidFill>
              <a:srgbClr val="7649ba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255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yoyo-dy-cEmvoXALGQQ-unsplash.jpg" descr="yoyo-dy-cEmvoXALGQQ-unsplash.jpg"/>
          <p:cNvPicPr/>
          <p:nvPr/>
        </p:nvPicPr>
        <p:blipFill>
          <a:blip r:embed="rId1"/>
          <a:srcRect l="0" t="25300" r="0" b="0"/>
          <a:stretch/>
        </p:blipFill>
        <p:spPr>
          <a:xfrm flipH="1">
            <a:off x="-11160" y="6480"/>
            <a:ext cx="9167760" cy="5135400"/>
          </a:xfrm>
          <a:prstGeom prst="rect">
            <a:avLst/>
          </a:prstGeom>
          <a:ln w="12700">
            <a:noFill/>
          </a:ln>
        </p:spPr>
      </p:pic>
      <p:sp>
        <p:nvSpPr>
          <p:cNvPr id="104" name="Rectangle"/>
          <p:cNvSpPr/>
          <p:nvPr/>
        </p:nvSpPr>
        <p:spPr>
          <a:xfrm>
            <a:off x="-279360" y="-254160"/>
            <a:ext cx="9688320" cy="5649840"/>
          </a:xfrm>
          <a:prstGeom prst="rect">
            <a:avLst/>
          </a:prstGeom>
          <a:solidFill>
            <a:srgbClr val="000000">
              <a:alpha val="50000"/>
            </a:srgbClr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06" name="лишний вес"/>
          <p:cNvSpPr/>
          <p:nvPr/>
        </p:nvSpPr>
        <p:spPr>
          <a:xfrm>
            <a:off x="1003680" y="1968480"/>
            <a:ext cx="14673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ffffff"/>
                </a:solidFill>
                <a:latin typeface="Gilroy"/>
                <a:ea typeface="Arial"/>
              </a:rPr>
              <a:t>Exces de greutate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107" name="ломкость ногтей и волос"/>
          <p:cNvSpPr/>
          <p:nvPr/>
        </p:nvSpPr>
        <p:spPr>
          <a:xfrm>
            <a:off x="1000440" y="3509640"/>
            <a:ext cx="159984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ffffff"/>
                </a:solidFill>
                <a:latin typeface="Gilroy"/>
                <a:ea typeface="Arial"/>
              </a:rPr>
              <a:t>Unghii și păr casant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08" name="Program Colo-Vada Green-10.png" descr=""/>
          <p:cNvPicPr/>
          <p:nvPr/>
        </p:nvPicPr>
        <p:blipFill>
          <a:blip r:embed="rId3"/>
          <a:stretch/>
        </p:blipFill>
        <p:spPr>
          <a:xfrm>
            <a:off x="410040" y="3340080"/>
            <a:ext cx="529920" cy="531720"/>
          </a:xfrm>
          <a:prstGeom prst="rect">
            <a:avLst/>
          </a:prstGeom>
          <a:ln w="12700">
            <a:noFill/>
          </a:ln>
        </p:spPr>
      </p:pic>
      <p:pic>
        <p:nvPicPr>
          <p:cNvPr id="109" name="Program Colo-Vada Green-12.png" descr=""/>
          <p:cNvPicPr/>
          <p:nvPr/>
        </p:nvPicPr>
        <p:blipFill>
          <a:blip r:embed="rId4"/>
          <a:stretch/>
        </p:blipFill>
        <p:spPr>
          <a:xfrm>
            <a:off x="406440" y="1803240"/>
            <a:ext cx="531720" cy="531720"/>
          </a:xfrm>
          <a:prstGeom prst="rect">
            <a:avLst/>
          </a:prstGeom>
          <a:ln w="12700">
            <a:noFill/>
          </a:ln>
        </p:spPr>
      </p:pic>
      <p:sp>
        <p:nvSpPr>
          <p:cNvPr id="110" name="обострение  хронических заболеваний"/>
          <p:cNvSpPr/>
          <p:nvPr/>
        </p:nvSpPr>
        <p:spPr>
          <a:xfrm>
            <a:off x="4412880" y="1869840"/>
            <a:ext cx="24595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ffffff"/>
                </a:solidFill>
                <a:latin typeface="Gilroy"/>
                <a:ea typeface="Arial"/>
              </a:rPr>
              <a:t>Acutizarea afecțiunilor cronice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11" name="Program Colo-Vada Green-08.png" descr=""/>
          <p:cNvPicPr/>
          <p:nvPr/>
        </p:nvPicPr>
        <p:blipFill>
          <a:blip r:embed="rId5"/>
          <a:stretch/>
        </p:blipFill>
        <p:spPr>
          <a:xfrm>
            <a:off x="3848040" y="1803600"/>
            <a:ext cx="531000" cy="531000"/>
          </a:xfrm>
          <a:prstGeom prst="rect">
            <a:avLst/>
          </a:prstGeom>
          <a:ln w="12700">
            <a:noFill/>
          </a:ln>
        </p:spPr>
      </p:pic>
      <p:sp>
        <p:nvSpPr>
          <p:cNvPr id="112" name="частые простуды"/>
          <p:cNvSpPr/>
          <p:nvPr/>
        </p:nvSpPr>
        <p:spPr>
          <a:xfrm>
            <a:off x="4463640" y="2739960"/>
            <a:ext cx="129816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ffffff"/>
                </a:solidFill>
                <a:latin typeface="Gilroy"/>
                <a:ea typeface="Arial"/>
              </a:rPr>
              <a:t>Răceli frecvente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13" name="Program Colo-Vada Green-11.png" descr="Program Colo-Vada Green-11.png"/>
          <p:cNvPicPr/>
          <p:nvPr/>
        </p:nvPicPr>
        <p:blipFill>
          <a:blip r:embed="rId6"/>
          <a:stretch/>
        </p:blipFill>
        <p:spPr>
          <a:xfrm>
            <a:off x="3848040" y="2571840"/>
            <a:ext cx="531000" cy="531720"/>
          </a:xfrm>
          <a:prstGeom prst="rect">
            <a:avLst/>
          </a:prstGeom>
          <a:ln w="12700">
            <a:noFill/>
          </a:ln>
        </p:spPr>
      </p:pic>
      <p:sp>
        <p:nvSpPr>
          <p:cNvPr id="114" name="аллергические реакции"/>
          <p:cNvSpPr/>
          <p:nvPr/>
        </p:nvSpPr>
        <p:spPr>
          <a:xfrm>
            <a:off x="1013040" y="2739240"/>
            <a:ext cx="1257120" cy="21276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o-RO" sz="1400" spc="-1" strike="noStrike">
                <a:solidFill>
                  <a:srgbClr val="ffffff"/>
                </a:solidFill>
                <a:latin typeface="Gilroy"/>
                <a:ea typeface="Arial"/>
              </a:rPr>
              <a:t>Reacții alergice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15" name="Program Colo-Vada Green-13.png" descr=""/>
          <p:cNvPicPr/>
          <p:nvPr/>
        </p:nvPicPr>
        <p:blipFill>
          <a:blip r:embed="rId7"/>
          <a:stretch/>
        </p:blipFill>
        <p:spPr>
          <a:xfrm>
            <a:off x="406440" y="2571840"/>
            <a:ext cx="531000" cy="529560"/>
          </a:xfrm>
          <a:prstGeom prst="rect">
            <a:avLst/>
          </a:prstGeom>
          <a:ln w="12700">
            <a:noFill/>
          </a:ln>
        </p:spPr>
      </p:pic>
      <p:sp>
        <p:nvSpPr>
          <p:cNvPr id="116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17" name="Сигналы SOS: как понять,  что в организме пора навести порядок"/>
          <p:cNvSpPr/>
          <p:nvPr/>
        </p:nvSpPr>
        <p:spPr>
          <a:xfrm>
            <a:off x="406440" y="406440"/>
            <a:ext cx="793872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c3e53f"/>
                </a:solidFill>
                <a:latin typeface="Gilroy Bold"/>
                <a:ea typeface="Gilroy Bold"/>
              </a:rPr>
              <a:t>Semnale SOS: cum să înțelegem că este momentul să facem ordine în organism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0ff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" descr=""/>
          <p:cNvPicPr/>
          <p:nvPr/>
        </p:nvPicPr>
        <p:blipFill>
          <a:blip r:embed="rId1"/>
          <a:stretch/>
        </p:blipFill>
        <p:spPr>
          <a:xfrm>
            <a:off x="5679000" y="-11880"/>
            <a:ext cx="3460680" cy="5191920"/>
          </a:xfrm>
          <a:prstGeom prst="rect">
            <a:avLst/>
          </a:prstGeom>
          <a:ln w="0">
            <a:noFill/>
          </a:ln>
        </p:spPr>
      </p:pic>
      <p:pic>
        <p:nvPicPr>
          <p:cNvPr id="119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20" name="Мы не можем полностью исключить влияние внешних факторов. Но в наших силах регулярно очищать организм от токсинов, чтобы улучшить самочувствие."/>
          <p:cNvSpPr/>
          <p:nvPr/>
        </p:nvSpPr>
        <p:spPr>
          <a:xfrm>
            <a:off x="332640" y="1454400"/>
            <a:ext cx="5304240" cy="3014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rm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0" lang="ro-RO" sz="2400" spc="-1" strike="noStrike">
                <a:solidFill>
                  <a:srgbClr val="404040"/>
                </a:solidFill>
                <a:latin typeface="Gilroy Bold"/>
                <a:ea typeface="Arial"/>
              </a:rPr>
              <a:t>Nu putem exclude complet influența factorilor externi. Dar depinde de noi </a:t>
            </a:r>
            <a:r>
              <a:rPr b="0" lang="ro-RO" sz="2400" spc="-1" strike="noStrike">
                <a:solidFill>
                  <a:srgbClr val="7649ba"/>
                </a:solidFill>
                <a:latin typeface="Gilroy Bold"/>
                <a:ea typeface="Arial"/>
              </a:rPr>
              <a:t>să ajutăm organismul să se curețe</a:t>
            </a:r>
            <a:r>
              <a:rPr b="0" lang="ru-RU" sz="2400" spc="-1" strike="noStrike">
                <a:solidFill>
                  <a:srgbClr val="7649ba"/>
                </a:solidFill>
                <a:latin typeface="Gilroy Bold"/>
                <a:ea typeface="Arial"/>
              </a:rPr>
              <a:t> </a:t>
            </a:r>
            <a:r>
              <a:rPr b="0" lang="ro-RO" sz="2400" spc="-1" strike="noStrike">
                <a:solidFill>
                  <a:srgbClr val="404040"/>
                </a:solidFill>
                <a:latin typeface="Gilroy Bold"/>
                <a:ea typeface="Arial"/>
              </a:rPr>
              <a:t>de toxine, pentru a ne îmbunătăți starea de bine.</a:t>
            </a:r>
            <a:endParaRPr b="0" lang="en-GB" sz="2400" spc="-1" strike="noStrike">
              <a:latin typeface="Arial"/>
            </a:endParaRPr>
          </a:p>
        </p:txBody>
      </p:sp>
      <p:sp>
        <p:nvSpPr>
          <p:cNvPr id="121" name="Colo-Vada Green"/>
          <p:cNvSpPr/>
          <p:nvPr/>
        </p:nvSpPr>
        <p:spPr>
          <a:xfrm>
            <a:off x="418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404040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pic>
        <p:nvPicPr>
          <p:cNvPr id="122" name="Program Colo-Vada Green-53.png" descr="Program Colo-Vada Green-53.png"/>
          <p:cNvPicPr/>
          <p:nvPr/>
        </p:nvPicPr>
        <p:blipFill>
          <a:blip r:embed="rId3"/>
          <a:srcRect l="0" t="101" r="0" b="101"/>
          <a:stretch/>
        </p:blipFill>
        <p:spPr>
          <a:xfrm>
            <a:off x="8026560" y="4813200"/>
            <a:ext cx="772920" cy="13392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121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154_colo_vada.jpg" descr=""/>
          <p:cNvPicPr/>
          <p:nvPr/>
        </p:nvPicPr>
        <p:blipFill>
          <a:blip r:embed="rId1"/>
          <a:stretch/>
        </p:blipFill>
        <p:spPr>
          <a:xfrm>
            <a:off x="360" y="2160"/>
            <a:ext cx="9142200" cy="5137200"/>
          </a:xfrm>
          <a:prstGeom prst="rect">
            <a:avLst/>
          </a:prstGeom>
          <a:ln w="12700">
            <a:noFill/>
          </a:ln>
        </p:spPr>
      </p:pic>
      <p:pic>
        <p:nvPicPr>
          <p:cNvPr id="124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25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333842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26" name="комплексная программа  для эффективного очищения  организма на основе растительных  компонентов, витаминов, минералов  и пробиотиков."/>
          <p:cNvSpPr/>
          <p:nvPr/>
        </p:nvSpPr>
        <p:spPr>
          <a:xfrm>
            <a:off x="406440" y="1595160"/>
            <a:ext cx="3879720" cy="116748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2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"/>
                <a:ea typeface="Gilroy Regular"/>
              </a:rPr>
              <a:t>Programul complex</a:t>
            </a:r>
            <a:br/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Gilroy Regular"/>
              </a:rPr>
              <a:t>pentru detoxifierea etapizată a organismului, pe bază de ingrediente vegetale, vitamine, minerale și probiotice. 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127" name="Сигналы SOS: как понять,  что в организме пора навести порядок"/>
          <p:cNvSpPr/>
          <p:nvPr/>
        </p:nvSpPr>
        <p:spPr>
          <a:xfrm>
            <a:off x="406440" y="406440"/>
            <a:ext cx="7938720" cy="34092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US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Programul Colo-Vada Green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154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EU_3860_Colo-vada_Green.jpg" descr=""/>
          <p:cNvPicPr/>
          <p:nvPr/>
        </p:nvPicPr>
        <p:blipFill>
          <a:blip r:embed="rId1"/>
          <a:stretch/>
        </p:blipFill>
        <p:spPr>
          <a:xfrm>
            <a:off x="0" y="2160"/>
            <a:ext cx="9142200" cy="5137200"/>
          </a:xfrm>
          <a:prstGeom prst="rect">
            <a:avLst/>
          </a:prstGeom>
          <a:ln w="12700">
            <a:noFill/>
          </a:ln>
        </p:spPr>
      </p:pic>
      <p:pic>
        <p:nvPicPr>
          <p:cNvPr id="129" name="CCI_logo_new_Монтажная область 1.png" descr="CCI_logo_new_Монтажная область 1.png"/>
          <p:cNvPicPr/>
          <p:nvPr/>
        </p:nvPicPr>
        <p:blipFill>
          <a:blip r:embed="rId2"/>
          <a:stretch/>
        </p:blipFill>
        <p:spPr>
          <a:xfrm>
            <a:off x="8013600" y="4782600"/>
            <a:ext cx="811080" cy="201960"/>
          </a:xfrm>
          <a:prstGeom prst="rect">
            <a:avLst/>
          </a:prstGeom>
          <a:ln w="12700">
            <a:noFill/>
          </a:ln>
        </p:spPr>
      </p:pic>
      <p:sp>
        <p:nvSpPr>
          <p:cNvPr id="130" name="Colo-Vada Green"/>
          <p:cNvSpPr/>
          <p:nvPr/>
        </p:nvSpPr>
        <p:spPr>
          <a:xfrm>
            <a:off x="400680" y="4795560"/>
            <a:ext cx="1252440" cy="1454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en-GB" sz="1200" spc="-1" strike="noStrike">
                <a:solidFill>
                  <a:srgbClr val="ffffff"/>
                </a:solidFill>
                <a:latin typeface="Gilroy Bold"/>
                <a:ea typeface="Gilroy Bold"/>
              </a:rPr>
              <a:t>Colo-Vada Green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31" name="Легкость и отличное самочувствие  всего за 14 дней с Colo-Vada Green"/>
          <p:cNvSpPr/>
          <p:nvPr/>
        </p:nvSpPr>
        <p:spPr>
          <a:xfrm>
            <a:off x="532440" y="406440"/>
            <a:ext cx="7926120" cy="6822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Lejeritatea și dispoziția excelentă în doar 14 zile </a:t>
            </a:r>
            <a:br/>
            <a:r>
              <a:rPr b="1" lang="ro-RO" sz="2800" spc="-1" strike="noStrike">
                <a:solidFill>
                  <a:srgbClr val="7649ba"/>
                </a:solidFill>
                <a:latin typeface="Gilroy Bold"/>
                <a:ea typeface="Gilroy Bold"/>
              </a:rPr>
              <a:t>cu programul Colo-Vada Green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132" name="подготовка  к очищению"/>
          <p:cNvSpPr/>
          <p:nvPr/>
        </p:nvSpPr>
        <p:spPr>
          <a:xfrm>
            <a:off x="287280" y="2369880"/>
            <a:ext cx="2668320" cy="437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Etapa </a:t>
            </a:r>
            <a:r>
              <a:rPr b="0" lang="ru-RU" sz="1600" spc="-1" strike="noStrike">
                <a:solidFill>
                  <a:srgbClr val="7649ba"/>
                </a:solidFill>
                <a:latin typeface="Gilroy Bold"/>
                <a:ea typeface="Arial"/>
              </a:rPr>
              <a:t>1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Pregătirea pentru detoxifiere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33" name="Program Colo-Vada Green-47.png" descr=""/>
          <p:cNvPicPr/>
          <p:nvPr/>
        </p:nvPicPr>
        <p:blipFill>
          <a:blip r:embed="rId3"/>
          <a:stretch/>
        </p:blipFill>
        <p:spPr>
          <a:xfrm>
            <a:off x="449280" y="1563480"/>
            <a:ext cx="696600" cy="696600"/>
          </a:xfrm>
          <a:prstGeom prst="rect">
            <a:avLst/>
          </a:prstGeom>
          <a:ln w="12700">
            <a:noFill/>
          </a:ln>
        </p:spPr>
      </p:pic>
      <p:sp>
        <p:nvSpPr>
          <p:cNvPr id="134" name="комфортное  восстановление"/>
          <p:cNvSpPr/>
          <p:nvPr/>
        </p:nvSpPr>
        <p:spPr>
          <a:xfrm>
            <a:off x="6168240" y="2369880"/>
            <a:ext cx="2147040" cy="437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Etapa </a:t>
            </a:r>
            <a:r>
              <a:rPr b="0" lang="ru-RU" sz="1600" spc="-1" strike="noStrike">
                <a:solidFill>
                  <a:srgbClr val="7649ba"/>
                </a:solidFill>
                <a:latin typeface="Gilroy Bold"/>
                <a:ea typeface="Arial"/>
              </a:rPr>
              <a:t>3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Refacerea confortabilă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35" name="Program Colo-Vada Green-48.png" descr=""/>
          <p:cNvPicPr/>
          <p:nvPr/>
        </p:nvPicPr>
        <p:blipFill>
          <a:blip r:embed="rId4"/>
          <a:stretch/>
        </p:blipFill>
        <p:spPr>
          <a:xfrm>
            <a:off x="6355080" y="1564560"/>
            <a:ext cx="696600" cy="694440"/>
          </a:xfrm>
          <a:prstGeom prst="rect">
            <a:avLst/>
          </a:prstGeom>
          <a:ln w="12700">
            <a:noFill/>
          </a:ln>
        </p:spPr>
      </p:pic>
      <p:sp>
        <p:nvSpPr>
          <p:cNvPr id="136" name="эффективная  детоксикация"/>
          <p:cNvSpPr/>
          <p:nvPr/>
        </p:nvSpPr>
        <p:spPr>
          <a:xfrm>
            <a:off x="3539520" y="2369880"/>
            <a:ext cx="1680480" cy="43740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7649ba"/>
                </a:solidFill>
                <a:latin typeface="Gilroy Bold"/>
                <a:ea typeface="Arial"/>
              </a:rPr>
              <a:t>Etapa </a:t>
            </a:r>
            <a:r>
              <a:rPr b="0" lang="en-US" sz="1600" spc="-1" strike="noStrike">
                <a:solidFill>
                  <a:srgbClr val="7649ba"/>
                </a:solidFill>
                <a:latin typeface="Gilroy Bold"/>
                <a:ea typeface="Arial"/>
              </a:rPr>
              <a:t>2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ro-RO" sz="1600" spc="-1" strike="noStrike">
                <a:solidFill>
                  <a:srgbClr val="333842"/>
                </a:solidFill>
                <a:latin typeface="Gilroy"/>
                <a:ea typeface="Arial"/>
              </a:rPr>
              <a:t>Curățarea intensă</a:t>
            </a:r>
            <a:endParaRPr b="0" lang="en-GB" sz="1600" spc="-1" strike="noStrike">
              <a:latin typeface="Arial"/>
            </a:endParaRPr>
          </a:p>
        </p:txBody>
      </p:sp>
      <p:pic>
        <p:nvPicPr>
          <p:cNvPr id="137" name="Program Colo-Vada Green-49.png" descr=""/>
          <p:cNvPicPr/>
          <p:nvPr/>
        </p:nvPicPr>
        <p:blipFill>
          <a:blip r:embed="rId5"/>
          <a:stretch/>
        </p:blipFill>
        <p:spPr>
          <a:xfrm>
            <a:off x="3801960" y="1564560"/>
            <a:ext cx="696600" cy="694440"/>
          </a:xfrm>
          <a:prstGeom prst="rect">
            <a:avLst/>
          </a:prstGeom>
          <a:ln w="127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3580</TotalTime>
  <Application>LibreOffice/7.1.0.3$Windows_X86_64 LibreOffice_project/f6099ecf3d29644b5008cc8f48f42f4a40986e4c</Application>
  <AppVersion>15.0000</AppVersion>
  <Words>2875</Words>
  <Paragraphs>227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Ekaterina.Zhuravel</dc:creator>
  <dc:description/>
  <dc:language>en-GB</dc:language>
  <cp:lastModifiedBy/>
  <dcterms:modified xsi:type="dcterms:W3CDTF">2023-01-12T16:41:20Z</dcterms:modified>
  <cp:revision>103</cp:revision>
  <dc:subject/>
  <dc:title>Природа твоей легкости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19</vt:i4>
  </property>
  <property fmtid="{D5CDD505-2E9C-101B-9397-08002B2CF9AE}" pid="3" name="PresentationFormat">
    <vt:lpwstr>On-screen Show (16:9)</vt:lpwstr>
  </property>
  <property fmtid="{D5CDD505-2E9C-101B-9397-08002B2CF9AE}" pid="4" name="Slides">
    <vt:i4>24</vt:i4>
  </property>
</Properties>
</file>