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94"/>
  </p:normalViewPr>
  <p:slideViewPr>
    <p:cSldViewPr snapToGrid="0">
      <p:cViewPr varScale="1">
        <p:scale>
          <a:sx n="156" d="100"/>
          <a:sy n="156" d="100"/>
        </p:scale>
        <p:origin x="4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5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&lt;верхний колонтитул&gt;</a:t>
            </a:r>
          </a:p>
        </p:txBody>
      </p:sp>
      <p:sp>
        <p:nvSpPr>
          <p:cNvPr id="51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  <p:sp>
        <p:nvSpPr>
          <p:cNvPr id="52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3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48E48FD9-33BB-4BFE-A1B0-C9EF8853325E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PlaceHolder 1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4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5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Вода - основа на живота  </a:t>
            </a:r>
            <a:endParaRPr lang="ru-RU" sz="4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5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Водното</a:t>
            </a:r>
            <a:r>
              <a:rPr lang="ru-RU" sz="45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 равновесие не е просто </a:t>
            </a:r>
            <a:r>
              <a:rPr lang="ru-RU" sz="45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количеството</a:t>
            </a:r>
            <a:r>
              <a:rPr lang="ru-RU" sz="45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 </a:t>
            </a:r>
            <a:r>
              <a:rPr lang="ru-RU" sz="45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пияна</a:t>
            </a:r>
            <a:r>
              <a:rPr lang="ru-RU" sz="45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 вода</a:t>
            </a:r>
            <a:endParaRPr lang="ru-RU" sz="4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4413" cy="3429000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D2494F1A-99A3-43CC-93DB-26EAB0F6A7FE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sldNum" idx="10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8EEAB483-6484-4957-962C-F490D8C20DC3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sldNum" idx="11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82373AB1-CE78-4290-911D-9818E0D493EC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 Content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7" name="PlaceHolder 5"/>
          <p:cNvSpPr>
            <a:spLocks noGrp="1"/>
          </p:cNvSpPr>
          <p:nvPr>
            <p:ph type="sldNum" idx="12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C2910516-1E6F-4C80-BA8E-94FA47D3DFD6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888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2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3D0357CF-FD1C-4C82-A0A6-5F27CC2C2E1D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5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4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6"/>
          <p:cNvSpPr>
            <a:spLocks noGrp="1"/>
          </p:cNvSpPr>
          <p:nvPr>
            <p:ph type="sldNum" idx="3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EC150A4D-301E-4760-9C7E-2BFD089488A9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2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2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2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2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2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2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240" cy="142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4" name="PlaceHolder 8"/>
          <p:cNvSpPr>
            <a:spLocks noGrp="1"/>
          </p:cNvSpPr>
          <p:nvPr>
            <p:ph type="sldNum" idx="4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48E40C40-FD0B-4033-9686-E190E7436AFE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ldNum" idx="5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129B1856-0E06-44BD-B0AD-91E88C6CD06A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7" name="PlaceHolder 2"/>
          <p:cNvSpPr>
            <a:spLocks noGrp="1"/>
          </p:cNvSpPr>
          <p:nvPr>
            <p:ph type="sldNum" idx="6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6E3CB6A0-FED0-47EF-990E-36F3C449CB93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sldNum" idx="7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5FC4F2D0-BDAA-4807-93E0-56946D407C14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4" name="PlaceHolder 4"/>
          <p:cNvSpPr>
            <a:spLocks noGrp="1"/>
          </p:cNvSpPr>
          <p:nvPr>
            <p:ph type="sldNum" idx="8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A1B1CFBE-43B8-4715-98FB-C31892D4E4A5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6" name="PlaceHolder 2"/>
          <p:cNvSpPr>
            <a:spLocks noGrp="1"/>
          </p:cNvSpPr>
          <p:nvPr>
            <p:ph type="sldNum" idx="9"/>
          </p:nvPr>
        </p:nvSpPr>
        <p:spPr>
          <a:xfrm>
            <a:off x="6393600" y="3229920"/>
            <a:ext cx="158760" cy="3074400"/>
          </a:xfrm>
          <a:prstGeom prst="rect">
            <a:avLst/>
          </a:prstGeom>
          <a:noFill/>
          <a:ln w="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450" b="0" i="0" u="none" strike="noStrike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Suisse Int'l Light" panose="020B0304000000000000" pitchFamily="34" charset="-78"/>
              </a:defRPr>
            </a:lvl1pPr>
          </a:lstStyle>
          <a:p>
            <a:fld id="{62FAE0F9-059F-4AAF-8DD3-BB4233A81AD4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1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CBEC62-7C89-F1BD-3930-09BEF7577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55" name="Google Shape;16;p3"/>
          <p:cNvGrpSpPr/>
          <p:nvPr/>
        </p:nvGrpSpPr>
        <p:grpSpPr>
          <a:xfrm>
            <a:off x="501120" y="1732436"/>
            <a:ext cx="4019400" cy="2554404"/>
            <a:chOff x="501120" y="1054800"/>
            <a:chExt cx="4019400" cy="2554404"/>
          </a:xfrm>
        </p:grpSpPr>
        <p:sp>
          <p:nvSpPr>
            <p:cNvPr id="56" name="Google Shape;17;p3"/>
            <p:cNvSpPr/>
            <p:nvPr/>
          </p:nvSpPr>
          <p:spPr>
            <a:xfrm>
              <a:off x="501120" y="1054800"/>
              <a:ext cx="4019400" cy="255440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108000" anchor="t">
              <a:spAutoFit/>
            </a:bodyPr>
            <a:lstStyle/>
            <a:p>
              <a:pPr>
                <a:lnSpc>
                  <a:spcPts val="5000"/>
                </a:lnSpc>
                <a:tabLst>
                  <a:tab pos="0" algn="l"/>
                </a:tabLst>
              </a:pPr>
              <a:r>
                <a:rPr lang="en-US" sz="4400" u="none" strike="noStrike" dirty="0" err="1">
                  <a:solidFill>
                    <a:schemeClr val="lt1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Hydramax</a:t>
              </a:r>
              <a:endParaRPr lang="ru-RU" sz="44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ts val="5000"/>
                </a:lnSpc>
                <a:tabLst>
                  <a:tab pos="0" algn="l"/>
                </a:tabLst>
              </a:pPr>
              <a:r>
                <a:rPr lang="en-US" sz="4400" u="none" strike="noStrike" dirty="0" err="1">
                  <a:solidFill>
                    <a:schemeClr val="lt1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Hydramax</a:t>
              </a:r>
              <a:r>
                <a:rPr lang="en-US" sz="4400" u="none" strike="noStrike" dirty="0">
                  <a:solidFill>
                    <a:schemeClr val="lt1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 Plus</a:t>
              </a:r>
              <a:endParaRPr lang="ru-RU" sz="44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ts val="5000"/>
                </a:lnSpc>
                <a:tabLst>
                  <a:tab pos="0" algn="l"/>
                </a:tabLst>
              </a:pPr>
              <a:endParaRPr lang="ru-RU" sz="44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ts val="5000"/>
                </a:lnSpc>
                <a:tabLst>
                  <a:tab pos="0" algn="l"/>
                </a:tabLst>
              </a:pPr>
              <a:endParaRPr lang="ru-RU" sz="14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" name="Google Shape;18;p3"/>
            <p:cNvSpPr/>
            <p:nvPr/>
          </p:nvSpPr>
          <p:spPr>
            <a:xfrm>
              <a:off x="501120" y="2571840"/>
              <a:ext cx="3182400" cy="21544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ru-RU" sz="1400" u="none" strike="noStrike" dirty="0">
                  <a:solidFill>
                    <a:schemeClr val="lt1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B2B-презентация на продукт</a:t>
              </a:r>
              <a:endParaRPr lang="ru-RU" sz="14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8" name="Google Shape;19;p3"/>
          <p:cNvPicPr/>
          <p:nvPr/>
        </p:nvPicPr>
        <p:blipFill>
          <a:blip r:embed="rId3"/>
          <a:stretch/>
        </p:blipFill>
        <p:spPr>
          <a:xfrm>
            <a:off x="501120" y="609120"/>
            <a:ext cx="981720" cy="172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58;p12"/>
          <p:cNvSpPr/>
          <p:nvPr/>
        </p:nvSpPr>
        <p:spPr>
          <a:xfrm>
            <a:off x="539640" y="555480"/>
            <a:ext cx="3726720" cy="8784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Спорт и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висока</a:t>
            </a: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активност</a:t>
            </a:r>
            <a:endParaRPr lang="ru-RU" sz="2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Google Shape;159;p12"/>
          <p:cNvSpPr/>
          <p:nvPr/>
        </p:nvSpPr>
        <p:spPr>
          <a:xfrm>
            <a:off x="560160" y="248760"/>
            <a:ext cx="3776040" cy="247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Целева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аудитория по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интереси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Google Shape;160;p12"/>
          <p:cNvSpPr/>
          <p:nvPr/>
        </p:nvSpPr>
        <p:spPr>
          <a:xfrm>
            <a:off x="560160" y="172692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Характеристика: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Google Shape;161;p12"/>
          <p:cNvSpPr/>
          <p:nvPr/>
        </p:nvSpPr>
        <p:spPr>
          <a:xfrm>
            <a:off x="560160" y="2016720"/>
            <a:ext cx="373932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Спортисти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активни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хора,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тренират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не само за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здраве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но и за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постигане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резултат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интензивни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тренировки,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маратони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кросове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групови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фитнес-занимания,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танци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няколко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часа,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продължителни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походи или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колоездене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Google Shape;162;p12"/>
          <p:cNvSpPr/>
          <p:nvPr/>
        </p:nvSpPr>
        <p:spPr>
          <a:xfrm>
            <a:off x="560160" y="282852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Проблем/ </a:t>
            </a: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Google Shape;163;p12"/>
          <p:cNvSpPr/>
          <p:nvPr/>
        </p:nvSpPr>
        <p:spPr>
          <a:xfrm>
            <a:off x="560160" y="3116160"/>
            <a:ext cx="373932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Губят много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магнезий чрез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потта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води до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бързо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уморяване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мускулни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спазми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намаляване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издръжливостта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този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случай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организмът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има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нужда от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допълнителна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поддръжка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антиоксиданти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витамини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Google Shape;164;p12"/>
          <p:cNvSpPr/>
          <p:nvPr/>
        </p:nvSpPr>
        <p:spPr>
          <a:xfrm>
            <a:off x="560160" y="39060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Google Shape;165;p12"/>
          <p:cNvSpPr/>
          <p:nvPr/>
        </p:nvSpPr>
        <p:spPr>
          <a:xfrm>
            <a:off x="560160" y="4208760"/>
            <a:ext cx="335808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високо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ниво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издръжливост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дори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при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продължителни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натоварвания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По-бързо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избягване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спазми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повишаване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ефективността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тренировките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9" name="Google Shape;166;p12"/>
          <p:cNvPicPr/>
          <p:nvPr/>
        </p:nvPicPr>
        <p:blipFill>
          <a:blip r:embed="rId2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" name="Google Shape;167;p12"/>
          <p:cNvSpPr/>
          <p:nvPr/>
        </p:nvSpPr>
        <p:spPr>
          <a:xfrm>
            <a:off x="4565880" y="555480"/>
            <a:ext cx="3726720" cy="4937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Красота/анти-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ейдж</a:t>
            </a:r>
            <a:endParaRPr lang="ru-RU" sz="2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Google Shape;168;p12"/>
          <p:cNvSpPr/>
          <p:nvPr/>
        </p:nvSpPr>
        <p:spPr>
          <a:xfrm>
            <a:off x="4586400" y="172692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Характеристика: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Google Shape;169;p12"/>
          <p:cNvSpPr/>
          <p:nvPr/>
        </p:nvSpPr>
        <p:spPr>
          <a:xfrm>
            <a:off x="4586400" y="2016720"/>
            <a:ext cx="3739320" cy="41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Жени,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инвестират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красотата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си: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подлагат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разкрасителни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инжекционни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процедури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посещават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козметици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следят за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храненето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си и приема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течности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Google Shape;170;p12"/>
          <p:cNvSpPr/>
          <p:nvPr/>
        </p:nvSpPr>
        <p:spPr>
          <a:xfrm>
            <a:off x="4586400" y="282852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Проблем/ </a:t>
            </a: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Google Shape;171;p12"/>
          <p:cNvSpPr/>
          <p:nvPr/>
        </p:nvSpPr>
        <p:spPr>
          <a:xfrm>
            <a:off x="4586400" y="3116160"/>
            <a:ext cx="3739320" cy="41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Недостигът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може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намали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способността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задържа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влагата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ускорява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сухота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сивота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Google Shape;172;p12"/>
          <p:cNvSpPr/>
          <p:nvPr/>
        </p:nvSpPr>
        <p:spPr>
          <a:xfrm>
            <a:off x="4586400" y="39060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Google Shape;173;p12"/>
          <p:cNvSpPr/>
          <p:nvPr/>
        </p:nvSpPr>
        <p:spPr>
          <a:xfrm>
            <a:off x="4586400" y="4208760"/>
            <a:ext cx="3358080" cy="41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осигури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хидратиране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дълбочина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отвътре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удължи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от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салонните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процедури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постигне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равен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тен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еластичност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8;p13"/>
          <p:cNvSpPr/>
          <p:nvPr/>
        </p:nvSpPr>
        <p:spPr>
          <a:xfrm>
            <a:off x="539640" y="555480"/>
            <a:ext cx="3726720" cy="8784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ЗНЧ.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Нутрициолози</a:t>
            </a: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биохакери</a:t>
            </a:r>
            <a:endParaRPr lang="ru-RU" sz="2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Google Shape;179;p13"/>
          <p:cNvSpPr/>
          <p:nvPr/>
        </p:nvSpPr>
        <p:spPr>
          <a:xfrm>
            <a:off x="560160" y="248760"/>
            <a:ext cx="3776040" cy="247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Целева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аудитория по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интереси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Google Shape;180;p13"/>
          <p:cNvSpPr/>
          <p:nvPr/>
        </p:nvSpPr>
        <p:spPr>
          <a:xfrm>
            <a:off x="560160" y="172692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Характеристика: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Google Shape;181;p13"/>
          <p:cNvSpPr/>
          <p:nvPr/>
        </p:nvSpPr>
        <p:spPr>
          <a:xfrm>
            <a:off x="560160" y="2016720"/>
            <a:ext cx="2932920" cy="41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Хора,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вече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четат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състава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продуктите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приемат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магнезий, омега,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знаят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калий и натрий.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Разбират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как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храненето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влияе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теглото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Google Shape;182;p13"/>
          <p:cNvSpPr/>
          <p:nvPr/>
        </p:nvSpPr>
        <p:spPr>
          <a:xfrm>
            <a:off x="560160" y="282852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Проблем/ </a:t>
            </a: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Google Shape;183;p13"/>
          <p:cNvSpPr/>
          <p:nvPr/>
        </p:nvSpPr>
        <p:spPr>
          <a:xfrm>
            <a:off x="560160" y="3116160"/>
            <a:ext cx="2932920" cy="27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доверяват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продукти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захар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ароматизатори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търсят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чисти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формули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Google Shape;184;p13"/>
          <p:cNvSpPr/>
          <p:nvPr/>
        </p:nvSpPr>
        <p:spPr>
          <a:xfrm>
            <a:off x="560160" y="39060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Google Shape;185;p13"/>
          <p:cNvSpPr/>
          <p:nvPr/>
        </p:nvSpPr>
        <p:spPr>
          <a:xfrm>
            <a:off x="560160" y="4208760"/>
            <a:ext cx="3358080" cy="41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Искат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клетъчно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ниво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а не просто да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преминава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през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бъбреците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Търсят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качествена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ежедневна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употреба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офиса или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път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Google Shape;186;p13"/>
          <p:cNvSpPr/>
          <p:nvPr/>
        </p:nvSpPr>
        <p:spPr>
          <a:xfrm>
            <a:off x="8588160" y="3413880"/>
            <a:ext cx="3739320" cy="13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bg-BG" sz="900" u="none" strike="noStrike" dirty="0">
              <a:solidFill>
                <a:schemeClr val="dk1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186" name="Google Shape;187;p13"/>
          <p:cNvSpPr/>
          <p:nvPr/>
        </p:nvSpPr>
        <p:spPr>
          <a:xfrm>
            <a:off x="8588160" y="4386960"/>
            <a:ext cx="3358080" cy="13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bg-BG" sz="900" u="none" strike="noStrike" dirty="0">
              <a:solidFill>
                <a:schemeClr val="dk1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187" name="Google Shape;188;p13"/>
          <p:cNvSpPr/>
          <p:nvPr/>
        </p:nvSpPr>
        <p:spPr>
          <a:xfrm>
            <a:off x="4579560" y="555480"/>
            <a:ext cx="3814200" cy="8784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Хора с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признаци</a:t>
            </a: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скрито</a:t>
            </a: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обезводняване</a:t>
            </a:r>
            <a:endParaRPr lang="ru-RU" sz="2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Google Shape;189;p13"/>
          <p:cNvSpPr/>
          <p:nvPr/>
        </p:nvSpPr>
        <p:spPr>
          <a:xfrm>
            <a:off x="4599720" y="172692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Характеристика: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Google Shape;190;p13"/>
          <p:cNvSpPr/>
          <p:nvPr/>
        </p:nvSpPr>
        <p:spPr>
          <a:xfrm>
            <a:off x="4599720" y="2016720"/>
            <a:ext cx="2932920" cy="41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Тези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често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оплакват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от умора,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главоболие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сухота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лигавиците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но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достатъчно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Google Shape;191;p13"/>
          <p:cNvSpPr/>
          <p:nvPr/>
        </p:nvSpPr>
        <p:spPr>
          <a:xfrm>
            <a:off x="4599720" y="282852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Проблем/ </a:t>
            </a: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Google Shape;192;p13"/>
          <p:cNvSpPr/>
          <p:nvPr/>
        </p:nvSpPr>
        <p:spPr>
          <a:xfrm>
            <a:off x="4599720" y="3116160"/>
            <a:ext cx="321948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Ефективното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разпределяне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задържане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клетките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зависи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от баланса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особено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натрий, калий и магнезий, нарушен е водно-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солевият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Google Shape;193;p13"/>
          <p:cNvSpPr/>
          <p:nvPr/>
        </p:nvSpPr>
        <p:spPr>
          <a:xfrm>
            <a:off x="4599720" y="39060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Google Shape;194;p13"/>
          <p:cNvSpPr/>
          <p:nvPr/>
        </p:nvSpPr>
        <p:spPr>
          <a:xfrm>
            <a:off x="4599720" y="4208760"/>
            <a:ext cx="3219480" cy="41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балансът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за да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организма,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върне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енергията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яснотата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ума.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349592-C39A-2741-61AE-C6B673422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4" name="Google Shape;199;p14"/>
          <p:cNvSpPr/>
          <p:nvPr/>
        </p:nvSpPr>
        <p:spPr>
          <a:xfrm>
            <a:off x="560160" y="248760"/>
            <a:ext cx="3776040" cy="247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Целева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аудитория по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интереси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5" name="Google Shape;200;p14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" name="Google Shape;201;p14"/>
          <p:cNvSpPr/>
          <p:nvPr/>
        </p:nvSpPr>
        <p:spPr>
          <a:xfrm>
            <a:off x="560160" y="555480"/>
            <a:ext cx="3415847" cy="12632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Хора с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високо</a:t>
            </a: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ниво</a:t>
            </a: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 </a:t>
            </a:r>
            <a:endParaRPr lang="ru-RU" sz="2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стрес</a:t>
            </a: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25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недоспиване</a:t>
            </a:r>
            <a:r>
              <a:rPr lang="ru-RU" sz="25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*</a:t>
            </a:r>
            <a:endParaRPr lang="ru-RU" sz="2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Google Shape;202;p14"/>
          <p:cNvSpPr/>
          <p:nvPr/>
        </p:nvSpPr>
        <p:spPr>
          <a:xfrm>
            <a:off x="539640" y="4528440"/>
            <a:ext cx="3739320" cy="247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* Само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Google Shape;204;p14"/>
          <p:cNvSpPr/>
          <p:nvPr/>
        </p:nvSpPr>
        <p:spPr>
          <a:xfrm>
            <a:off x="560160" y="187704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Характеристика: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Google Shape;205;p14"/>
          <p:cNvSpPr/>
          <p:nvPr/>
        </p:nvSpPr>
        <p:spPr>
          <a:xfrm>
            <a:off x="560160" y="2166840"/>
            <a:ext cx="319212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Предприемачи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ръководители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офисни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сътрудници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служители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извънреден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режим на работа, родители на малки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деца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хора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свободни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професии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ненормирано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време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Google Shape;206;p14"/>
          <p:cNvSpPr/>
          <p:nvPr/>
        </p:nvSpPr>
        <p:spPr>
          <a:xfrm>
            <a:off x="560160" y="281484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Проблем/ </a:t>
            </a: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Google Shape;207;p14"/>
          <p:cNvSpPr/>
          <p:nvPr/>
        </p:nvSpPr>
        <p:spPr>
          <a:xfrm>
            <a:off x="560160" y="3102480"/>
            <a:ext cx="3192120" cy="415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Хроничният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стрес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недоспиването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намаляват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нивото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магнезий в организма,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води до нервно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напрежение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влошаване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съня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усещане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изтощение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Google Shape;208;p14"/>
          <p:cNvSpPr/>
          <p:nvPr/>
        </p:nvSpPr>
        <p:spPr>
          <a:xfrm>
            <a:off x="560160" y="376956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Google Shape;209;p14"/>
          <p:cNvSpPr/>
          <p:nvPr/>
        </p:nvSpPr>
        <p:spPr>
          <a:xfrm>
            <a:off x="560160" y="4072320"/>
            <a:ext cx="3358080" cy="27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нивото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магнезий,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намалят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проявите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стрес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подобри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съня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концентрацията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E3CFBB-210D-56B2-3050-C6738EF9A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6" name="Google Shape;215;p15"/>
          <p:cNvSpPr/>
          <p:nvPr/>
        </p:nvSpPr>
        <p:spPr>
          <a:xfrm>
            <a:off x="553165" y="2050920"/>
            <a:ext cx="3382020" cy="8617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 да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разказваме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потребителите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 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21;p16"/>
          <p:cNvPicPr/>
          <p:nvPr/>
        </p:nvPicPr>
        <p:blipFill>
          <a:blip r:embed="rId2"/>
          <a:srcRect l="9405" t="7246" r="438" b="1720"/>
          <a:stretch/>
        </p:blipFill>
        <p:spPr>
          <a:xfrm>
            <a:off x="-360" y="54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9" name="Google Shape;222;p16"/>
          <p:cNvSpPr/>
          <p:nvPr/>
        </p:nvSpPr>
        <p:spPr>
          <a:xfrm>
            <a:off x="539640" y="519120"/>
            <a:ext cx="3501681" cy="85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Аргументи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полза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продукта</a:t>
            </a:r>
            <a:endParaRPr lang="ru-RU" sz="2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Google Shape;223;p16"/>
          <p:cNvSpPr/>
          <p:nvPr/>
        </p:nvSpPr>
        <p:spPr>
          <a:xfrm>
            <a:off x="539640" y="1456200"/>
            <a:ext cx="3625200" cy="46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страните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развита инфраструктура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питейната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само 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1" name="Google Shape;224;p16"/>
          <p:cNvSpPr/>
          <p:nvPr/>
        </p:nvSpPr>
        <p:spPr>
          <a:xfrm>
            <a:off x="539640" y="2411640"/>
            <a:ext cx="157896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40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Ultra"/>
                <a:cs typeface="Suisse Int'l Light" panose="020B0304000000000000" pitchFamily="34" charset="-78"/>
              </a:rPr>
              <a:t>3–7% </a:t>
            </a:r>
            <a:endParaRPr lang="ru-RU" sz="4000" u="none" strike="noStrike" dirty="0">
              <a:solidFill>
                <a:srgbClr val="FFFFFF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212" name="Google Shape;225;p16"/>
          <p:cNvSpPr/>
          <p:nvPr/>
        </p:nvSpPr>
        <p:spPr>
          <a:xfrm>
            <a:off x="539640" y="3059640"/>
            <a:ext cx="1796400" cy="46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 </a:t>
            </a:r>
            <a:r>
              <a:rPr lang="bg-BG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препоръчителната</a:t>
            </a:r>
            <a:endParaRPr lang="ru-RU" sz="11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норма магнезий</a:t>
            </a:r>
            <a:endParaRPr lang="ru-RU" sz="11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3" name="Google Shape;226;p16"/>
          <p:cNvSpPr/>
          <p:nvPr/>
        </p:nvSpPr>
        <p:spPr>
          <a:xfrm>
            <a:off x="2330280" y="2411640"/>
            <a:ext cx="20311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40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Ultra"/>
                <a:cs typeface="Suisse Int'l Light" panose="020B0304000000000000" pitchFamily="34" charset="-78"/>
              </a:rPr>
              <a:t>6,5%  </a:t>
            </a:r>
            <a:endParaRPr lang="ru-RU" sz="4000" u="none" strike="noStrike" dirty="0">
              <a:solidFill>
                <a:srgbClr val="FFFFFF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214" name="Google Shape;227;p16"/>
          <p:cNvSpPr/>
          <p:nvPr/>
        </p:nvSpPr>
        <p:spPr>
          <a:xfrm>
            <a:off x="2330280" y="3059640"/>
            <a:ext cx="2241000" cy="46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калций</a:t>
            </a:r>
            <a:endParaRPr lang="ru-RU" sz="11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5" name="Google Shape;228;p16"/>
          <p:cNvSpPr/>
          <p:nvPr/>
        </p:nvSpPr>
        <p:spPr>
          <a:xfrm>
            <a:off x="539640" y="3772080"/>
            <a:ext cx="3093467" cy="85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 прием на 2 литра на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ден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Затова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не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бива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смята за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пълноценен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източник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тези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16" name="Google Shape;229;p16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34;p17"/>
          <p:cNvPicPr/>
          <p:nvPr/>
        </p:nvPicPr>
        <p:blipFill>
          <a:blip r:embed="rId2"/>
          <a:srcRect t="3528" r="6969" b="3444"/>
          <a:stretch/>
        </p:blipFill>
        <p:spPr>
          <a:xfrm>
            <a:off x="0" y="0"/>
            <a:ext cx="9151200" cy="514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8" name="Google Shape;235;p17"/>
          <p:cNvSpPr/>
          <p:nvPr/>
        </p:nvSpPr>
        <p:spPr>
          <a:xfrm>
            <a:off x="539640" y="2783880"/>
            <a:ext cx="403164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Google Shape;236;p17"/>
          <p:cNvSpPr/>
          <p:nvPr/>
        </p:nvSpPr>
        <p:spPr>
          <a:xfrm>
            <a:off x="539640" y="3328920"/>
            <a:ext cx="4031640" cy="146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лесноусвояеми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форми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ключови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(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включително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магнезий и калий),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помагат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електролитния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 —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особено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актуално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при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употреба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мека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филтрирана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преварена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вода.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0" name="Google Shape;237;p17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42;p18"/>
          <p:cNvPicPr/>
          <p:nvPr/>
        </p:nvPicPr>
        <p:blipFill>
          <a:blip r:embed="rId2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2" name="Google Shape;243;p18"/>
          <p:cNvSpPr/>
          <p:nvPr/>
        </p:nvSpPr>
        <p:spPr>
          <a:xfrm>
            <a:off x="539640" y="1351440"/>
            <a:ext cx="403164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Интересен факт 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Google Shape;244;p18"/>
          <p:cNvSpPr/>
          <p:nvPr/>
        </p:nvSpPr>
        <p:spPr>
          <a:xfrm>
            <a:off x="539640" y="1866960"/>
            <a:ext cx="3967046" cy="174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Изследвания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във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Великобритания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показват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връзката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между приема на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мека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вода* (с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ниско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съдържание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) и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повишения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риск от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съдова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деменция и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сърдечно-съдови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заболявания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особено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при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възрастни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хора — минералите магнезий и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калций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могат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осигурят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защита,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когато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нужно.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Google Shape;245;p18"/>
          <p:cNvSpPr/>
          <p:nvPr/>
        </p:nvSpPr>
        <p:spPr>
          <a:xfrm>
            <a:off x="539640" y="4132080"/>
            <a:ext cx="3259080" cy="4924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*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Мека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 — вода с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ниско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съдържание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преди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всичко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калций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магнезий.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Тя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безопасна за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пиене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но при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продължителна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употреба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не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осигурява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организма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достатъчно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количество от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тези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елементи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5" name="Google Shape;246;p18"/>
          <p:cNvPicPr/>
          <p:nvPr/>
        </p:nvPicPr>
        <p:blipFill>
          <a:blip r:embed="rId3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B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51;p19"/>
          <p:cNvPicPr/>
          <p:nvPr/>
        </p:nvPicPr>
        <p:blipFill>
          <a:blip r:embed="rId2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7" name="Google Shape;252;p19"/>
          <p:cNvSpPr/>
          <p:nvPr/>
        </p:nvSpPr>
        <p:spPr>
          <a:xfrm>
            <a:off x="539640" y="2501495"/>
            <a:ext cx="48276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01</a:t>
            </a:r>
            <a:endParaRPr lang="ru-RU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Google Shape;253;p19"/>
          <p:cNvSpPr/>
          <p:nvPr/>
        </p:nvSpPr>
        <p:spPr>
          <a:xfrm>
            <a:off x="539640" y="3032640"/>
            <a:ext cx="203112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Определяне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целева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аудитория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Google Shape;254;p19"/>
          <p:cNvSpPr/>
          <p:nvPr/>
        </p:nvSpPr>
        <p:spPr>
          <a:xfrm>
            <a:off x="539640" y="3603960"/>
            <a:ext cx="2031120" cy="601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Цел: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разбере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потребността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мотивацията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потенциалните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потребители.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Използвайте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слайдовете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ЦА в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тази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презентация.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Google Shape;255;p19"/>
          <p:cNvSpPr/>
          <p:nvPr/>
        </p:nvSpPr>
        <p:spPr>
          <a:xfrm>
            <a:off x="2724840" y="2501495"/>
            <a:ext cx="48276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02</a:t>
            </a:r>
            <a:endParaRPr lang="ru-RU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Google Shape;256;p19"/>
          <p:cNvSpPr/>
          <p:nvPr/>
        </p:nvSpPr>
        <p:spPr>
          <a:xfrm>
            <a:off x="2722320" y="3032640"/>
            <a:ext cx="203112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bg-BG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Привличане чрез въпрос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Google Shape;257;p19"/>
          <p:cNvSpPr/>
          <p:nvPr/>
        </p:nvSpPr>
        <p:spPr>
          <a:xfrm>
            <a:off x="2722320" y="3603960"/>
            <a:ext cx="2134440" cy="9708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Цел: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помогне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потребителя да си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спомни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ситуация и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предизвика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интерес. Пример: 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чувствате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когато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горещо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по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време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пътуване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Често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ли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появяват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отоци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главоболие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апатия?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Google Shape;258;p19"/>
          <p:cNvSpPr/>
          <p:nvPr/>
        </p:nvSpPr>
        <p:spPr>
          <a:xfrm>
            <a:off x="5205600" y="2501495"/>
            <a:ext cx="48276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03</a:t>
            </a:r>
            <a:endParaRPr lang="ru-RU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Google Shape;259;p19"/>
          <p:cNvSpPr/>
          <p:nvPr/>
        </p:nvSpPr>
        <p:spPr>
          <a:xfrm>
            <a:off x="5205600" y="3032640"/>
            <a:ext cx="278316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Разказване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история/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личен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случай (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присъединяване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)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Google Shape;260;p19"/>
          <p:cNvSpPr/>
          <p:nvPr/>
        </p:nvSpPr>
        <p:spPr>
          <a:xfrm>
            <a:off x="5205600" y="3603960"/>
            <a:ext cx="3552840" cy="9708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Цел: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покаже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решение чрез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реална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ситуация,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направи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продуктът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по-близък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Пример: След полет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винаги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страдах от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отоци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обща апатия. От момента, в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който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започнах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редовно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приемам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тялото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започна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по-бързо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изчезнаха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резките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промени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кръвното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налягане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усещане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жива вода.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Особено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ценен за мен 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ефектът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пътуване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смяна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климата.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Google Shape;261;p19"/>
          <p:cNvSpPr/>
          <p:nvPr/>
        </p:nvSpPr>
        <p:spPr>
          <a:xfrm>
            <a:off x="539640" y="446739"/>
            <a:ext cx="6832710" cy="9708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  да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предлагаме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използвайки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етапите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продажба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7" name="Google Shape;262;p19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8" name="Google Shape;263;p19"/>
          <p:cNvSpPr/>
          <p:nvPr/>
        </p:nvSpPr>
        <p:spPr>
          <a:xfrm>
            <a:off x="539640" y="1419449"/>
            <a:ext cx="713016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7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стъпки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ефективно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привличане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представяне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решения 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преодоляване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възражения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клиенти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познати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B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68;p20"/>
          <p:cNvPicPr/>
          <p:nvPr/>
        </p:nvPicPr>
        <p:blipFill>
          <a:blip r:embed="rId2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0" name="Google Shape;269;p20"/>
          <p:cNvSpPr/>
          <p:nvPr/>
        </p:nvSpPr>
        <p:spPr>
          <a:xfrm>
            <a:off x="539640" y="2499695"/>
            <a:ext cx="76932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04</a:t>
            </a:r>
            <a:endParaRPr lang="ru-RU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Google Shape;270;p20"/>
          <p:cNvSpPr/>
          <p:nvPr/>
        </p:nvSpPr>
        <p:spPr>
          <a:xfrm>
            <a:off x="539640" y="3030840"/>
            <a:ext cx="203112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Предлагане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решение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Google Shape;271;p20"/>
          <p:cNvSpPr/>
          <p:nvPr/>
        </p:nvSpPr>
        <p:spPr>
          <a:xfrm>
            <a:off x="539640" y="3602160"/>
            <a:ext cx="2244381" cy="10939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Цел: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внимателно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обърне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внимание на продукта,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даде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препоръка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Пример: 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лесен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начин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правилно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 и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помогне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организма да я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усвои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Комплексът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отвътре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поддържайки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електролитния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</a:t>
            </a:r>
            <a:br>
              <a:rPr lang="en-US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</a:b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задържайки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клетките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 — именно там,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където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тя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нужна.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Google Shape;272;p20"/>
          <p:cNvSpPr/>
          <p:nvPr/>
        </p:nvSpPr>
        <p:spPr>
          <a:xfrm>
            <a:off x="2961360" y="2499695"/>
            <a:ext cx="84492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05</a:t>
            </a:r>
            <a:endParaRPr lang="ru-RU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Google Shape;273;p20"/>
          <p:cNvSpPr/>
          <p:nvPr/>
        </p:nvSpPr>
        <p:spPr>
          <a:xfrm>
            <a:off x="2958480" y="3030840"/>
            <a:ext cx="240840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Запознанство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продукта/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Опитай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се убеди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Google Shape;274;p20"/>
          <p:cNvSpPr/>
          <p:nvPr/>
        </p:nvSpPr>
        <p:spPr>
          <a:xfrm>
            <a:off x="2958480" y="3602160"/>
            <a:ext cx="2408400" cy="13401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Цел: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премахне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бариерата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вярвам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даде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възможност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лично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усети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Пример: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опитай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вземеш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 по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време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работа, на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път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започни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курса —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ще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усетиш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прилив на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енергия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чувството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тежест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ще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изчезне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Просто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започни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почувствай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разликата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Запиши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началната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дата и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договорете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контролна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проверка след Х дни.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Google Shape;275;p20"/>
          <p:cNvSpPr/>
          <p:nvPr/>
        </p:nvSpPr>
        <p:spPr>
          <a:xfrm>
            <a:off x="5621040" y="2499695"/>
            <a:ext cx="74304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06</a:t>
            </a:r>
            <a:endParaRPr lang="ru-RU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Google Shape;276;p20"/>
          <p:cNvSpPr/>
          <p:nvPr/>
        </p:nvSpPr>
        <p:spPr>
          <a:xfrm>
            <a:off x="5621040" y="3030840"/>
            <a:ext cx="260928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Допълнителни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продажби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Google Shape;277;p20"/>
          <p:cNvSpPr/>
          <p:nvPr/>
        </p:nvSpPr>
        <p:spPr>
          <a:xfrm>
            <a:off x="5621040" y="3602160"/>
            <a:ext cx="1551960" cy="10939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Цел: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увеличи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оборота. </a:t>
            </a:r>
            <a:br>
              <a:rPr sz="800" dirty="0"/>
            </a:b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Пример: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добавиш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източник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магнезий (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Magnesium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),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може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повиши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ефективността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хидратацията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възстановяването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след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натоварвания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Google Shape;278;p20"/>
          <p:cNvSpPr/>
          <p:nvPr/>
        </p:nvSpPr>
        <p:spPr>
          <a:xfrm>
            <a:off x="7523640" y="2499695"/>
            <a:ext cx="74304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07</a:t>
            </a:r>
            <a:endParaRPr lang="ru-RU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Google Shape;279;p20"/>
          <p:cNvSpPr/>
          <p:nvPr/>
        </p:nvSpPr>
        <p:spPr>
          <a:xfrm>
            <a:off x="7523640" y="3030840"/>
            <a:ext cx="2609280" cy="7553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bg-BG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Покана към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bg-BG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действие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Google Shape;280;p20"/>
          <p:cNvSpPr/>
          <p:nvPr/>
        </p:nvSpPr>
        <p:spPr>
          <a:xfrm>
            <a:off x="7523640" y="3602160"/>
            <a:ext cx="1457074" cy="10939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Цел: покупка. Пример: 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Сега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ще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ти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изпратя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линк — чрез него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лесно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удобно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можеш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поръчаш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2" name="Google Shape;281;p20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3" name="Google Shape;282;p20"/>
          <p:cNvSpPr/>
          <p:nvPr/>
        </p:nvSpPr>
        <p:spPr>
          <a:xfrm>
            <a:off x="539640" y="555480"/>
            <a:ext cx="6633360" cy="9708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 да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предлагаме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използвайки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етапите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продажба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87;p21"/>
          <p:cNvPicPr/>
          <p:nvPr/>
        </p:nvPicPr>
        <p:blipFill>
          <a:blip r:embed="rId2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5" name="Google Shape;288;p21"/>
          <p:cNvPicPr/>
          <p:nvPr/>
        </p:nvPicPr>
        <p:blipFill>
          <a:blip r:embed="rId3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Google Shape;289;p21"/>
          <p:cNvSpPr/>
          <p:nvPr/>
        </p:nvSpPr>
        <p:spPr>
          <a:xfrm>
            <a:off x="530640" y="2931480"/>
            <a:ext cx="3837253" cy="77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Промарин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колагенови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трипептиди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Пептиди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* +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Google Shape;290;p21"/>
          <p:cNvSpPr/>
          <p:nvPr/>
        </p:nvSpPr>
        <p:spPr>
          <a:xfrm>
            <a:off x="539640" y="3485520"/>
            <a:ext cx="3693600" cy="10211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Осигурява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оптимален водно-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солеви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баланс, благодарение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което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засилва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транспорта 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хранителни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веществ,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включително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колагенови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пептиди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трипептиди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(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може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проектива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върху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всеки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продукт).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Google Shape;291;p21"/>
          <p:cNvSpPr/>
          <p:nvPr/>
        </p:nvSpPr>
        <p:spPr>
          <a:xfrm>
            <a:off x="530640" y="4688109"/>
            <a:ext cx="4031640" cy="1231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*Прием: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виж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опаковката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Google Shape;292;p21"/>
          <p:cNvSpPr/>
          <p:nvPr/>
        </p:nvSpPr>
        <p:spPr>
          <a:xfrm>
            <a:off x="4563000" y="2931480"/>
            <a:ext cx="4250520" cy="77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Hydro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Boost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маска за лице +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Google Shape;293;p21"/>
          <p:cNvSpPr/>
          <p:nvPr/>
        </p:nvSpPr>
        <p:spPr>
          <a:xfrm>
            <a:off x="4572000" y="3485520"/>
            <a:ext cx="3665764" cy="10211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организма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отвътре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а Hydro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Boost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маска за лице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помага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задържа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влагата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отвън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–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заедно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осигуряват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проникване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дълбочина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продължителна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всички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нива.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Google Shape;294;p21"/>
          <p:cNvSpPr/>
          <p:nvPr/>
        </p:nvSpPr>
        <p:spPr>
          <a:xfrm>
            <a:off x="539640" y="332280"/>
            <a:ext cx="6947010" cy="85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какво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комбинира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8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28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 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3EA022-4F05-50D4-ED3C-5DCDD9D9F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9" name="Google Shape;24;p4"/>
          <p:cNvSpPr/>
          <p:nvPr/>
        </p:nvSpPr>
        <p:spPr>
          <a:xfrm>
            <a:off x="539640" y="2123640"/>
            <a:ext cx="385380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Hydramax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Google Shape;25;p4"/>
          <p:cNvSpPr/>
          <p:nvPr/>
        </p:nvSpPr>
        <p:spPr>
          <a:xfrm>
            <a:off x="949320" y="2719080"/>
            <a:ext cx="3200760" cy="338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Базова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програма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възстановяване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водния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" name="Google Shape;26;p4"/>
          <p:cNvPicPr/>
          <p:nvPr/>
        </p:nvPicPr>
        <p:blipFill>
          <a:blip r:embed="rId3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Google Shape;27;p4"/>
          <p:cNvSpPr/>
          <p:nvPr/>
        </p:nvSpPr>
        <p:spPr>
          <a:xfrm>
            <a:off x="539640" y="335520"/>
            <a:ext cx="8027280" cy="247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какво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различават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 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Google Shape;28;p4"/>
          <p:cNvSpPr/>
          <p:nvPr/>
        </p:nvSpPr>
        <p:spPr>
          <a:xfrm>
            <a:off x="4572000" y="2123640"/>
            <a:ext cx="385380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Hydramax</a:t>
            </a:r>
            <a:r>
              <a:rPr lang="en-US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Plus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 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Google Shape;29;p4"/>
          <p:cNvSpPr/>
          <p:nvPr/>
        </p:nvSpPr>
        <p:spPr>
          <a:xfrm>
            <a:off x="4980960" y="2719080"/>
            <a:ext cx="3994920" cy="338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Разширена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формула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добавен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Оушънмин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 —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източник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магнезий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от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морска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" name="Google Shape;30;p4"/>
          <p:cNvPicPr/>
          <p:nvPr/>
        </p:nvPicPr>
        <p:blipFill>
          <a:blip r:embed="rId4"/>
          <a:stretch/>
        </p:blipFill>
        <p:spPr>
          <a:xfrm>
            <a:off x="539640" y="2748960"/>
            <a:ext cx="286920" cy="14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Google Shape;31;p4"/>
          <p:cNvPicPr/>
          <p:nvPr/>
        </p:nvPicPr>
        <p:blipFill>
          <a:blip r:embed="rId4"/>
          <a:stretch/>
        </p:blipFill>
        <p:spPr>
          <a:xfrm>
            <a:off x="539640" y="3214092"/>
            <a:ext cx="286920" cy="14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" name="Google Shape;32;p4"/>
          <p:cNvPicPr/>
          <p:nvPr/>
        </p:nvPicPr>
        <p:blipFill>
          <a:blip r:embed="rId4"/>
          <a:stretch/>
        </p:blipFill>
        <p:spPr>
          <a:xfrm>
            <a:off x="539640" y="3694680"/>
            <a:ext cx="286920" cy="14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" name="Google Shape;33;p4"/>
          <p:cNvPicPr/>
          <p:nvPr/>
        </p:nvPicPr>
        <p:blipFill>
          <a:blip r:embed="rId4"/>
          <a:stretch/>
        </p:blipFill>
        <p:spPr>
          <a:xfrm>
            <a:off x="539640" y="4172760"/>
            <a:ext cx="286920" cy="14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Google Shape;34;p4"/>
          <p:cNvPicPr/>
          <p:nvPr/>
        </p:nvPicPr>
        <p:blipFill>
          <a:blip r:embed="rId4"/>
          <a:stretch/>
        </p:blipFill>
        <p:spPr>
          <a:xfrm>
            <a:off x="4573800" y="2748960"/>
            <a:ext cx="286920" cy="14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Google Shape;35;p4"/>
          <p:cNvPicPr/>
          <p:nvPr/>
        </p:nvPicPr>
        <p:blipFill>
          <a:blip r:embed="rId4"/>
          <a:stretch/>
        </p:blipFill>
        <p:spPr>
          <a:xfrm>
            <a:off x="4573800" y="3296033"/>
            <a:ext cx="286920" cy="14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Google Shape;36;p4"/>
          <p:cNvPicPr/>
          <p:nvPr/>
        </p:nvPicPr>
        <p:blipFill>
          <a:blip r:embed="rId4"/>
          <a:stretch/>
        </p:blipFill>
        <p:spPr>
          <a:xfrm>
            <a:off x="4573800" y="3817080"/>
            <a:ext cx="286920" cy="14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Google Shape;37;p4"/>
          <p:cNvPicPr/>
          <p:nvPr/>
        </p:nvPicPr>
        <p:blipFill>
          <a:blip r:embed="rId4"/>
          <a:stretch/>
        </p:blipFill>
        <p:spPr>
          <a:xfrm>
            <a:off x="4573800" y="4301280"/>
            <a:ext cx="286920" cy="14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Google Shape;40;p4"/>
          <p:cNvSpPr/>
          <p:nvPr/>
        </p:nvSpPr>
        <p:spPr>
          <a:xfrm>
            <a:off x="949320" y="3189600"/>
            <a:ext cx="3200760" cy="338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калий, витамин С, рибоза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антиоксидант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Google Shape;41;p4"/>
          <p:cNvSpPr/>
          <p:nvPr/>
        </p:nvSpPr>
        <p:spPr>
          <a:xfrm>
            <a:off x="949320" y="3660480"/>
            <a:ext cx="3200760" cy="338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Подходяща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ежедневна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поддръжка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енергията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достатъчно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ниво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Google Shape;42;p4"/>
          <p:cNvSpPr/>
          <p:nvPr/>
        </p:nvSpPr>
        <p:spPr>
          <a:xfrm>
            <a:off x="949320" y="4131000"/>
            <a:ext cx="3200760" cy="50783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хора с умерена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активност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по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време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горещини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леки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натоварвания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за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тези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искат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пият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правилно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Google Shape;43;p4"/>
          <p:cNvSpPr/>
          <p:nvPr/>
        </p:nvSpPr>
        <p:spPr>
          <a:xfrm>
            <a:off x="4980960" y="3266873"/>
            <a:ext cx="3994920" cy="338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Засилена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благодарение на магнезия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другите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състава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Оушънмин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Google Shape;44;p4"/>
          <p:cNvSpPr/>
          <p:nvPr/>
        </p:nvSpPr>
        <p:spPr>
          <a:xfrm>
            <a:off x="4980960" y="3809880"/>
            <a:ext cx="3994920" cy="338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Особено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полезна при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скрито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обезводняване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сухота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слабост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главоболие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Google Shape;45;p4"/>
          <p:cNvSpPr/>
          <p:nvPr/>
        </p:nvSpPr>
        <p:spPr>
          <a:xfrm>
            <a:off x="4980960" y="4270680"/>
            <a:ext cx="3994920" cy="50783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Подходяща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за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тези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изложени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стрес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умора,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страдат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от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лош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сън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тренират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усилено,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живеят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горещ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климат или се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потят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обилно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FEECD6-8626-A897-1CD4-2BE7C9C92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63" name="Google Shape;300;p22"/>
          <p:cNvSpPr/>
          <p:nvPr/>
        </p:nvSpPr>
        <p:spPr>
          <a:xfrm>
            <a:off x="539639" y="332280"/>
            <a:ext cx="7085803" cy="85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какво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комбинира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8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28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28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 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4" name="Google Shape;301;p22"/>
          <p:cNvPicPr/>
          <p:nvPr/>
        </p:nvPicPr>
        <p:blipFill>
          <a:blip r:embed="rId3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5" name="Google Shape;302;p22"/>
          <p:cNvSpPr/>
          <p:nvPr/>
        </p:nvSpPr>
        <p:spPr>
          <a:xfrm>
            <a:off x="566640" y="2788729"/>
            <a:ext cx="2441160" cy="77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Лимфлоу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*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+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Google Shape;303;p22"/>
          <p:cNvSpPr/>
          <p:nvPr/>
        </p:nvSpPr>
        <p:spPr>
          <a:xfrm>
            <a:off x="539640" y="3572732"/>
            <a:ext cx="2317860" cy="988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Хидратира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клетките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насища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Лимфлоу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помага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се балансира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разпределянето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течностите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подобрявайки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циркулацията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им.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Google Shape;304;p22"/>
          <p:cNvSpPr/>
          <p:nvPr/>
        </p:nvSpPr>
        <p:spPr>
          <a:xfrm>
            <a:off x="3148920" y="2788729"/>
            <a:ext cx="2579040" cy="77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Корал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Лецитин*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+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Google Shape;305;p22"/>
          <p:cNvSpPr/>
          <p:nvPr/>
        </p:nvSpPr>
        <p:spPr>
          <a:xfrm>
            <a:off x="3148920" y="3602344"/>
            <a:ext cx="2745694" cy="97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Лецитинът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структурата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клетъчните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мембрани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подобрявайки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тяхната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проницаемост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електролитите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Google Shape;306;p22"/>
          <p:cNvSpPr/>
          <p:nvPr/>
        </p:nvSpPr>
        <p:spPr>
          <a:xfrm>
            <a:off x="6517080" y="2788729"/>
            <a:ext cx="2579040" cy="77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Корал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Магнезий*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+ 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14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 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Google Shape;307;p22"/>
          <p:cNvSpPr/>
          <p:nvPr/>
        </p:nvSpPr>
        <p:spPr>
          <a:xfrm>
            <a:off x="6517080" y="3572732"/>
            <a:ext cx="2241360" cy="77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Магнезий — важен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необходим за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задържане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клетките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=&gt;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повишава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Ефективността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Google Shape;308;p22"/>
          <p:cNvSpPr/>
          <p:nvPr/>
        </p:nvSpPr>
        <p:spPr>
          <a:xfrm>
            <a:off x="539640" y="4815502"/>
            <a:ext cx="4031640" cy="1231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*Прием: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виж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опаковката</a:t>
            </a:r>
            <a:r>
              <a:rPr lang="ru-RU" sz="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B15D71-58AF-354A-FAEE-448EB4535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73" name="Google Shape;314;p23"/>
          <p:cNvSpPr/>
          <p:nvPr/>
        </p:nvSpPr>
        <p:spPr>
          <a:xfrm>
            <a:off x="539640" y="1925280"/>
            <a:ext cx="3102480" cy="12926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 да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разкажем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екипа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си за продукта? 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FD4F5E-60A9-D038-014F-A385DCD5B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75" name="Google Shape;320;p24"/>
          <p:cNvSpPr/>
          <p:nvPr/>
        </p:nvSpPr>
        <p:spPr>
          <a:xfrm>
            <a:off x="539640" y="2571840"/>
            <a:ext cx="3245976" cy="22634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01. 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Даване  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 </a:t>
            </a:r>
            <a:r>
              <a:rPr lang="ru-RU" sz="2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личен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пример 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получаване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собствен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резултат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6" name="Google Shape;321;p24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327;p25"/>
          <p:cNvPicPr/>
          <p:nvPr/>
        </p:nvPicPr>
        <p:blipFill>
          <a:blip r:embed="rId2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9" name="Google Shape;328;p25"/>
          <p:cNvPicPr/>
          <p:nvPr/>
        </p:nvPicPr>
        <p:blipFill>
          <a:blip r:embed="rId3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0" name="Google Shape;329;p25"/>
          <p:cNvSpPr/>
          <p:nvPr/>
        </p:nvSpPr>
        <p:spPr>
          <a:xfrm>
            <a:off x="539640" y="2087640"/>
            <a:ext cx="342972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bg-BG" sz="1400" u="none" strike="noStrike" dirty="0">
              <a:solidFill>
                <a:schemeClr val="dk1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281" name="Google Shape;330;p25"/>
          <p:cNvSpPr/>
          <p:nvPr/>
        </p:nvSpPr>
        <p:spPr>
          <a:xfrm>
            <a:off x="539640" y="3509640"/>
            <a:ext cx="3429720" cy="7553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(70т)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+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Промарин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колагенови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пептиди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+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Трипептиди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(35т)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Google Shape;331;p25"/>
          <p:cNvSpPr/>
          <p:nvPr/>
        </p:nvSpPr>
        <p:spPr>
          <a:xfrm>
            <a:off x="4572000" y="4276207"/>
            <a:ext cx="2971440" cy="616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Магнезий — важен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необходим за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задържане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клетките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=&gt;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повишава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ефективността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Google Shape;332;p25"/>
          <p:cNvSpPr/>
          <p:nvPr/>
        </p:nvSpPr>
        <p:spPr>
          <a:xfrm>
            <a:off x="558000" y="4276207"/>
            <a:ext cx="3095280" cy="7861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Осигурява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оптимален водно-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солеви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баланс, благодарение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което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засилва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транспорта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хранителни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вещества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Google Shape;333;p25"/>
          <p:cNvSpPr/>
          <p:nvPr/>
        </p:nvSpPr>
        <p:spPr>
          <a:xfrm>
            <a:off x="539640" y="477720"/>
            <a:ext cx="7406496" cy="9708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02.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Изчисляване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изгодата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създаване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оборот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Google Shape;334;p25"/>
          <p:cNvSpPr/>
          <p:nvPr/>
        </p:nvSpPr>
        <p:spPr>
          <a:xfrm>
            <a:off x="4572000" y="3623760"/>
            <a:ext cx="317484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(70т)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+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Корал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Магнезий 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(11т)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Google Shape;335;p25"/>
          <p:cNvSpPr/>
          <p:nvPr/>
        </p:nvSpPr>
        <p:spPr>
          <a:xfrm>
            <a:off x="539640" y="1410480"/>
            <a:ext cx="802728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Покажете, как се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съчетава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други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продукти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повишавайки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оборота. Пример: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340;p26"/>
          <p:cNvPicPr/>
          <p:nvPr/>
        </p:nvPicPr>
        <p:blipFill>
          <a:blip r:embed="rId2"/>
          <a:srcRect l="7803" r="32923"/>
          <a:stretch/>
        </p:blipFill>
        <p:spPr>
          <a:xfrm flipH="1">
            <a:off x="4572720" y="0"/>
            <a:ext cx="4571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Google Shape;341;p26"/>
          <p:cNvSpPr/>
          <p:nvPr/>
        </p:nvSpPr>
        <p:spPr>
          <a:xfrm>
            <a:off x="1142640" y="2791615"/>
            <a:ext cx="302436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Анализ на ЦА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Google Shape;342;p26"/>
          <p:cNvSpPr/>
          <p:nvPr/>
        </p:nvSpPr>
        <p:spPr>
          <a:xfrm>
            <a:off x="539640" y="2087640"/>
            <a:ext cx="342972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bg-BG" sz="1400" u="none" strike="noStrike" dirty="0">
              <a:solidFill>
                <a:schemeClr val="dk1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290" name="Google Shape;343;p26"/>
          <p:cNvSpPr/>
          <p:nvPr/>
        </p:nvSpPr>
        <p:spPr>
          <a:xfrm>
            <a:off x="487440" y="357840"/>
            <a:ext cx="3197592" cy="22634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03. 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Даване на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инструменти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за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рекрутиране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endParaRPr lang="ru-RU" sz="28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и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съпровождане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на потребители</a:t>
            </a:r>
            <a:endParaRPr lang="ru-RU" sz="28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291" name="Google Shape;344;p26"/>
          <p:cNvSpPr/>
          <p:nvPr/>
        </p:nvSpPr>
        <p:spPr>
          <a:xfrm>
            <a:off x="1142640" y="3282189"/>
            <a:ext cx="302436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Въпроси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отговори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Google Shape;345;p26"/>
          <p:cNvSpPr/>
          <p:nvPr/>
        </p:nvSpPr>
        <p:spPr>
          <a:xfrm>
            <a:off x="1142640" y="3748948"/>
            <a:ext cx="302436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Създаване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обща база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данни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резултати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от прием на продукта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Google Shape;346;p26"/>
          <p:cNvSpPr/>
          <p:nvPr/>
        </p:nvSpPr>
        <p:spPr>
          <a:xfrm>
            <a:off x="1142640" y="4421589"/>
            <a:ext cx="302436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Работа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социалните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мрежи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4" name="Google Shape;347;p26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5" name="Google Shape;348;p26"/>
          <p:cNvPicPr/>
          <p:nvPr/>
        </p:nvPicPr>
        <p:blipFill>
          <a:blip r:embed="rId4"/>
          <a:stretch/>
        </p:blipFill>
        <p:spPr>
          <a:xfrm>
            <a:off x="548280" y="3755877"/>
            <a:ext cx="413280" cy="41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6" name="Google Shape;349;p26"/>
          <p:cNvPicPr/>
          <p:nvPr/>
        </p:nvPicPr>
        <p:blipFill>
          <a:blip r:embed="rId5"/>
          <a:stretch/>
        </p:blipFill>
        <p:spPr>
          <a:xfrm>
            <a:off x="548280" y="2685957"/>
            <a:ext cx="413280" cy="41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7" name="Google Shape;350;p26"/>
          <p:cNvPicPr/>
          <p:nvPr/>
        </p:nvPicPr>
        <p:blipFill>
          <a:blip r:embed="rId6"/>
          <a:stretch/>
        </p:blipFill>
        <p:spPr>
          <a:xfrm>
            <a:off x="548280" y="4300341"/>
            <a:ext cx="421560" cy="42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8" name="Google Shape;351;p26"/>
          <p:cNvPicPr/>
          <p:nvPr/>
        </p:nvPicPr>
        <p:blipFill>
          <a:blip r:embed="rId7"/>
          <a:stretch/>
        </p:blipFill>
        <p:spPr>
          <a:xfrm>
            <a:off x="539640" y="3185205"/>
            <a:ext cx="421560" cy="421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885F80-B5AF-9DAC-62D9-B8BCBACCD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99" name="Google Shape;356;p27"/>
          <p:cNvSpPr/>
          <p:nvPr/>
        </p:nvSpPr>
        <p:spPr>
          <a:xfrm>
            <a:off x="539640" y="555480"/>
            <a:ext cx="4755600" cy="13555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Инструменти</a:t>
            </a:r>
            <a:r>
              <a:rPr lang="ru-RU" sz="2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2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разпространение</a:t>
            </a:r>
            <a:r>
              <a:rPr lang="ru-RU" sz="2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2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социалните</a:t>
            </a:r>
            <a:r>
              <a:rPr lang="ru-RU" sz="2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мрежи</a:t>
            </a:r>
            <a:endParaRPr lang="ru-RU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Google Shape;357;p27"/>
          <p:cNvSpPr/>
          <p:nvPr/>
        </p:nvSpPr>
        <p:spPr>
          <a:xfrm>
            <a:off x="1113840" y="3638880"/>
            <a:ext cx="2946960" cy="4937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Кратки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вертикални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видеа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привличане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целевата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аудитория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Google Shape;358;p27"/>
          <p:cNvSpPr/>
          <p:nvPr/>
        </p:nvSpPr>
        <p:spPr>
          <a:xfrm>
            <a:off x="1113840" y="4262040"/>
            <a:ext cx="3348432" cy="4937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Истории,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постове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преки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включвания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подгряване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абонатите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2" name="Google Shape;359;p27"/>
          <p:cNvPicPr/>
          <p:nvPr/>
        </p:nvPicPr>
        <p:blipFill>
          <a:blip r:embed="rId4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3" name="Google Shape;360;p27"/>
          <p:cNvPicPr/>
          <p:nvPr/>
        </p:nvPicPr>
        <p:blipFill>
          <a:blip r:embed="rId5"/>
          <a:stretch/>
        </p:blipFill>
        <p:spPr>
          <a:xfrm>
            <a:off x="548280" y="3647160"/>
            <a:ext cx="413280" cy="41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4" name="Google Shape;361;p27"/>
          <p:cNvPicPr/>
          <p:nvPr/>
        </p:nvPicPr>
        <p:blipFill>
          <a:blip r:embed="rId6"/>
          <a:stretch/>
        </p:blipFill>
        <p:spPr>
          <a:xfrm>
            <a:off x="548280" y="4243320"/>
            <a:ext cx="421560" cy="421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6" name="Google Shape;363;p27"/>
          <p:cNvSpPr/>
          <p:nvPr/>
        </p:nvSpPr>
        <p:spPr>
          <a:xfrm>
            <a:off x="5200560" y="3945240"/>
            <a:ext cx="2799720" cy="275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bg-BG" sz="14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307" name="Google Shape;364;p27"/>
          <p:cNvSpPr/>
          <p:nvPr/>
        </p:nvSpPr>
        <p:spPr>
          <a:xfrm>
            <a:off x="5308200" y="3999240"/>
            <a:ext cx="262044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39" b="0" u="none" strike="noStrike">
                <a:solidFill>
                  <a:srgbClr val="000000"/>
                </a:solidFill>
                <a:effectLst/>
                <a:uFillTx/>
                <a:latin typeface="Inter Medium"/>
                <a:ea typeface="Inter Medium"/>
              </a:rPr>
              <a:t>Anna </a:t>
            </a:r>
            <a:r>
              <a:rPr lang="ru-RU" sz="839" b="0" u="none" strike="noStrike">
                <a:solidFill>
                  <a:srgbClr val="536471"/>
                </a:solidFill>
                <a:effectLst/>
                <a:uFillTx/>
                <a:latin typeface="Inter"/>
                <a:ea typeface="Inter"/>
              </a:rPr>
              <a:t>@anna.k</a:t>
            </a:r>
            <a:endParaRPr lang="ru-RU" sz="8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Google Shape;365;p27"/>
          <p:cNvSpPr/>
          <p:nvPr/>
        </p:nvSpPr>
        <p:spPr>
          <a:xfrm>
            <a:off x="5308200" y="4181400"/>
            <a:ext cx="2620440" cy="54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39" b="0" u="none" strike="noStrike" dirty="0">
                <a:solidFill>
                  <a:srgbClr val="0F1419"/>
                </a:solidFill>
                <a:effectLst/>
                <a:uFillTx/>
                <a:latin typeface="Inter"/>
                <a:ea typeface="Inter"/>
              </a:rPr>
              <a:t>Вода - основа на живота</a:t>
            </a:r>
            <a:br>
              <a:rPr lang="en-US" sz="839" b="0" u="none" strike="noStrike" dirty="0">
                <a:solidFill>
                  <a:srgbClr val="0F1419"/>
                </a:solidFill>
                <a:effectLst/>
                <a:uFillTx/>
                <a:latin typeface="Inter"/>
                <a:ea typeface="Inter"/>
              </a:rPr>
            </a:br>
            <a:endParaRPr lang="ru-RU" sz="839" b="0" u="none" strike="noStrike" dirty="0">
              <a:solidFill>
                <a:srgbClr val="0F1419"/>
              </a:solidFill>
              <a:effectLst/>
              <a:uFillTx/>
              <a:latin typeface="Inter"/>
              <a:ea typeface="Inter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839" b="0" u="none" strike="noStrike" dirty="0" err="1">
                <a:solidFill>
                  <a:srgbClr val="0F1419"/>
                </a:solidFill>
                <a:effectLst/>
                <a:uFillTx/>
                <a:latin typeface="Inter"/>
                <a:ea typeface="Inter"/>
              </a:rPr>
              <a:t>Водното</a:t>
            </a:r>
            <a:r>
              <a:rPr lang="ru-RU" sz="839" b="0" u="none" strike="noStrike" dirty="0">
                <a:solidFill>
                  <a:srgbClr val="0F1419"/>
                </a:solidFill>
                <a:effectLst/>
                <a:uFillTx/>
                <a:latin typeface="Inter"/>
                <a:ea typeface="Inter"/>
              </a:rPr>
              <a:t> равновесие не е просто </a:t>
            </a:r>
            <a:r>
              <a:rPr lang="ru-RU" sz="839" b="0" u="none" strike="noStrike" dirty="0" err="1">
                <a:solidFill>
                  <a:srgbClr val="0F1419"/>
                </a:solidFill>
                <a:effectLst/>
                <a:uFillTx/>
                <a:latin typeface="Inter"/>
                <a:ea typeface="Inter"/>
              </a:rPr>
              <a:t>количеството</a:t>
            </a:r>
            <a:r>
              <a:rPr lang="ru-RU" sz="839" b="0" u="none" strike="noStrike" dirty="0">
                <a:solidFill>
                  <a:srgbClr val="0F1419"/>
                </a:solidFill>
                <a:effectLst/>
                <a:uFillTx/>
                <a:latin typeface="Inter"/>
                <a:ea typeface="Inter"/>
              </a:rPr>
              <a:t> </a:t>
            </a:r>
            <a:r>
              <a:rPr lang="ru-RU" sz="839" b="0" u="none" strike="noStrike" dirty="0" err="1">
                <a:solidFill>
                  <a:srgbClr val="0F1419"/>
                </a:solidFill>
                <a:effectLst/>
                <a:uFillTx/>
                <a:latin typeface="Inter"/>
                <a:ea typeface="Inter"/>
              </a:rPr>
              <a:t>пияна</a:t>
            </a:r>
            <a:r>
              <a:rPr lang="ru-RU" sz="839" b="0" u="none" strike="noStrike" dirty="0">
                <a:solidFill>
                  <a:srgbClr val="0F1419"/>
                </a:solidFill>
                <a:effectLst/>
                <a:uFillTx/>
                <a:latin typeface="Inter"/>
                <a:ea typeface="Inter"/>
              </a:rPr>
              <a:t> вода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66;p28"/>
          <p:cNvPicPr/>
          <p:nvPr/>
        </p:nvPicPr>
        <p:blipFill>
          <a:blip r:embed="rId2"/>
          <a:srcRect l="31355" t="8658" r="14498"/>
          <a:stretch/>
        </p:blipFill>
        <p:spPr>
          <a:xfrm>
            <a:off x="4572000" y="0"/>
            <a:ext cx="4571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6" name="Google Shape;467;p28"/>
          <p:cNvSpPr/>
          <p:nvPr/>
        </p:nvSpPr>
        <p:spPr>
          <a:xfrm>
            <a:off x="539640" y="228960"/>
            <a:ext cx="3647520" cy="177104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 </a:t>
            </a:r>
            <a:r>
              <a:rPr lang="ru-RU" sz="2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ефективно</a:t>
            </a:r>
            <a:r>
              <a:rPr lang="ru-RU" sz="2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endParaRPr lang="ru-RU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използвате</a:t>
            </a:r>
            <a:r>
              <a:rPr lang="ru-RU" sz="2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тези</a:t>
            </a:r>
            <a:r>
              <a:rPr lang="ru-RU" sz="2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формати</a:t>
            </a:r>
            <a:r>
              <a:rPr lang="ru-RU" sz="2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съдържание</a:t>
            </a:r>
            <a:r>
              <a:rPr lang="ru-RU" sz="2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  </a:t>
            </a:r>
            <a:endParaRPr lang="ru-RU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Google Shape;468;p28"/>
          <p:cNvSpPr/>
          <p:nvPr/>
        </p:nvSpPr>
        <p:spPr>
          <a:xfrm>
            <a:off x="539640" y="2349402"/>
            <a:ext cx="3647520" cy="616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Разказвайте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жива история,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предизвиквайте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емоции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доверие,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показвайте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реални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ситуации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потребности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аудиторията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Google Shape;469;p28"/>
          <p:cNvSpPr/>
          <p:nvPr/>
        </p:nvSpPr>
        <p:spPr>
          <a:xfrm>
            <a:off x="539640" y="3246480"/>
            <a:ext cx="4031640" cy="616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епохата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информационен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шум е важна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лаконичната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точна информация,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която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бързо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носи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изгода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решение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проблемите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Google Shape;470;p28"/>
          <p:cNvSpPr/>
          <p:nvPr/>
        </p:nvSpPr>
        <p:spPr>
          <a:xfrm>
            <a:off x="539640" y="4151160"/>
            <a:ext cx="4006080" cy="616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Включвайте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анкети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призиви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действие,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въпросници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карат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аудиторията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взаимодейства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съдържанието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Google Shape;471;p28"/>
          <p:cNvSpPr/>
          <p:nvPr/>
        </p:nvSpPr>
        <p:spPr>
          <a:xfrm>
            <a:off x="539640" y="2108922"/>
            <a:ext cx="294696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Емоции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искреност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Google Shape;472;p28"/>
          <p:cNvSpPr/>
          <p:nvPr/>
        </p:nvSpPr>
        <p:spPr>
          <a:xfrm>
            <a:off x="539640" y="3006000"/>
            <a:ext cx="334584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Кратко и ясно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Google Shape;473;p28"/>
          <p:cNvSpPr/>
          <p:nvPr/>
        </p:nvSpPr>
        <p:spPr>
          <a:xfrm>
            <a:off x="539640" y="3910320"/>
            <a:ext cx="294696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Привличане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13" name="Google Shape;474;p28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79;p29"/>
          <p:cNvSpPr/>
          <p:nvPr/>
        </p:nvSpPr>
        <p:spPr>
          <a:xfrm>
            <a:off x="539640" y="555480"/>
            <a:ext cx="4158720" cy="4476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bg-BG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да създадете ефективни кратки вертикални видеа, използвайте проста структура от три части: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15" name="Google Shape;480;p29"/>
          <p:cNvPicPr/>
          <p:nvPr/>
        </p:nvPicPr>
        <p:blipFill>
          <a:blip r:embed="rId2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Google Shape;481;p29"/>
          <p:cNvSpPr/>
          <p:nvPr/>
        </p:nvSpPr>
        <p:spPr>
          <a:xfrm>
            <a:off x="544320" y="4315320"/>
            <a:ext cx="3868560" cy="616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Тази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схема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помага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правят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привлекателни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ефективни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вертикални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видеа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привличане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аудитория.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Google Shape;482;p29"/>
          <p:cNvSpPr/>
          <p:nvPr/>
        </p:nvSpPr>
        <p:spPr>
          <a:xfrm>
            <a:off x="4714560" y="1260360"/>
            <a:ext cx="4043880" cy="332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     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Заглавие. 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Знаете ли, че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повечето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напитки,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пием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почти не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нужните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понякога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дори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отмиват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тези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имаме? И аз не го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знаех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но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влияе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енергията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здравето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ни!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    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Задържане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.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ходите на фитнес,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работите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извънредно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много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под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стрес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чувствате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постоянна умора.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Значи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критично важно за вас да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баланса от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! Без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няма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имате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енергия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винаги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ще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уморени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Аз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използвам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 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комбинация от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мощни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антиоксиданти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не само.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Какво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той?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Наистина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енергията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подобрява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кръвообращението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намалява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умората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стреса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    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Призив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към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 действие. 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забелязали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ли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че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понякога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дори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да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пиете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2 литра вода,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нямате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сили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 Напишете в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коментар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как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своята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енергия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през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деня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!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Абонирайте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се, за да не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пропускате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моите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полезни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съвети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здраве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енергия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!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18" name="Google Shape;483;p29"/>
          <p:cNvGrpSpPr/>
          <p:nvPr/>
        </p:nvGrpSpPr>
        <p:grpSpPr>
          <a:xfrm>
            <a:off x="1385424" y="1314926"/>
            <a:ext cx="108720" cy="124920"/>
            <a:chOff x="1542240" y="1251360"/>
            <a:chExt cx="108720" cy="124920"/>
          </a:xfrm>
        </p:grpSpPr>
        <p:sp>
          <p:nvSpPr>
            <p:cNvPr id="419" name="Google Shape;484;p29"/>
            <p:cNvSpPr/>
            <p:nvPr/>
          </p:nvSpPr>
          <p:spPr>
            <a:xfrm>
              <a:off x="1585080" y="1261800"/>
              <a:ext cx="52560" cy="114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19000"/>
                </a:lnSpc>
                <a:tabLst>
                  <a:tab pos="0" algn="l"/>
                </a:tabLst>
              </a:pPr>
              <a:r>
                <a:rPr lang="ru-RU" sz="580" u="none" strike="noStrike" dirty="0">
                  <a:solidFill>
                    <a:srgbClr val="69B5F0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1</a:t>
              </a:r>
              <a:endParaRPr lang="ru-RU" sz="58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0" name="Google Shape;485;p29"/>
            <p:cNvSpPr/>
            <p:nvPr/>
          </p:nvSpPr>
          <p:spPr>
            <a:xfrm>
              <a:off x="1542240" y="1251360"/>
              <a:ext cx="108720" cy="108720"/>
            </a:xfrm>
            <a:prstGeom prst="ellipse">
              <a:avLst/>
            </a:prstGeom>
            <a:noFill/>
            <a:ln w="9525">
              <a:solidFill>
                <a:srgbClr val="69B5F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38520" rIns="90000" bIns="3852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bg-BG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endParaRPr>
            </a:p>
          </p:txBody>
        </p:sp>
      </p:grpSp>
      <p:grpSp>
        <p:nvGrpSpPr>
          <p:cNvPr id="421" name="Google Shape;486;p29"/>
          <p:cNvGrpSpPr/>
          <p:nvPr/>
        </p:nvGrpSpPr>
        <p:grpSpPr>
          <a:xfrm>
            <a:off x="1559952" y="2227320"/>
            <a:ext cx="108720" cy="124920"/>
            <a:chOff x="1593000" y="2117520"/>
            <a:chExt cx="108720" cy="124920"/>
          </a:xfrm>
        </p:grpSpPr>
        <p:sp>
          <p:nvSpPr>
            <p:cNvPr id="422" name="Google Shape;487;p29"/>
            <p:cNvSpPr/>
            <p:nvPr/>
          </p:nvSpPr>
          <p:spPr>
            <a:xfrm>
              <a:off x="1626120" y="2127960"/>
              <a:ext cx="66960" cy="114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19000"/>
                </a:lnSpc>
                <a:tabLst>
                  <a:tab pos="0" algn="l"/>
                </a:tabLst>
              </a:pPr>
              <a:r>
                <a:rPr lang="ru-RU" sz="580" u="none" strike="noStrike" dirty="0">
                  <a:solidFill>
                    <a:srgbClr val="69B5F0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2</a:t>
              </a:r>
              <a:endParaRPr lang="ru-RU" sz="58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3" name="Google Shape;488;p29"/>
            <p:cNvSpPr/>
            <p:nvPr/>
          </p:nvSpPr>
          <p:spPr>
            <a:xfrm>
              <a:off x="1593000" y="2117520"/>
              <a:ext cx="108720" cy="108720"/>
            </a:xfrm>
            <a:prstGeom prst="ellipse">
              <a:avLst/>
            </a:prstGeom>
            <a:noFill/>
            <a:ln w="9525">
              <a:solidFill>
                <a:srgbClr val="69B5F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38520" rIns="90000" bIns="3852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bg-BG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endParaRPr>
            </a:p>
          </p:txBody>
        </p:sp>
      </p:grpSp>
      <p:grpSp>
        <p:nvGrpSpPr>
          <p:cNvPr id="424" name="Google Shape;489;p29"/>
          <p:cNvGrpSpPr/>
          <p:nvPr/>
        </p:nvGrpSpPr>
        <p:grpSpPr>
          <a:xfrm>
            <a:off x="2441808" y="3340440"/>
            <a:ext cx="108720" cy="125280"/>
            <a:chOff x="2262240" y="3281760"/>
            <a:chExt cx="108720" cy="125280"/>
          </a:xfrm>
        </p:grpSpPr>
        <p:sp>
          <p:nvSpPr>
            <p:cNvPr id="425" name="Google Shape;490;p29"/>
            <p:cNvSpPr/>
            <p:nvPr/>
          </p:nvSpPr>
          <p:spPr>
            <a:xfrm>
              <a:off x="2300400" y="3292560"/>
              <a:ext cx="66960" cy="114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19000"/>
                </a:lnSpc>
                <a:tabLst>
                  <a:tab pos="0" algn="l"/>
                </a:tabLst>
              </a:pPr>
              <a:r>
                <a:rPr lang="ru-RU" sz="580" u="none" strike="noStrike" dirty="0">
                  <a:solidFill>
                    <a:srgbClr val="69B5F0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3</a:t>
              </a:r>
              <a:endParaRPr lang="ru-RU" sz="58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6" name="Google Shape;491;p29"/>
            <p:cNvSpPr/>
            <p:nvPr/>
          </p:nvSpPr>
          <p:spPr>
            <a:xfrm>
              <a:off x="2262240" y="3281760"/>
              <a:ext cx="108720" cy="108720"/>
            </a:xfrm>
            <a:prstGeom prst="ellipse">
              <a:avLst/>
            </a:prstGeom>
            <a:noFill/>
            <a:ln w="9525">
              <a:solidFill>
                <a:srgbClr val="69B5F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38520" rIns="90000" bIns="3852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bg-BG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endParaRPr>
            </a:p>
          </p:txBody>
        </p:sp>
      </p:grpSp>
      <p:sp>
        <p:nvSpPr>
          <p:cNvPr id="427" name="Google Shape;492;p29"/>
          <p:cNvSpPr/>
          <p:nvPr/>
        </p:nvSpPr>
        <p:spPr>
          <a:xfrm>
            <a:off x="539640" y="1260360"/>
            <a:ext cx="788544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Заглавие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Google Shape;493;p29"/>
          <p:cNvSpPr/>
          <p:nvPr/>
        </p:nvSpPr>
        <p:spPr>
          <a:xfrm>
            <a:off x="544680" y="1486440"/>
            <a:ext cx="3868200" cy="616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bg-BG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привличане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вниманието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първите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секунди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Направете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го ярко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интригуващо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за да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пожелаят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хората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го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гледат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Google Shape;494;p29"/>
          <p:cNvSpPr/>
          <p:nvPr/>
        </p:nvSpPr>
        <p:spPr>
          <a:xfrm>
            <a:off x="539640" y="2168280"/>
            <a:ext cx="954504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Задържане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Google Shape;495;p29"/>
          <p:cNvSpPr/>
          <p:nvPr/>
        </p:nvSpPr>
        <p:spPr>
          <a:xfrm>
            <a:off x="544680" y="2425248"/>
            <a:ext cx="4390920" cy="7861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Задръжте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вниманието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интересно, полезно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или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емоционално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съдържание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Използвайте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динамични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кадри,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интересни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факти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въпроси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накарат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зрителя да го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изгледа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докрай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Google Shape;496;p29"/>
          <p:cNvSpPr/>
          <p:nvPr/>
        </p:nvSpPr>
        <p:spPr>
          <a:xfrm>
            <a:off x="543060" y="3279240"/>
            <a:ext cx="2166984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Призив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към</a:t>
            </a: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действие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Google Shape;497;p29"/>
          <p:cNvSpPr/>
          <p:nvPr/>
        </p:nvSpPr>
        <p:spPr>
          <a:xfrm>
            <a:off x="544680" y="3526920"/>
            <a:ext cx="3544200" cy="616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Завършете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видеото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ясен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призив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абонирай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се, напиши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коментар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постави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лайк или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последвай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линка.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Google Shape;498;p29"/>
          <p:cNvSpPr/>
          <p:nvPr/>
        </p:nvSpPr>
        <p:spPr>
          <a:xfrm>
            <a:off x="4714560" y="539280"/>
            <a:ext cx="4158720" cy="2783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Пример: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34" name="Google Shape;499;p29"/>
          <p:cNvGrpSpPr/>
          <p:nvPr/>
        </p:nvGrpSpPr>
        <p:grpSpPr>
          <a:xfrm>
            <a:off x="4728600" y="1281240"/>
            <a:ext cx="108720" cy="125280"/>
            <a:chOff x="4728600" y="1281240"/>
            <a:chExt cx="108720" cy="125280"/>
          </a:xfrm>
        </p:grpSpPr>
        <p:sp>
          <p:nvSpPr>
            <p:cNvPr id="435" name="Google Shape;500;p29"/>
            <p:cNvSpPr/>
            <p:nvPr/>
          </p:nvSpPr>
          <p:spPr>
            <a:xfrm>
              <a:off x="4771800" y="1292040"/>
              <a:ext cx="52560" cy="114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19000"/>
                </a:lnSpc>
                <a:tabLst>
                  <a:tab pos="0" algn="l"/>
                </a:tabLst>
              </a:pPr>
              <a:r>
                <a:rPr lang="ru-RU" sz="580" u="none" strike="noStrike" dirty="0">
                  <a:solidFill>
                    <a:srgbClr val="69B5F0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1</a:t>
              </a:r>
              <a:endParaRPr lang="ru-RU" sz="58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6" name="Google Shape;501;p29"/>
            <p:cNvSpPr/>
            <p:nvPr/>
          </p:nvSpPr>
          <p:spPr>
            <a:xfrm>
              <a:off x="4728600" y="1281240"/>
              <a:ext cx="108720" cy="108720"/>
            </a:xfrm>
            <a:prstGeom prst="ellipse">
              <a:avLst/>
            </a:prstGeom>
            <a:noFill/>
            <a:ln w="9525">
              <a:solidFill>
                <a:srgbClr val="69B5F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38520" rIns="90000" bIns="3852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bg-BG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endParaRPr>
            </a:p>
          </p:txBody>
        </p:sp>
      </p:grpSp>
      <p:grpSp>
        <p:nvGrpSpPr>
          <p:cNvPr id="437" name="Google Shape;502;p29"/>
          <p:cNvGrpSpPr/>
          <p:nvPr/>
        </p:nvGrpSpPr>
        <p:grpSpPr>
          <a:xfrm>
            <a:off x="4728600" y="2118600"/>
            <a:ext cx="108720" cy="125280"/>
            <a:chOff x="4728600" y="2118600"/>
            <a:chExt cx="108720" cy="125280"/>
          </a:xfrm>
        </p:grpSpPr>
        <p:sp>
          <p:nvSpPr>
            <p:cNvPr id="438" name="Google Shape;503;p29"/>
            <p:cNvSpPr/>
            <p:nvPr/>
          </p:nvSpPr>
          <p:spPr>
            <a:xfrm>
              <a:off x="4762080" y="2129400"/>
              <a:ext cx="66960" cy="114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19000"/>
                </a:lnSpc>
                <a:tabLst>
                  <a:tab pos="0" algn="l"/>
                </a:tabLst>
              </a:pPr>
              <a:r>
                <a:rPr lang="ru-RU" sz="580" u="none" strike="noStrike" dirty="0">
                  <a:solidFill>
                    <a:srgbClr val="69B5F0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2</a:t>
              </a:r>
              <a:endParaRPr lang="ru-RU" sz="58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9" name="Google Shape;504;p29"/>
            <p:cNvSpPr/>
            <p:nvPr/>
          </p:nvSpPr>
          <p:spPr>
            <a:xfrm>
              <a:off x="4728600" y="2118600"/>
              <a:ext cx="108720" cy="108720"/>
            </a:xfrm>
            <a:prstGeom prst="ellipse">
              <a:avLst/>
            </a:prstGeom>
            <a:noFill/>
            <a:ln w="9525">
              <a:solidFill>
                <a:srgbClr val="69B5F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38520" rIns="90000" bIns="3852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bg-BG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endParaRPr>
            </a:p>
          </p:txBody>
        </p:sp>
      </p:grpSp>
      <p:grpSp>
        <p:nvGrpSpPr>
          <p:cNvPr id="440" name="Google Shape;505;p29"/>
          <p:cNvGrpSpPr/>
          <p:nvPr/>
        </p:nvGrpSpPr>
        <p:grpSpPr>
          <a:xfrm>
            <a:off x="4728600" y="3634920"/>
            <a:ext cx="108720" cy="125280"/>
            <a:chOff x="4728600" y="3634920"/>
            <a:chExt cx="108720" cy="125280"/>
          </a:xfrm>
        </p:grpSpPr>
        <p:sp>
          <p:nvSpPr>
            <p:cNvPr id="441" name="Google Shape;506;p29"/>
            <p:cNvSpPr/>
            <p:nvPr/>
          </p:nvSpPr>
          <p:spPr>
            <a:xfrm>
              <a:off x="4766760" y="3645720"/>
              <a:ext cx="66960" cy="114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19000"/>
                </a:lnSpc>
                <a:tabLst>
                  <a:tab pos="0" algn="l"/>
                </a:tabLst>
              </a:pPr>
              <a:r>
                <a:rPr lang="ru-RU" sz="580" u="none" strike="noStrike" dirty="0">
                  <a:solidFill>
                    <a:srgbClr val="69B5F0"/>
                  </a:solidFill>
                  <a:effectLst/>
                  <a:uFillTx/>
                  <a:latin typeface="Suisse Int'l Light" panose="020B0304000000000000" pitchFamily="34" charset="-78"/>
                  <a:ea typeface="Arial"/>
                </a:rPr>
                <a:t>3</a:t>
              </a:r>
              <a:endParaRPr lang="ru-RU" sz="58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2" name="Google Shape;507;p29"/>
            <p:cNvSpPr/>
            <p:nvPr/>
          </p:nvSpPr>
          <p:spPr>
            <a:xfrm>
              <a:off x="4728600" y="3634920"/>
              <a:ext cx="108720" cy="108720"/>
            </a:xfrm>
            <a:prstGeom prst="ellipse">
              <a:avLst/>
            </a:prstGeom>
            <a:noFill/>
            <a:ln w="9525">
              <a:solidFill>
                <a:srgbClr val="69B5F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38520" rIns="90000" bIns="3852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bg-BG" sz="14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D01D20-6C13-1D2F-D149-D2784395D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43" name="Google Shape;512;p30"/>
          <p:cNvSpPr/>
          <p:nvPr/>
        </p:nvSpPr>
        <p:spPr>
          <a:xfrm>
            <a:off x="539640" y="555480"/>
            <a:ext cx="3353760" cy="183260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04.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Разработване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на стратегия за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популяризиране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на </a:t>
            </a:r>
            <a:endParaRPr lang="ru-RU" sz="28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продукта</a:t>
            </a:r>
            <a:endParaRPr lang="ru-RU" sz="28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444" name="Google Shape;513;p30"/>
          <p:cNvSpPr/>
          <p:nvPr/>
        </p:nvSpPr>
        <p:spPr>
          <a:xfrm>
            <a:off x="1113840" y="3023640"/>
            <a:ext cx="2946960" cy="6630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потребители: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информационни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карти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преки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предавания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тема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резултати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Google Shape;514;p30"/>
          <p:cNvSpPr/>
          <p:nvPr/>
        </p:nvSpPr>
        <p:spPr>
          <a:xfrm>
            <a:off x="1113840" y="3927240"/>
            <a:ext cx="3055824" cy="8323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дистрибутори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школи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по продукта,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уебинари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експерти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презентация 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How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sell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46" name="Google Shape;515;p30"/>
          <p:cNvPicPr/>
          <p:nvPr/>
        </p:nvPicPr>
        <p:blipFill>
          <a:blip r:embed="rId3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7" name="Google Shape;516;p30"/>
          <p:cNvPicPr/>
          <p:nvPr/>
        </p:nvPicPr>
        <p:blipFill>
          <a:blip r:embed="rId4"/>
          <a:stretch/>
        </p:blipFill>
        <p:spPr>
          <a:xfrm>
            <a:off x="552600" y="3039840"/>
            <a:ext cx="421560" cy="42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8" name="Google Shape;517;p30"/>
          <p:cNvPicPr/>
          <p:nvPr/>
        </p:nvPicPr>
        <p:blipFill>
          <a:blip r:embed="rId5"/>
          <a:stretch/>
        </p:blipFill>
        <p:spPr>
          <a:xfrm>
            <a:off x="539640" y="3921120"/>
            <a:ext cx="421560" cy="42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5" name="Google Shape;554;p30" descr=" "/>
          <p:cNvPicPr/>
          <p:nvPr/>
        </p:nvPicPr>
        <p:blipFill>
          <a:blip r:embed="rId6"/>
          <a:stretch/>
        </p:blipFill>
        <p:spPr>
          <a:xfrm>
            <a:off x="5124600" y="743040"/>
            <a:ext cx="2850840" cy="394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6" name="Google Shape;555;p30" descr=" "/>
          <p:cNvPicPr/>
          <p:nvPr/>
        </p:nvPicPr>
        <p:blipFill>
          <a:blip r:embed="rId6"/>
          <a:stretch/>
        </p:blipFill>
        <p:spPr>
          <a:xfrm>
            <a:off x="5122440" y="740880"/>
            <a:ext cx="2850840" cy="394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9" name="Google Shape;608;p30"/>
          <p:cNvSpPr/>
          <p:nvPr/>
        </p:nvSpPr>
        <p:spPr>
          <a:xfrm>
            <a:off x="5286960" y="1467000"/>
            <a:ext cx="1309680" cy="42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20000"/>
              </a:lnSpc>
              <a:tabLst>
                <a:tab pos="0" algn="l"/>
              </a:tabLst>
            </a:pPr>
            <a:r>
              <a:rPr lang="en-US" sz="122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Hydramax</a:t>
            </a:r>
            <a:endParaRPr lang="ru-RU" sz="122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20000"/>
              </a:lnSpc>
              <a:tabLst>
                <a:tab pos="0" algn="l"/>
              </a:tabLst>
            </a:pPr>
            <a:r>
              <a:rPr lang="en-US" sz="122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Hydramax</a:t>
            </a:r>
            <a:r>
              <a:rPr lang="en-US" sz="122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Calibri"/>
              </a:rPr>
              <a:t> Plus</a:t>
            </a:r>
            <a:endParaRPr lang="ru-RU" sz="122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20000"/>
              </a:lnSpc>
              <a:tabLst>
                <a:tab pos="0" algn="l"/>
              </a:tabLst>
            </a:pPr>
            <a:endParaRPr lang="ru-RU" sz="122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20000"/>
              </a:lnSpc>
              <a:tabLst>
                <a:tab pos="0" algn="l"/>
              </a:tabLst>
            </a:pPr>
            <a:endParaRPr lang="ru-RU" sz="122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Google Shape;609;p30"/>
          <p:cNvSpPr/>
          <p:nvPr/>
        </p:nvSpPr>
        <p:spPr>
          <a:xfrm>
            <a:off x="5304240" y="2039760"/>
            <a:ext cx="1288800" cy="25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bg-BG" sz="73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Най-доброто за водата</a:t>
            </a:r>
            <a:endParaRPr lang="ru-RU" sz="7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Google Shape;610;p30"/>
          <p:cNvSpPr/>
          <p:nvPr/>
        </p:nvSpPr>
        <p:spPr>
          <a:xfrm>
            <a:off x="5364360" y="3743280"/>
            <a:ext cx="1152360" cy="36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73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Комбинация от </a:t>
            </a:r>
            <a:r>
              <a:rPr lang="ru-RU" sz="73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витамини</a:t>
            </a:r>
            <a:r>
              <a:rPr lang="ru-RU" sz="73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</a:t>
            </a:r>
            <a:endParaRPr lang="ru-RU" sz="7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73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endParaRPr lang="ru-RU" sz="7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73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</a:t>
            </a:r>
            <a:r>
              <a:rPr lang="ru-RU" sz="73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антиоксиданти</a:t>
            </a:r>
            <a:r>
              <a:rPr lang="ru-RU" sz="73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73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която</a:t>
            </a:r>
            <a:endParaRPr lang="ru-RU" sz="7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73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насища</a:t>
            </a:r>
            <a:r>
              <a:rPr lang="ru-RU" sz="73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всяка клетка с вода</a:t>
            </a:r>
            <a:endParaRPr lang="ru-RU" sz="7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2" name="Google Shape;611;p30"/>
          <p:cNvSpPr/>
          <p:nvPr/>
        </p:nvSpPr>
        <p:spPr>
          <a:xfrm>
            <a:off x="6518520" y="3981240"/>
            <a:ext cx="1521000" cy="47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73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Всичко</a:t>
            </a:r>
            <a:r>
              <a:rPr lang="ru-RU" sz="73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73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водния</a:t>
            </a:r>
            <a:endParaRPr lang="ru-RU" sz="7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73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</a:t>
            </a:r>
            <a:r>
              <a:rPr lang="ru-RU" sz="73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минералния</a:t>
            </a:r>
            <a:endParaRPr lang="ru-RU" sz="7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73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баланс — в един пакет</a:t>
            </a:r>
            <a:endParaRPr lang="ru-RU" sz="7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616;p31"/>
          <p:cNvPicPr/>
          <p:nvPr/>
        </p:nvPicPr>
        <p:blipFill>
          <a:blip r:embed="rId2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4" name="Google Shape;617;p31"/>
          <p:cNvSpPr/>
          <p:nvPr/>
        </p:nvSpPr>
        <p:spPr>
          <a:xfrm>
            <a:off x="576360" y="-366840"/>
            <a:ext cx="3236400" cy="53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bg-BG" sz="2800" u="none" strike="noStrike" dirty="0">
              <a:solidFill>
                <a:schemeClr val="lt1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545" name="Google Shape;618;p31"/>
          <p:cNvSpPr/>
          <p:nvPr/>
        </p:nvSpPr>
        <p:spPr>
          <a:xfrm>
            <a:off x="576360" y="-366840"/>
            <a:ext cx="3236400" cy="53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bg-BG" sz="2800" u="none" strike="noStrike" dirty="0">
              <a:solidFill>
                <a:schemeClr val="lt1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546" name="Google Shape;619;p31"/>
          <p:cNvSpPr/>
          <p:nvPr/>
        </p:nvSpPr>
        <p:spPr>
          <a:xfrm>
            <a:off x="539640" y="1286280"/>
            <a:ext cx="3564000" cy="6630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Просто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без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не се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задържа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организма и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дори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може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засили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обезводняването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помага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усвои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от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клетките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благодарение на баланса на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7" name="Google Shape;620;p31"/>
          <p:cNvSpPr/>
          <p:nvPr/>
        </p:nvSpPr>
        <p:spPr>
          <a:xfrm>
            <a:off x="539640" y="789840"/>
            <a:ext cx="431604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Аз и без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си пия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безплатно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вода,  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какво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ми е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8" name="Google Shape;621;p31"/>
          <p:cNvSpPr/>
          <p:nvPr/>
        </p:nvSpPr>
        <p:spPr>
          <a:xfrm>
            <a:off x="539640" y="248760"/>
            <a:ext cx="3776040" cy="247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Въпрос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отговор</a:t>
            </a:r>
            <a:endParaRPr lang="ru-RU" sz="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9" name="Google Shape;622;p31"/>
          <p:cNvSpPr/>
          <p:nvPr/>
        </p:nvSpPr>
        <p:spPr>
          <a:xfrm>
            <a:off x="539640" y="2693520"/>
            <a:ext cx="3776040" cy="8015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Витамините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минералите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работят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заедно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но им е нужна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правилната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среда, за да се усвоят.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помага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водно-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солевия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баланс, благодарение на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хранителните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вещества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действително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достигат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до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клетките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носят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полза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0" name="Google Shape;623;p31"/>
          <p:cNvSpPr/>
          <p:nvPr/>
        </p:nvSpPr>
        <p:spPr>
          <a:xfrm>
            <a:off x="539640" y="2194920"/>
            <a:ext cx="256932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Аз вече пия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витамини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не е ли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достатъчно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 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1" name="Google Shape;624;p31"/>
          <p:cNvSpPr/>
          <p:nvPr/>
        </p:nvSpPr>
        <p:spPr>
          <a:xfrm>
            <a:off x="539640" y="4034160"/>
            <a:ext cx="3868920" cy="524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Да,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предназначен за ежедневен прием.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част от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грамотния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режим на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пиене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вода,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особено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ако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живееш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града,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движеш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активно,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летиш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просто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искаш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чувстваш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по-добре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2" name="Google Shape;625;p31"/>
          <p:cNvSpPr/>
          <p:nvPr/>
        </p:nvSpPr>
        <p:spPr>
          <a:xfrm>
            <a:off x="539640" y="3750480"/>
            <a:ext cx="377604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може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ли да се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всеки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ден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3" name="Google Shape;626;p31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4" name="Google Shape;627;p31"/>
          <p:cNvSpPr/>
          <p:nvPr/>
        </p:nvSpPr>
        <p:spPr>
          <a:xfrm>
            <a:off x="4856400" y="1285560"/>
            <a:ext cx="3902040" cy="6630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не е лечение, а грамотна профилактика.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Тази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програма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помага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организма да се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справя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натоварванията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да се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по-бързо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да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задържа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появят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някакви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симптоми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проблем.</a:t>
            </a:r>
            <a:endParaRPr lang="ru-RU" sz="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5" name="Google Shape;628;p31"/>
          <p:cNvSpPr/>
          <p:nvPr/>
        </p:nvSpPr>
        <p:spPr>
          <a:xfrm>
            <a:off x="4856400" y="789120"/>
            <a:ext cx="2687400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Нямам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проблем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здравето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за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какво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ми е?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6" name="Google Shape;629;p31"/>
          <p:cNvSpPr/>
          <p:nvPr/>
        </p:nvSpPr>
        <p:spPr>
          <a:xfrm>
            <a:off x="4856400" y="2692800"/>
            <a:ext cx="3710520" cy="6630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Минералната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може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бъде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полезна, но всяка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една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има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свой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състав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ефект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Обикновено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курсове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а не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всеки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ден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—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програма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предназначена за умен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воден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баланс, а не просто за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набавяне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9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7" name="Google Shape;630;p31"/>
          <p:cNvSpPr/>
          <p:nvPr/>
        </p:nvSpPr>
        <p:spPr>
          <a:xfrm>
            <a:off x="4856400" y="2194200"/>
            <a:ext cx="2120472" cy="5399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Аз пия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минерална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вода, не е ли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същото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 </a:t>
            </a:r>
            <a:endParaRPr lang="ru-RU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50;p5"/>
          <p:cNvPicPr/>
          <p:nvPr/>
        </p:nvPicPr>
        <p:blipFill>
          <a:blip r:embed="rId2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Google Shape;51;p5"/>
          <p:cNvSpPr/>
          <p:nvPr/>
        </p:nvSpPr>
        <p:spPr>
          <a:xfrm>
            <a:off x="539640" y="555480"/>
            <a:ext cx="2881196" cy="85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Какво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е водно-</a:t>
            </a:r>
            <a:endParaRPr lang="ru-RU" sz="28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солеви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баланс? </a:t>
            </a:r>
            <a:endParaRPr lang="ru-RU" sz="28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83" name="Google Shape;52;p5"/>
          <p:cNvSpPr/>
          <p:nvPr/>
        </p:nvSpPr>
        <p:spPr>
          <a:xfrm>
            <a:off x="539640" y="1535040"/>
            <a:ext cx="3730281" cy="15081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Когато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тялото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запазва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правилното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съотношение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между вода и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(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),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помагат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достави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влагата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хранителните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вещества там,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където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нужни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Без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нашите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мускули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сърце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мозък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работят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по-зле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появява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умора,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спазми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усещане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тежест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Google Shape;53;p5"/>
          <p:cNvSpPr/>
          <p:nvPr/>
        </p:nvSpPr>
        <p:spPr>
          <a:xfrm>
            <a:off x="539640" y="3611520"/>
            <a:ext cx="4031640" cy="2154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Защо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 е важно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това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: </a:t>
            </a:r>
            <a:endParaRPr lang="ru-RU" sz="1400" u="none" strike="noStrike" dirty="0">
              <a:solidFill>
                <a:srgbClr val="000000"/>
              </a:solidFill>
              <a:effectLst/>
              <a:uFillTx/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85" name="Google Shape;54;p5"/>
          <p:cNvSpPr/>
          <p:nvPr/>
        </p:nvSpPr>
        <p:spPr>
          <a:xfrm>
            <a:off x="539640" y="3945600"/>
            <a:ext cx="3158781" cy="6771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  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да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работят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мускулите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без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спазми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  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да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сърцето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равно и спокойно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 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да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няма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отоци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излишна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тежест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тялото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  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да се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чувстваме</a:t>
            </a:r>
            <a:r>
              <a:rPr lang="ru-RU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бодри и </a:t>
            </a:r>
            <a:r>
              <a:rPr lang="ru-RU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енергични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6" name="Google Shape;55;p5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B07FAA-5B58-84B8-15EC-A2AEE2DDB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58" name="Google Shape;635;p32"/>
          <p:cNvSpPr/>
          <p:nvPr/>
        </p:nvSpPr>
        <p:spPr>
          <a:xfrm>
            <a:off x="539640" y="555480"/>
            <a:ext cx="3925440" cy="9708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Материали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дистрибутора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" name="Google Shape;636;p32"/>
          <p:cNvSpPr/>
          <p:nvPr/>
        </p:nvSpPr>
        <p:spPr>
          <a:xfrm>
            <a:off x="802800" y="2571840"/>
            <a:ext cx="4768200" cy="21916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Продуктово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 видео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Презентация на продукта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Уебинар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новия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продукт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Библиотека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съдържатие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Информационни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карти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B2C-презентация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Презентация Как да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продадем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/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0" name="Google Shape;637;p32"/>
          <p:cNvPicPr/>
          <p:nvPr/>
        </p:nvPicPr>
        <p:blipFill>
          <a:blip r:embed="rId3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1" name="Google Shape;638;p32"/>
          <p:cNvSpPr/>
          <p:nvPr/>
        </p:nvSpPr>
        <p:spPr>
          <a:xfrm>
            <a:off x="539640" y="2571840"/>
            <a:ext cx="26244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2" name="Google Shape;639;p32"/>
          <p:cNvSpPr/>
          <p:nvPr/>
        </p:nvSpPr>
        <p:spPr>
          <a:xfrm>
            <a:off x="539640" y="2826720"/>
            <a:ext cx="26244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3" name="Google Shape;640;p32"/>
          <p:cNvSpPr/>
          <p:nvPr/>
        </p:nvSpPr>
        <p:spPr>
          <a:xfrm>
            <a:off x="539640" y="3085560"/>
            <a:ext cx="26244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4" name="Google Shape;641;p32"/>
          <p:cNvSpPr/>
          <p:nvPr/>
        </p:nvSpPr>
        <p:spPr>
          <a:xfrm>
            <a:off x="539640" y="3348720"/>
            <a:ext cx="26244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5" name="Google Shape;642;p32"/>
          <p:cNvSpPr/>
          <p:nvPr/>
        </p:nvSpPr>
        <p:spPr>
          <a:xfrm>
            <a:off x="539640" y="3607560"/>
            <a:ext cx="26244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6" name="Google Shape;643;p32"/>
          <p:cNvSpPr/>
          <p:nvPr/>
        </p:nvSpPr>
        <p:spPr>
          <a:xfrm>
            <a:off x="539640" y="4137480"/>
            <a:ext cx="26244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→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9" name="Google Shape;726;p32"/>
          <p:cNvSpPr/>
          <p:nvPr/>
        </p:nvSpPr>
        <p:spPr>
          <a:xfrm>
            <a:off x="5500080" y="1636200"/>
            <a:ext cx="2215080" cy="71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ru-RU" sz="206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en-US" sz="206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Hydramax</a:t>
            </a:r>
            <a:endParaRPr lang="ru-RU" sz="206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algn="ctr">
              <a:tabLst>
                <a:tab pos="0" algn="l"/>
              </a:tabLst>
            </a:pPr>
            <a:r>
              <a:rPr lang="en-US" sz="206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Calibri"/>
                <a:cs typeface="Suisse Int'l Light" panose="020B0304000000000000" pitchFamily="34" charset="-78"/>
              </a:rPr>
              <a:t>Hydramax</a:t>
            </a:r>
            <a:r>
              <a:rPr lang="en-US" sz="206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Calibri"/>
                <a:cs typeface="Suisse Int'l Light" panose="020B0304000000000000" pitchFamily="34" charset="-78"/>
              </a:rPr>
              <a:t> Plus</a:t>
            </a:r>
            <a:endParaRPr lang="ru-RU" sz="206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650" name="Google Shape;727;p32"/>
          <p:cNvSpPr/>
          <p:nvPr/>
        </p:nvSpPr>
        <p:spPr>
          <a:xfrm>
            <a:off x="5441040" y="2381400"/>
            <a:ext cx="2328120" cy="43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24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Най-</a:t>
            </a:r>
            <a:r>
              <a:rPr lang="ru-RU" sz="124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доброто</a:t>
            </a:r>
            <a:r>
              <a:rPr lang="ru-RU" sz="124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124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endParaRPr lang="ru-RU" sz="124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60;p6"/>
          <p:cNvPicPr/>
          <p:nvPr/>
        </p:nvPicPr>
        <p:blipFill>
          <a:blip r:embed="rId2"/>
          <a:stretch/>
        </p:blipFill>
        <p:spPr>
          <a:xfrm>
            <a:off x="0" y="1440"/>
            <a:ext cx="9145440" cy="514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" name="Google Shape;61;p6"/>
          <p:cNvSpPr/>
          <p:nvPr/>
        </p:nvSpPr>
        <p:spPr>
          <a:xfrm>
            <a:off x="539640" y="555480"/>
            <a:ext cx="498348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Какво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пречи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баланса: 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Google Shape;62;p6"/>
          <p:cNvSpPr/>
          <p:nvPr/>
        </p:nvSpPr>
        <p:spPr>
          <a:xfrm>
            <a:off x="895680" y="2071800"/>
            <a:ext cx="4263480" cy="2585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Пием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малко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неподходяща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Пием много кафе, чай или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алкохол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обезводняват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Губим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потта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жега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тренировки,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активна работа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Консумираме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много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солени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храни 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малко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пресни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плодове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зеленчуци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0" name="Google Shape;63;p6"/>
          <p:cNvPicPr/>
          <p:nvPr/>
        </p:nvPicPr>
        <p:blipFill>
          <a:blip r:embed="rId3"/>
          <a:stretch/>
        </p:blipFill>
        <p:spPr>
          <a:xfrm>
            <a:off x="527040" y="2115163"/>
            <a:ext cx="141840" cy="14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" name="Google Shape;64;p6"/>
          <p:cNvPicPr/>
          <p:nvPr/>
        </p:nvPicPr>
        <p:blipFill>
          <a:blip r:embed="rId3"/>
          <a:stretch/>
        </p:blipFill>
        <p:spPr>
          <a:xfrm>
            <a:off x="527040" y="2748600"/>
            <a:ext cx="141840" cy="14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Google Shape;65;p6"/>
          <p:cNvPicPr/>
          <p:nvPr/>
        </p:nvPicPr>
        <p:blipFill>
          <a:blip r:embed="rId3"/>
          <a:stretch/>
        </p:blipFill>
        <p:spPr>
          <a:xfrm>
            <a:off x="527040" y="3393964"/>
            <a:ext cx="141840" cy="14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Google Shape;66;p6"/>
          <p:cNvPicPr/>
          <p:nvPr/>
        </p:nvPicPr>
        <p:blipFill>
          <a:blip r:embed="rId3"/>
          <a:stretch/>
        </p:blipFill>
        <p:spPr>
          <a:xfrm>
            <a:off x="527040" y="4271040"/>
            <a:ext cx="141840" cy="14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" name="Google Shape;67;p6"/>
          <p:cNvPicPr/>
          <p:nvPr/>
        </p:nvPicPr>
        <p:blipFill>
          <a:blip r:embed="rId4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72;p7"/>
          <p:cNvSpPr/>
          <p:nvPr/>
        </p:nvSpPr>
        <p:spPr>
          <a:xfrm>
            <a:off x="539640" y="290880"/>
            <a:ext cx="514296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Състав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8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28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 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6" name="Google Shape;73;p7"/>
          <p:cNvPicPr/>
          <p:nvPr/>
        </p:nvPicPr>
        <p:blipFill>
          <a:blip r:embed="rId2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Google Shape;74;p7"/>
          <p:cNvSpPr/>
          <p:nvPr/>
        </p:nvSpPr>
        <p:spPr>
          <a:xfrm>
            <a:off x="539640" y="1045080"/>
            <a:ext cx="2579040" cy="26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51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H-500</a:t>
            </a:r>
            <a:endParaRPr lang="ru-RU" sz="1100" u="none" strike="noStrike" dirty="0">
              <a:solidFill>
                <a:srgbClr val="000000"/>
              </a:solidFill>
              <a:effectLst/>
              <a:uFillTx/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98" name="Google Shape;75;p7"/>
          <p:cNvSpPr/>
          <p:nvPr/>
        </p:nvSpPr>
        <p:spPr>
          <a:xfrm>
            <a:off x="539640" y="1268640"/>
            <a:ext cx="4378680" cy="5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Мощна антиоксидантна формула,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поддръжка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здравето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клетъчно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ниво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по-малко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умора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стрес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–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повече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енергия</a:t>
            </a:r>
            <a:endParaRPr lang="ru-RU" sz="11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99" name="Google Shape;76;p7"/>
          <p:cNvSpPr/>
          <p:nvPr/>
        </p:nvSpPr>
        <p:spPr>
          <a:xfrm>
            <a:off x="539640" y="2766189"/>
            <a:ext cx="2579040" cy="26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51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Корал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-Майн</a:t>
            </a:r>
            <a:endParaRPr lang="ru-RU" sz="1100" u="none" strike="noStrike" dirty="0">
              <a:solidFill>
                <a:srgbClr val="000000"/>
              </a:solidFill>
              <a:effectLst/>
              <a:uFillTx/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100" name="Google Shape;77;p7"/>
          <p:cNvSpPr/>
          <p:nvPr/>
        </p:nvSpPr>
        <p:spPr>
          <a:xfrm>
            <a:off x="539640" y="3016389"/>
            <a:ext cx="4378680" cy="5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Подобрява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качеството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вкусовите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свойства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водата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обогатява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я с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полезни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минерали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.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Предлага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се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във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вид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удобни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сашета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за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бърза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лесна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употреба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.</a:t>
            </a:r>
            <a:endParaRPr lang="ru-RU" sz="11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01" name="Google Shape;78;p7"/>
          <p:cNvSpPr/>
          <p:nvPr/>
        </p:nvSpPr>
        <p:spPr>
          <a:xfrm>
            <a:off x="539640" y="1803831"/>
            <a:ext cx="2579040" cy="26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51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ПентоКан</a:t>
            </a:r>
            <a:endParaRPr lang="ru-RU" sz="1100" u="none" strike="noStrike" dirty="0">
              <a:solidFill>
                <a:srgbClr val="000000"/>
              </a:solidFill>
              <a:effectLst/>
              <a:uFillTx/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102" name="Google Shape;79;p7"/>
          <p:cNvSpPr/>
          <p:nvPr/>
        </p:nvSpPr>
        <p:spPr>
          <a:xfrm>
            <a:off x="539640" y="2054031"/>
            <a:ext cx="4252796" cy="5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Поддържа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високо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ниво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енергия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работоспособност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помага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за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бързо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възстановяване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след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натоварване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стрес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поддържа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здравето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сърцето</a:t>
            </a:r>
            <a:endParaRPr lang="ru-RU" sz="11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03" name="Google Shape;80;p7"/>
          <p:cNvSpPr/>
          <p:nvPr/>
        </p:nvSpPr>
        <p:spPr>
          <a:xfrm>
            <a:off x="539640" y="3741814"/>
            <a:ext cx="2579040" cy="26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51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Оушънмин</a:t>
            </a:r>
            <a:endParaRPr lang="ru-RU" sz="1100" u="none" strike="noStrike" dirty="0">
              <a:solidFill>
                <a:srgbClr val="000000"/>
              </a:solidFill>
              <a:effectLst/>
              <a:uFillTx/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104" name="Google Shape;81;p7"/>
          <p:cNvSpPr/>
          <p:nvPr/>
        </p:nvSpPr>
        <p:spPr>
          <a:xfrm>
            <a:off x="539640" y="3992014"/>
            <a:ext cx="4652846" cy="10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2000"/>
              </a:lnSpc>
              <a:tabLst>
                <a:tab pos="0" algn="l"/>
              </a:tabLst>
            </a:pP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Помага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за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справяне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с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умората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повишава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физическата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издръжливост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умствена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работоспособност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нормализира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емоционалния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баланс и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повишава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устойчивостта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към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стрес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поддържа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работата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на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сърцето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,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укрепва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костната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 </a:t>
            </a:r>
            <a:r>
              <a:rPr lang="ru-RU" sz="11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тъкан</a:t>
            </a:r>
            <a:r>
              <a:rPr lang="ru-RU" sz="11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  <a:cs typeface="Suisse Int'l Light" panose="020B0304000000000000" pitchFamily="34" charset="-78"/>
              </a:rPr>
              <a:t>.</a:t>
            </a:r>
            <a:br>
              <a:rPr sz="11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</a:br>
            <a:br>
              <a:rPr sz="11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</a:br>
            <a:endParaRPr lang="ru-RU" sz="11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105" name="Google Shape;82;p7"/>
          <p:cNvPicPr/>
          <p:nvPr/>
        </p:nvPicPr>
        <p:blipFill>
          <a:blip r:embed="rId3"/>
          <a:stretch/>
        </p:blipFill>
        <p:spPr>
          <a:xfrm>
            <a:off x="4000680" y="22680"/>
            <a:ext cx="5142960" cy="5142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B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87;p8"/>
          <p:cNvPicPr/>
          <p:nvPr/>
        </p:nvPicPr>
        <p:blipFill>
          <a:blip r:embed="rId2"/>
          <a:srcRect l="2538" t="2084" r="101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" name="Google Shape;88;p8"/>
          <p:cNvSpPr/>
          <p:nvPr/>
        </p:nvSpPr>
        <p:spPr>
          <a:xfrm>
            <a:off x="539640" y="1533240"/>
            <a:ext cx="2634480" cy="2154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Комплексен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ефект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:  </a:t>
            </a:r>
            <a:endParaRPr lang="ru-RU" sz="1400" u="none" strike="noStrike" dirty="0">
              <a:solidFill>
                <a:srgbClr val="000000"/>
              </a:solidFill>
              <a:effectLst/>
              <a:uFillTx/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108" name="Google Shape;89;p8"/>
          <p:cNvSpPr/>
          <p:nvPr/>
        </p:nvSpPr>
        <p:spPr>
          <a:xfrm>
            <a:off x="539640" y="1782720"/>
            <a:ext cx="3215160" cy="94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 +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+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антиоксиданти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=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забележим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резултат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Google Shape;90;p8"/>
          <p:cNvSpPr/>
          <p:nvPr/>
        </p:nvSpPr>
        <p:spPr>
          <a:xfrm>
            <a:off x="539640" y="2608920"/>
            <a:ext cx="3072240" cy="2154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Баланс между калий и магнезий:   </a:t>
            </a:r>
            <a:endParaRPr lang="ru-RU" sz="1400" u="none" strike="noStrike" dirty="0">
              <a:solidFill>
                <a:srgbClr val="000000"/>
              </a:solidFill>
              <a:effectLst/>
              <a:uFillTx/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110" name="Google Shape;91;p8"/>
          <p:cNvSpPr/>
          <p:nvPr/>
        </p:nvSpPr>
        <p:spPr>
          <a:xfrm>
            <a:off x="539640" y="2858400"/>
            <a:ext cx="3215160" cy="94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Ключ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към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хидратиране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клетките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предотвратяване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появата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отоци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Google Shape;92;p8"/>
          <p:cNvSpPr/>
          <p:nvPr/>
        </p:nvSpPr>
        <p:spPr>
          <a:xfrm>
            <a:off x="539640" y="3684960"/>
            <a:ext cx="3012120" cy="2154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Не просто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хранителни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" panose="020B0504000000000000" pitchFamily="34" charset="-78"/>
                <a:ea typeface="Arial"/>
                <a:cs typeface="Suisse Int'l" panose="020B0504000000000000" pitchFamily="34" charset="-78"/>
              </a:rPr>
              <a:t> добавки:  </a:t>
            </a:r>
            <a:endParaRPr lang="ru-RU" sz="1400" u="none" strike="noStrike" dirty="0">
              <a:solidFill>
                <a:srgbClr val="000000"/>
              </a:solidFill>
              <a:effectLst/>
              <a:uFillTx/>
              <a:latin typeface="Suisse Int'l" panose="020B0504000000000000" pitchFamily="34" charset="-78"/>
              <a:cs typeface="Suisse Int'l" panose="020B0504000000000000" pitchFamily="34" charset="-78"/>
            </a:endParaRPr>
          </a:p>
        </p:txBody>
      </p:sp>
      <p:sp>
        <p:nvSpPr>
          <p:cNvPr id="112" name="Google Shape;93;p8"/>
          <p:cNvSpPr/>
          <p:nvPr/>
        </p:nvSpPr>
        <p:spPr>
          <a:xfrm>
            <a:off x="539640" y="3934440"/>
            <a:ext cx="3400200" cy="94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8000"/>
              </a:lnSpc>
              <a:tabLst>
                <a:tab pos="0" algn="l"/>
              </a:tabLst>
            </a:pP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Това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ежедневен ритуал за </a:t>
            </a:r>
            <a:r>
              <a:rPr lang="ru-RU" sz="1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възстановяване</a:t>
            </a:r>
            <a:r>
              <a:rPr lang="ru-RU" sz="1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профилактика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Google Shape;94;p8"/>
          <p:cNvSpPr/>
          <p:nvPr/>
        </p:nvSpPr>
        <p:spPr>
          <a:xfrm>
            <a:off x="539640" y="504360"/>
            <a:ext cx="511848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Състав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Хидрамакс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Плюс 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4" name="Google Shape;95;p8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00;p9"/>
          <p:cNvPicPr/>
          <p:nvPr/>
        </p:nvPicPr>
        <p:blipFill>
          <a:blip r:embed="rId2"/>
          <a:srcRect l="9872" t="19459" r="8547" b="11706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Google Shape;101;p9"/>
          <p:cNvSpPr/>
          <p:nvPr/>
        </p:nvSpPr>
        <p:spPr>
          <a:xfrm rot="16200000">
            <a:off x="611640" y="-616680"/>
            <a:ext cx="5136480" cy="6372720"/>
          </a:xfrm>
          <a:prstGeom prst="rect">
            <a:avLst/>
          </a:prstGeom>
          <a:gradFill rotWithShape="0">
            <a:gsLst>
              <a:gs pos="0">
                <a:srgbClr val="73AEDD"/>
              </a:gs>
              <a:gs pos="100000">
                <a:srgbClr val="73AEDD">
                  <a:alpha val="0"/>
                </a:srgbClr>
              </a:gs>
            </a:gsLst>
            <a:lin ang="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bg-BG" sz="18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ea typeface="Calibri"/>
            </a:endParaRPr>
          </a:p>
        </p:txBody>
      </p:sp>
      <p:sp>
        <p:nvSpPr>
          <p:cNvPr id="117" name="Google Shape;102;p9"/>
          <p:cNvSpPr/>
          <p:nvPr/>
        </p:nvSpPr>
        <p:spPr>
          <a:xfrm>
            <a:off x="539640" y="519120"/>
            <a:ext cx="403164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кого е </a:t>
            </a:r>
            <a:r>
              <a:rPr lang="ru-RU" sz="28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подходящо</a:t>
            </a:r>
            <a:r>
              <a:rPr lang="ru-RU" sz="2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? </a:t>
            </a:r>
            <a:endParaRPr lang="ru-RU" sz="28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Google Shape;103;p9"/>
          <p:cNvSpPr/>
          <p:nvPr/>
        </p:nvSpPr>
        <p:spPr>
          <a:xfrm>
            <a:off x="1113840" y="1355760"/>
            <a:ext cx="352224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хора,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водят активен начин на живот, за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спортисти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за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възстановяване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след тренировки</a:t>
            </a:r>
            <a:endParaRPr lang="ru-RU" sz="11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" name="Google Shape;104;p9"/>
          <p:cNvSpPr/>
          <p:nvPr/>
        </p:nvSpPr>
        <p:spPr>
          <a:xfrm>
            <a:off x="1113840" y="1941840"/>
            <a:ext cx="320976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тези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имат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навика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пият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много кафе, да спят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малко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да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работят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до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късно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11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Google Shape;105;p9"/>
          <p:cNvSpPr/>
          <p:nvPr/>
        </p:nvSpPr>
        <p:spPr>
          <a:xfrm>
            <a:off x="1113840" y="2528280"/>
            <a:ext cx="338328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потребители на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програми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детокс и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чистене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намаляване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теглото</a:t>
            </a:r>
            <a:endParaRPr lang="ru-RU" sz="11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Google Shape;106;p9"/>
          <p:cNvSpPr/>
          <p:nvPr/>
        </p:nvSpPr>
        <p:spPr>
          <a:xfrm>
            <a:off x="1113840" y="3114720"/>
            <a:ext cx="320976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тези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изложени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дълго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време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жега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в условия,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водят до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повишена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загуба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течности</a:t>
            </a:r>
            <a:endParaRPr lang="ru-RU" sz="11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Google Shape;107;p9"/>
          <p:cNvSpPr/>
          <p:nvPr/>
        </p:nvSpPr>
        <p:spPr>
          <a:xfrm>
            <a:off x="1113840" y="3700800"/>
            <a:ext cx="3580624" cy="5283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всеки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който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иска да се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предпази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от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обезводняване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да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запази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здравословен</a:t>
            </a:r>
            <a:r>
              <a:rPr lang="ru-RU" sz="1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 на вода и </a:t>
            </a:r>
            <a:r>
              <a:rPr lang="ru-RU" sz="1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endParaRPr lang="ru-RU" sz="11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3" name="Google Shape;108;p9"/>
          <p:cNvPicPr/>
          <p:nvPr/>
        </p:nvPicPr>
        <p:blipFill>
          <a:blip r:embed="rId3"/>
          <a:stretch/>
        </p:blipFill>
        <p:spPr>
          <a:xfrm>
            <a:off x="8141760" y="33264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" name="Google Shape;109;p9"/>
          <p:cNvPicPr/>
          <p:nvPr/>
        </p:nvPicPr>
        <p:blipFill>
          <a:blip r:embed="rId4"/>
          <a:stretch/>
        </p:blipFill>
        <p:spPr>
          <a:xfrm>
            <a:off x="558720" y="1343160"/>
            <a:ext cx="386280" cy="38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5" name="Google Shape;110;p9"/>
          <p:cNvPicPr/>
          <p:nvPr/>
        </p:nvPicPr>
        <p:blipFill>
          <a:blip r:embed="rId5"/>
          <a:stretch/>
        </p:blipFill>
        <p:spPr>
          <a:xfrm>
            <a:off x="558720" y="1922516"/>
            <a:ext cx="386280" cy="38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" name="Google Shape;111;p9"/>
          <p:cNvPicPr/>
          <p:nvPr/>
        </p:nvPicPr>
        <p:blipFill>
          <a:blip r:embed="rId6"/>
          <a:stretch/>
        </p:blipFill>
        <p:spPr>
          <a:xfrm>
            <a:off x="558720" y="2505356"/>
            <a:ext cx="386280" cy="38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" name="Google Shape;112;p9"/>
          <p:cNvPicPr/>
          <p:nvPr/>
        </p:nvPicPr>
        <p:blipFill>
          <a:blip r:embed="rId7"/>
          <a:stretch/>
        </p:blipFill>
        <p:spPr>
          <a:xfrm>
            <a:off x="558720" y="3166816"/>
            <a:ext cx="386280" cy="38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Google Shape;113;p9"/>
          <p:cNvPicPr/>
          <p:nvPr/>
        </p:nvPicPr>
        <p:blipFill>
          <a:blip r:embed="rId8"/>
          <a:stretch/>
        </p:blipFill>
        <p:spPr>
          <a:xfrm>
            <a:off x="554760" y="3755160"/>
            <a:ext cx="394200" cy="394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18;p10"/>
          <p:cNvSpPr/>
          <p:nvPr/>
        </p:nvSpPr>
        <p:spPr>
          <a:xfrm>
            <a:off x="560160" y="764640"/>
            <a:ext cx="203112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18-25 </a:t>
            </a:r>
            <a:r>
              <a:rPr lang="ru-RU" sz="184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години</a:t>
            </a:r>
            <a:endParaRPr lang="ru-RU" sz="184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0" name="Google Shape;119;p10"/>
          <p:cNvPicPr/>
          <p:nvPr/>
        </p:nvPicPr>
        <p:blipFill>
          <a:blip r:embed="rId2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" name="Google Shape;120;p10"/>
          <p:cNvSpPr/>
          <p:nvPr/>
        </p:nvSpPr>
        <p:spPr>
          <a:xfrm>
            <a:off x="4591080" y="764640"/>
            <a:ext cx="203112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26-35 </a:t>
            </a:r>
            <a:r>
              <a:rPr lang="ru-RU" sz="184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години</a:t>
            </a:r>
            <a:r>
              <a:rPr lang="ru-RU" sz="184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84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Google Shape;121;p10"/>
          <p:cNvSpPr/>
          <p:nvPr/>
        </p:nvSpPr>
        <p:spPr>
          <a:xfrm>
            <a:off x="560160" y="248760"/>
            <a:ext cx="3776040" cy="247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Целева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аудитория по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възраст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Google Shape;122;p10"/>
          <p:cNvSpPr/>
          <p:nvPr/>
        </p:nvSpPr>
        <p:spPr>
          <a:xfrm>
            <a:off x="560160" y="14688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Характеристика: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Google Shape;123;p10"/>
          <p:cNvSpPr/>
          <p:nvPr/>
        </p:nvSpPr>
        <p:spPr>
          <a:xfrm>
            <a:off x="560160" y="1758600"/>
            <a:ext cx="3739320" cy="68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Учене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старт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кариерата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дълго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време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компютър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телефон. Ходят на тренировки,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танци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водят активен начин на живот,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обичат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веселят.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Живеят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динамично: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малко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сън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много кафе, 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хапват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набързо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вместо да се хранят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нормално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консумират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храни за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бързо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хранене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Google Shape;124;p10"/>
          <p:cNvSpPr/>
          <p:nvPr/>
        </p:nvSpPr>
        <p:spPr>
          <a:xfrm>
            <a:off x="560160" y="26136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Проблем/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Google Shape;125;p10"/>
          <p:cNvSpPr/>
          <p:nvPr/>
        </p:nvSpPr>
        <p:spPr>
          <a:xfrm>
            <a:off x="560160" y="2901600"/>
            <a:ext cx="3739320" cy="822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поради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употреба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кафе,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алкохол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стрес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→ суха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бледа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кожа. Ч</a:t>
            </a:r>
            <a:r>
              <a:rPr lang="en-US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</a:t>
            </a:r>
            <a:r>
              <a:rPr lang="bg-BG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 отоци сутрин след консумация на солена храна или празненства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след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безсънни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нощи, спорт без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 → 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могот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спазми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слабост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Google Shape;126;p10"/>
          <p:cNvSpPr/>
          <p:nvPr/>
        </p:nvSpPr>
        <p:spPr>
          <a:xfrm>
            <a:off x="560160" y="376776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Google Shape;127;p10"/>
          <p:cNvSpPr/>
          <p:nvPr/>
        </p:nvSpPr>
        <p:spPr>
          <a:xfrm>
            <a:off x="560160" y="4070520"/>
            <a:ext cx="364572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bg-BG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Бързо да се премахнат следите от умора и недоспиване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да 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бъде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лицето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по-свежо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Възстановяване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баланса след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спортуване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активни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почивни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дни,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модерно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прави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 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блогърите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Google Shape;128;p10"/>
          <p:cNvSpPr/>
          <p:nvPr/>
        </p:nvSpPr>
        <p:spPr>
          <a:xfrm>
            <a:off x="4587840" y="14688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Характеристика: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Google Shape;129;p10"/>
          <p:cNvSpPr/>
          <p:nvPr/>
        </p:nvSpPr>
        <p:spPr>
          <a:xfrm>
            <a:off x="4587840" y="1758600"/>
            <a:ext cx="373932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Градят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кариера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най-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често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офиса, зад волана или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компютъра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Тренират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редовно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залата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пилатес, йога.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Започват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вече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грижат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здравето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младостта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си: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купуват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хранителни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добавки,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четат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състава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продуктите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Google Shape;130;p10"/>
          <p:cNvSpPr/>
          <p:nvPr/>
        </p:nvSpPr>
        <p:spPr>
          <a:xfrm>
            <a:off x="4587840" y="26136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Проблем/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Google Shape;131;p10"/>
          <p:cNvSpPr/>
          <p:nvPr/>
        </p:nvSpPr>
        <p:spPr>
          <a:xfrm>
            <a:off x="4587840" y="2901600"/>
            <a:ext cx="373932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Постоянно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кафе, вечер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евентуално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вино →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+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отоци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Първите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сигнали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умора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намаляване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еластичността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й. При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продължително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седене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(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хиподинамия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) — отекли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крака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тежест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мътна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глава.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Google Shape;132;p10"/>
          <p:cNvSpPr/>
          <p:nvPr/>
        </p:nvSpPr>
        <p:spPr>
          <a:xfrm>
            <a:off x="4587840" y="376776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Google Shape;133;p10"/>
          <p:cNvSpPr/>
          <p:nvPr/>
        </p:nvSpPr>
        <p:spPr>
          <a:xfrm>
            <a:off x="4587840" y="4070520"/>
            <a:ext cx="3739320" cy="415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Glow-ефект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хидратиране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по-еластична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кожа,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по-малко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сухота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сивота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спорт — за да не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залепнат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след тренировка. Умна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ясна глава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лекота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тялото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при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офисен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ритъм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38;p11"/>
          <p:cNvSpPr/>
          <p:nvPr/>
        </p:nvSpPr>
        <p:spPr>
          <a:xfrm>
            <a:off x="560160" y="764640"/>
            <a:ext cx="203112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36-49 </a:t>
            </a:r>
            <a:r>
              <a:rPr lang="ru-RU" sz="184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години</a:t>
            </a:r>
            <a:endParaRPr lang="ru-RU" sz="184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6" name="Google Shape;139;p11"/>
          <p:cNvPicPr/>
          <p:nvPr/>
        </p:nvPicPr>
        <p:blipFill>
          <a:blip r:embed="rId2"/>
          <a:stretch/>
        </p:blipFill>
        <p:spPr>
          <a:xfrm>
            <a:off x="8141760" y="332280"/>
            <a:ext cx="616680" cy="10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Google Shape;140;p11"/>
          <p:cNvSpPr/>
          <p:nvPr/>
        </p:nvSpPr>
        <p:spPr>
          <a:xfrm>
            <a:off x="4591080" y="764640"/>
            <a:ext cx="3180600" cy="4616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300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50-60+ </a:t>
            </a:r>
            <a:r>
              <a:rPr lang="ru-RU" sz="3000" u="none" strike="noStrike" dirty="0" err="1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години</a:t>
            </a:r>
            <a:r>
              <a:rPr lang="ru-RU" sz="1840" u="none" strike="noStrike" dirty="0">
                <a:solidFill>
                  <a:srgbClr val="69B5F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ru-RU" sz="184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Google Shape;141;p11"/>
          <p:cNvSpPr/>
          <p:nvPr/>
        </p:nvSpPr>
        <p:spPr>
          <a:xfrm>
            <a:off x="560160" y="14688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Характеристика: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Google Shape;142;p11"/>
          <p:cNvSpPr/>
          <p:nvPr/>
        </p:nvSpPr>
        <p:spPr>
          <a:xfrm>
            <a:off x="560160" y="1758600"/>
            <a:ext cx="373932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Вече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забележими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първите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възрастови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изменения,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губи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еластичност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може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бръчки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ставите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хрущят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Често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има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деца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хронично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недоспиване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умора.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Разбират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че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базата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колаген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омега, магнезий — не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празни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приказки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вече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опитали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Google Shape;143;p11"/>
          <p:cNvSpPr/>
          <p:nvPr/>
        </p:nvSpPr>
        <p:spPr>
          <a:xfrm>
            <a:off x="560160" y="26136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Проблем/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Google Shape;144;p11"/>
          <p:cNvSpPr/>
          <p:nvPr/>
        </p:nvSpPr>
        <p:spPr>
          <a:xfrm>
            <a:off x="560160" y="2901600"/>
            <a:ext cx="3739320" cy="68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Забравят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пият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вода, а без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засилва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сухотата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отоците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тежестта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краката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Лятото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при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стрес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бързо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губят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влошава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ставите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Налице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по-голямо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опасение, че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стареенето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ще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ускори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ако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не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грижат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себе си.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Google Shape;145;p11"/>
          <p:cNvSpPr/>
          <p:nvPr/>
        </p:nvSpPr>
        <p:spPr>
          <a:xfrm>
            <a:off x="560160" y="376776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Google Shape;146;p11"/>
          <p:cNvSpPr/>
          <p:nvPr/>
        </p:nvSpPr>
        <p:spPr>
          <a:xfrm>
            <a:off x="560160" y="4070520"/>
            <a:ext cx="3358080" cy="68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съдовете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лимфата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→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по-малко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отоци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тежест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по-добро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самочувствие. Защита от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особено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жегите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или при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нервни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запази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кожата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здрава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по-еластична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да се отложи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бръчки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усетят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по-млади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по-леки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Google Shape;147;p11"/>
          <p:cNvSpPr/>
          <p:nvPr/>
        </p:nvSpPr>
        <p:spPr>
          <a:xfrm>
            <a:off x="4587840" y="14688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Характеристика: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Google Shape;148;p11"/>
          <p:cNvSpPr/>
          <p:nvPr/>
        </p:nvSpPr>
        <p:spPr>
          <a:xfrm>
            <a:off x="4587840" y="1758600"/>
            <a:ext cx="373932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Хората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тази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възраст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често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мислят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за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самочувствието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особено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сърцето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съдовете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ставите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паметта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Много от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тях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приемат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препарати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които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извеждат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водата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минералите (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диуретици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антихипертензивни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средства).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Google Shape;149;p11"/>
          <p:cNvSpPr/>
          <p:nvPr/>
        </p:nvSpPr>
        <p:spPr>
          <a:xfrm>
            <a:off x="4587840" y="261360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Проблем/ </a:t>
            </a:r>
            <a:r>
              <a:rPr lang="ru-RU" sz="14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състояние</a:t>
            </a: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Google Shape;150;p11"/>
          <p:cNvSpPr/>
          <p:nvPr/>
        </p:nvSpPr>
        <p:spPr>
          <a:xfrm>
            <a:off x="4587840" y="2901600"/>
            <a:ext cx="3739320" cy="68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възрастта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организмът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става все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по-чувствителен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към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излишната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течност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—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променя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работата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сърцето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съдовете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обмяната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електролити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При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недостиг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достатъчна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появява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слабост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изтощение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виене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свят. При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горещини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повишава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рискът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от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обезводняване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Google Shape;151;p11"/>
          <p:cNvSpPr/>
          <p:nvPr/>
        </p:nvSpPr>
        <p:spPr>
          <a:xfrm>
            <a:off x="4587840" y="3767760"/>
            <a:ext cx="3739320" cy="3244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Мотивация:  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Google Shape;152;p11"/>
          <p:cNvSpPr/>
          <p:nvPr/>
        </p:nvSpPr>
        <p:spPr>
          <a:xfrm>
            <a:off x="4587840" y="4070520"/>
            <a:ext cx="335808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комфортно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ниво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на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хидратация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компенсира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дефицита на важни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минерали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- калий и магнезий.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поддържа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водно-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солевия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баланс без излишни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течности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и да се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чувстват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по-бодри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през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деня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Google Shape;153;p11"/>
          <p:cNvSpPr/>
          <p:nvPr/>
        </p:nvSpPr>
        <p:spPr>
          <a:xfrm>
            <a:off x="560160" y="248760"/>
            <a:ext cx="3776040" cy="2475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Целева</a:t>
            </a:r>
            <a:r>
              <a:rPr lang="ru-RU" sz="9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аудитория по </a:t>
            </a:r>
            <a:r>
              <a:rPr lang="ru-RU" sz="9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възраст</a:t>
            </a:r>
            <a:endParaRPr lang="ru-RU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5903</TotalTime>
  <Words>3234</Words>
  <Application>Microsoft Macintosh PowerPoint</Application>
  <PresentationFormat>Экран (16:9)</PresentationFormat>
  <Paragraphs>322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Inter</vt:lpstr>
      <vt:lpstr>Inter Medium</vt:lpstr>
      <vt:lpstr>Suisse Int'l</vt:lpstr>
      <vt:lpstr>Suisse Int'l Light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subject/>
  <dc:creator>User</dc:creator>
  <dc:description/>
  <cp:lastModifiedBy>Helen Yomi</cp:lastModifiedBy>
  <cp:revision>113</cp:revision>
  <dcterms:modified xsi:type="dcterms:W3CDTF">2026-05-21T08:22:26Z</dcterms:modified>
  <dc:language>bg-BG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30</vt:i4>
  </property>
  <property fmtid="{D5CDD505-2E9C-101B-9397-08002B2CF9AE}" pid="3" name="PresentationFormat">
    <vt:lpwstr>Экран (16:9)</vt:lpwstr>
  </property>
  <property fmtid="{D5CDD505-2E9C-101B-9397-08002B2CF9AE}" pid="4" name="Slides">
    <vt:i4>30</vt:i4>
  </property>
</Properties>
</file>