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_rels/notesSlide4.xml.rels" ContentType="application/vnd.openxmlformats-package.relationships+xml"/>
  <Override PartName="/ppt/notesSlides/_rels/notesSlide16.xml.rels" ContentType="application/vnd.openxmlformats-package.relationships+xml"/>
  <Override PartName="/ppt/notesSlides/_rels/notesSlide5.xml.rels" ContentType="application/vnd.openxmlformats-package.relationships+xml"/>
  <Override PartName="/ppt/notesSlides/_rels/notesSlide17.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11.xml.rels" ContentType="application/vnd.openxmlformats-package.relationships+xml"/>
  <Override PartName="/ppt/notesSlides/_rels/notesSlide8.xml.rels" ContentType="application/vnd.openxmlformats-package.relationships+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_rels/slide26.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media/image53.jpeg" ContentType="image/jpeg"/>
  <Override PartName="/ppt/media/image1.jpeg" ContentType="image/jpeg"/>
  <Override PartName="/ppt/media/image28.png" ContentType="image/png"/>
  <Override PartName="/ppt/media/image100.png" ContentType="image/png"/>
  <Override PartName="/ppt/media/image59.png" ContentType="image/png"/>
  <Override PartName="/ppt/media/image131.png" ContentType="image/png"/>
  <Override PartName="/ppt/media/image3.png" ContentType="image/png"/>
  <Override PartName="/ppt/media/image2.png" ContentType="image/png"/>
  <Override PartName="/ppt/media/image58.png" ContentType="image/png"/>
  <Override PartName="/ppt/media/image130.png" ContentType="image/png"/>
  <Override PartName="/ppt/media/image70.png" ContentType="image/png"/>
  <Override PartName="/ppt/media/image4.png" ContentType="image/png"/>
  <Override PartName="/ppt/media/image71.png" ContentType="image/png"/>
  <Override PartName="/ppt/media/image5.png" ContentType="image/png"/>
  <Override PartName="/ppt/media/image72.png" ContentType="image/png"/>
  <Override PartName="/ppt/media/image6.png" ContentType="image/png"/>
  <Override PartName="/ppt/media/image73.png" ContentType="image/png"/>
  <Override PartName="/ppt/media/image7.png" ContentType="image/png"/>
  <Override PartName="/ppt/media/image74.png" ContentType="image/png"/>
  <Override PartName="/ppt/media/image8.png" ContentType="image/png"/>
  <Override PartName="/ppt/media/image75.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46.jpeg" ContentType="image/jpeg"/>
  <Override PartName="/ppt/media/image14.png" ContentType="image/png"/>
  <Override PartName="/ppt/media/image15.png" ContentType="image/png"/>
  <Override PartName="/ppt/media/image16.png" ContentType="image/png"/>
  <Override PartName="/ppt/media/image63.jpeg" ContentType="image/jpe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125.jpeg" ContentType="image/jpeg"/>
  <Override PartName="/ppt/media/image25.png" ContentType="image/png"/>
  <Override PartName="/ppt/media/image26.png" ContentType="image/png"/>
  <Override PartName="/ppt/media/image27.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Override PartName="/ppt/media/image111.png" ContentType="image/pn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127.jpeg" ContentType="image/jpeg"/>
  <Override PartName="/ppt/media/image45.png" ContentType="image/png"/>
  <Override PartName="/ppt/media/image47.png" ContentType="image/png"/>
  <Override PartName="/ppt/media/image120.png" ContentType="image/png"/>
  <Override PartName="/ppt/media/image48.png" ContentType="image/png"/>
  <Override PartName="/ppt/media/image49.png" ContentType="image/png"/>
  <Override PartName="/ppt/media/image121.png" ContentType="image/png"/>
  <Override PartName="/ppt/media/image65.png" ContentType="image/png"/>
  <Override PartName="/ppt/media/image50.jpeg" ContentType="image/jpeg"/>
  <Override PartName="/ppt/media/image51.png" ContentType="image/png"/>
  <Override PartName="/ppt/media/image52.png" ContentType="image/png"/>
  <Override PartName="/ppt/media/image54.png" ContentType="image/png"/>
  <Override PartName="/ppt/media/image55.png" ContentType="image/png"/>
  <Override PartName="/ppt/media/image56.png" ContentType="image/png"/>
  <Override PartName="/ppt/media/image57.png" ContentType="image/png"/>
  <Override PartName="/ppt/media/image60.png" ContentType="image/png"/>
  <Override PartName="/ppt/media/image61.png" ContentType="image/png"/>
  <Override PartName="/ppt/media/image62.png" ContentType="image/png"/>
  <Override PartName="/ppt/media/image64.png" ContentType="image/png"/>
  <Override PartName="/ppt/media/image66.png" ContentType="image/png"/>
  <Override PartName="/ppt/media/image67.png" ContentType="image/png"/>
  <Override PartName="/ppt/media/image68.png" ContentType="image/png"/>
  <Override PartName="/ppt/media/image69.png" ContentType="image/png"/>
  <Override PartName="/ppt/media/image76.png" ContentType="image/png"/>
  <Override PartName="/ppt/media/image101.jpeg" ContentType="image/jpeg"/>
  <Override PartName="/ppt/media/image77.png" ContentType="image/png"/>
  <Override PartName="/ppt/media/image78.png" ContentType="image/png"/>
  <Override PartName="/ppt/media/image79.png" ContentType="image/png"/>
  <Override PartName="/ppt/media/image80.png" ContentType="image/png"/>
  <Override PartName="/ppt/media/image81.png" ContentType="image/png"/>
  <Override PartName="/ppt/media/image82.png" ContentType="image/png"/>
  <Override PartName="/ppt/media/image83.png" ContentType="image/png"/>
  <Override PartName="/ppt/media/image84.png" ContentType="image/png"/>
  <Override PartName="/ppt/media/image85.png" ContentType="image/png"/>
  <Override PartName="/ppt/media/image86.png" ContentType="image/png"/>
  <Override PartName="/ppt/media/image87.png" ContentType="image/png"/>
  <Override PartName="/ppt/media/image88.png" ContentType="image/png"/>
  <Override PartName="/ppt/media/image89.png" ContentType="image/png"/>
  <Override PartName="/ppt/media/image90.jpeg" ContentType="image/jpeg"/>
  <Override PartName="/ppt/media/image91.png" ContentType="image/png"/>
  <Override PartName="/ppt/media/image92.png" ContentType="image/png"/>
  <Override PartName="/ppt/media/image93.png" ContentType="image/png"/>
  <Override PartName="/ppt/media/image94.png" ContentType="image/png"/>
  <Override PartName="/ppt/media/image95.png" ContentType="image/png"/>
  <Override PartName="/ppt/media/image96.png" ContentType="image/png"/>
  <Override PartName="/ppt/media/image97.png" ContentType="image/png"/>
  <Override PartName="/ppt/media/image98.png" ContentType="image/png"/>
  <Override PartName="/ppt/media/image99.png" ContentType="image/png"/>
  <Override PartName="/ppt/media/image102.png" ContentType="image/png"/>
  <Override PartName="/ppt/media/image103.png" ContentType="image/png"/>
  <Override PartName="/ppt/media/image104.jpeg" ContentType="image/jpeg"/>
  <Override PartName="/ppt/media/image105.png" ContentType="image/png"/>
  <Override PartName="/ppt/media/image106.png" ContentType="image/png"/>
  <Override PartName="/ppt/media/image107.png" ContentType="image/png"/>
  <Override PartName="/ppt/media/image108.png" ContentType="image/png"/>
  <Override PartName="/ppt/media/image109.png" ContentType="image/png"/>
  <Override PartName="/ppt/media/image110.jpeg" ContentType="image/jpeg"/>
  <Override PartName="/ppt/media/image112.png" ContentType="image/png"/>
  <Override PartName="/ppt/media/image113.png" ContentType="image/png"/>
  <Override PartName="/ppt/media/image114.png" ContentType="image/png"/>
  <Override PartName="/ppt/media/image115.jpeg" ContentType="image/jpeg"/>
  <Override PartName="/ppt/media/image116.png" ContentType="image/png"/>
  <Override PartName="/ppt/media/image117.png" ContentType="image/png"/>
  <Override PartName="/ppt/media/image118.png" ContentType="image/png"/>
  <Override PartName="/ppt/media/image119.png" ContentType="image/png"/>
  <Override PartName="/ppt/media/image122.png" ContentType="image/png"/>
  <Override PartName="/ppt/media/image123.png" ContentType="image/png"/>
  <Override PartName="/ppt/media/image124.png" ContentType="image/png"/>
  <Override PartName="/ppt/media/image126.png" ContentType="image/png"/>
  <Override PartName="/ppt/media/image128.png" ContentType="image/png"/>
  <Override PartName="/ppt/media/image129.png" ContentType="image/png"/>
  <Override PartName="/ppt/media/image132.png" ContentType="image/png"/>
  <Override PartName="/ppt/media/image133.png" ContentType="image/png"/>
  <Override PartName="/ppt/media/image134.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9144000" cy="51435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ru-RU" sz="1800" spc="-1" strike="noStrike">
                <a:solidFill>
                  <a:srgbClr val="000000"/>
                </a:solidFill>
                <a:latin typeface="Arial"/>
              </a:rPr>
              <a:t>Click to move the slide</a:t>
            </a:r>
            <a:endParaRPr b="0" lang="ru-RU" sz="1800" spc="-1" strike="noStrike">
              <a:solidFill>
                <a:srgbClr val="000000"/>
              </a:solidFill>
              <a:latin typeface="Arial"/>
            </a:endParaRPr>
          </a:p>
        </p:txBody>
      </p:sp>
      <p:sp>
        <p:nvSpPr>
          <p:cNvPr id="40"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41"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42"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43"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44"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A14C58EF-72B6-44CE-807F-ACDDF02357C0}"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PlaceHolder 1"/>
          <p:cNvSpPr>
            <a:spLocks noGrp="1"/>
          </p:cNvSpPr>
          <p:nvPr>
            <p:ph type="sldImg"/>
          </p:nvPr>
        </p:nvSpPr>
        <p:spPr>
          <a:xfrm>
            <a:off x="380880" y="685800"/>
            <a:ext cx="6094080" cy="3427200"/>
          </a:xfrm>
          <a:prstGeom prst="rect">
            <a:avLst/>
          </a:prstGeom>
        </p:spPr>
      </p:sp>
      <p:sp>
        <p:nvSpPr>
          <p:cNvPr id="455"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1" lang="lv-LV" sz="1400" spc="-1" strike="noStrike">
                <a:latin typeface="Arial"/>
              </a:rPr>
              <a:t>Produkta bioloģiski aktīvo vielu izcelsme: </a:t>
            </a:r>
            <a:endParaRPr b="0" lang="en-US" sz="1400" spc="-1" strike="noStrike">
              <a:latin typeface="Arial"/>
            </a:endParaRPr>
          </a:p>
          <a:p>
            <a:pPr marL="216000">
              <a:lnSpc>
                <a:spcPct val="100000"/>
              </a:lnSpc>
            </a:pPr>
            <a:r>
              <a:rPr b="1" lang="lv-LV" sz="1400" spc="-1" strike="noStrike">
                <a:latin typeface="Arial"/>
              </a:rPr>
              <a:t>Kalcijs</a:t>
            </a:r>
            <a:r>
              <a:rPr b="0" lang="lv-LV" sz="1400" spc="-1" strike="noStrike">
                <a:latin typeface="Arial"/>
              </a:rPr>
              <a:t> kalcija karbonāta formā ir dabiski sastopams. Tās avots ir sarkanaļģe litotamnija AquaminTM. </a:t>
            </a:r>
            <a:endParaRPr b="0" lang="en-US" sz="1400" spc="-1" strike="noStrike">
              <a:latin typeface="Arial"/>
            </a:endParaRPr>
          </a:p>
          <a:p>
            <a:pPr marL="216000">
              <a:lnSpc>
                <a:spcPct val="100000"/>
              </a:lnSpc>
            </a:pPr>
            <a:r>
              <a:rPr b="1" lang="lv-LV" sz="1400" spc="-1" strike="noStrike">
                <a:latin typeface="Arial"/>
              </a:rPr>
              <a:t>Magnijam</a:t>
            </a:r>
            <a:r>
              <a:rPr b="0" lang="lv-LV" sz="1400" spc="-1" strike="noStrike">
                <a:latin typeface="Arial"/>
              </a:rPr>
              <a:t> ir divi avoti: pirmais ir dabiskas izcelsmes magnija karbonāts no sarkanās aļģes lithotamnium AquaminTM, otrs ir organiskā magnija citrāta sāls, ko iegūst bioķīmiskās sintēzes ceļā. </a:t>
            </a:r>
            <a:endParaRPr b="0" lang="en-US" sz="1400" spc="-1" strike="noStrike">
              <a:latin typeface="Arial"/>
            </a:endParaRPr>
          </a:p>
          <a:p>
            <a:pPr marL="216000">
              <a:lnSpc>
                <a:spcPct val="100000"/>
              </a:lnSpc>
            </a:pPr>
            <a:r>
              <a:rPr b="1" lang="lv-LV" sz="1400" spc="-1" strike="noStrike">
                <a:latin typeface="Arial"/>
              </a:rPr>
              <a:t>Cinks</a:t>
            </a:r>
            <a:r>
              <a:rPr b="0" lang="lv-LV" sz="1400" spc="-1" strike="noStrike">
                <a:latin typeface="Arial"/>
              </a:rPr>
              <a:t> cinka citrāta organiskā sāls veidā, ko iegūst bioķīmiskās sintēzes ceļā. </a:t>
            </a:r>
            <a:endParaRPr b="0" lang="en-US" sz="1400" spc="-1" strike="noStrike">
              <a:latin typeface="Arial"/>
            </a:endParaRPr>
          </a:p>
          <a:p>
            <a:pPr marL="216000">
              <a:lnSpc>
                <a:spcPct val="100000"/>
              </a:lnSpc>
            </a:pPr>
            <a:r>
              <a:rPr b="1" lang="lv-LV" sz="1400" spc="-1" strike="noStrike">
                <a:latin typeface="Arial"/>
              </a:rPr>
              <a:t>Mangāns</a:t>
            </a:r>
            <a:r>
              <a:rPr b="0" lang="lv-LV" sz="1400" spc="-1" strike="noStrike">
                <a:latin typeface="Arial"/>
              </a:rPr>
              <a:t> mangāna glikonāta organiskā sāls veidā. Sākotnējais avots ir glikono-delta-laktons, ko iegūst no kukurūzas. </a:t>
            </a:r>
            <a:endParaRPr b="0" lang="en-US" sz="1400" spc="-1" strike="noStrike">
              <a:latin typeface="Arial"/>
            </a:endParaRPr>
          </a:p>
          <a:p>
            <a:pPr marL="216000">
              <a:lnSpc>
                <a:spcPct val="100000"/>
              </a:lnSpc>
            </a:pPr>
            <a:r>
              <a:rPr b="1" lang="lv-LV" sz="1400" spc="-1" strike="noStrike">
                <a:latin typeface="Arial"/>
              </a:rPr>
              <a:t>Silīcijs</a:t>
            </a:r>
            <a:r>
              <a:rPr b="0" lang="lv-LV" sz="1400" spc="-1" strike="noStrike">
                <a:latin typeface="Arial"/>
              </a:rPr>
              <a:t> no kosas ir dabiskas izcelsmes. </a:t>
            </a:r>
            <a:endParaRPr b="0" lang="en-US" sz="1400" spc="-1" strike="noStrike">
              <a:latin typeface="Arial"/>
            </a:endParaRPr>
          </a:p>
          <a:p>
            <a:pPr marL="216000">
              <a:lnSpc>
                <a:spcPct val="100000"/>
              </a:lnSpc>
            </a:pPr>
            <a:r>
              <a:rPr b="1" lang="lv-LV" sz="1400" spc="-1" strike="noStrike">
                <a:latin typeface="Arial"/>
              </a:rPr>
              <a:t>Bors</a:t>
            </a:r>
            <a:r>
              <a:rPr b="0" lang="lv-LV" sz="1400" spc="-1" strike="noStrike">
                <a:latin typeface="Arial"/>
              </a:rPr>
              <a:t> nātrija borāta veidā, ko iegūst bioķīmiskās sintēzes ceļā. </a:t>
            </a:r>
            <a:endParaRPr b="0" lang="en-US" sz="1400" spc="-1" strike="noStrike">
              <a:latin typeface="Arial"/>
            </a:endParaRPr>
          </a:p>
          <a:p>
            <a:pPr marL="216000">
              <a:lnSpc>
                <a:spcPct val="100000"/>
              </a:lnSpc>
            </a:pPr>
            <a:r>
              <a:rPr b="1" lang="lv-LV" sz="1400" spc="-1" strike="noStrike">
                <a:latin typeface="Arial"/>
              </a:rPr>
              <a:t>D3 vitamīns </a:t>
            </a:r>
            <a:r>
              <a:rPr b="0" lang="lv-LV" sz="1400" spc="-1" strike="noStrike">
                <a:latin typeface="Arial"/>
              </a:rPr>
              <a:t>ir dabiskas izcelsmes, tā avots ir lanolīns no aitas vilnas. </a:t>
            </a:r>
            <a:endParaRPr b="0" lang="en-US" sz="1400" spc="-1" strike="noStrike">
              <a:latin typeface="Arial"/>
            </a:endParaRPr>
          </a:p>
          <a:p>
            <a:pPr marL="216000">
              <a:lnSpc>
                <a:spcPct val="100000"/>
              </a:lnSpc>
            </a:pPr>
            <a:r>
              <a:rPr b="1" lang="lv-LV" sz="1400" spc="-1" strike="noStrike">
                <a:latin typeface="Arial"/>
              </a:rPr>
              <a:t>K2 vitamīns </a:t>
            </a:r>
            <a:r>
              <a:rPr b="0" lang="lv-LV" sz="1400" spc="-1" strike="noStrike">
                <a:latin typeface="Arial"/>
              </a:rPr>
              <a:t>ir dabiskas izcelsmes – to iegūst fermentācijas ceļā iegūst no augu izejvielām. Produkts satur patentētu sastāvdaļu MenaQ7.</a:t>
            </a:r>
            <a:endParaRPr b="0" lang="en-US" sz="14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PlaceHolder 1"/>
          <p:cNvSpPr>
            <a:spLocks noGrp="1"/>
          </p:cNvSpPr>
          <p:nvPr>
            <p:ph type="sldImg"/>
          </p:nvPr>
        </p:nvSpPr>
        <p:spPr>
          <a:xfrm>
            <a:off x="380880" y="685800"/>
            <a:ext cx="6094080" cy="3427200"/>
          </a:xfrm>
          <a:prstGeom prst="rect">
            <a:avLst/>
          </a:prstGeom>
        </p:spPr>
      </p:sp>
      <p:sp>
        <p:nvSpPr>
          <p:cNvPr id="457"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1" lang="lv-LV" sz="1400" spc="-1" strike="noStrike">
                <a:latin typeface="Arial"/>
              </a:rPr>
              <a:t>D3 vitamīns </a:t>
            </a:r>
            <a:r>
              <a:rPr b="0" lang="lv-LV" sz="1400" spc="-1" strike="noStrike">
                <a:latin typeface="Arial"/>
              </a:rPr>
              <a:t>tiek sintezēts cilvēka ādas šūnās ultravioleto staru ietekmē, kā arī nonāk cilvēka organismā ar pārtiku. Saules gaismas trūkums, smoga palielināšanās un pieaugošais putekļu daudzums pilsētās, pārtikas produktu pilnvērtības samazināšanās un pat saules aizsargkrēmu lietošana apgrūtina D3 vitamīna uzņemšanu organismā. </a:t>
            </a:r>
            <a:endParaRPr b="0" lang="en-US" sz="1400" spc="-1" strike="noStrike">
              <a:latin typeface="Arial"/>
            </a:endParaRPr>
          </a:p>
          <a:p>
            <a:pPr marL="216000">
              <a:lnSpc>
                <a:spcPct val="100000"/>
              </a:lnSpc>
            </a:pPr>
            <a:r>
              <a:rPr b="0" lang="lv-LV" sz="1400" spc="-1" strike="noStrike">
                <a:latin typeface="Arial"/>
              </a:rPr>
              <a:t>Ir pierādīts, ka D3 vitamīns uzlabo kalcija aktīvo transportu un tā pasīvo iekļūšanu asinsritē caur tievās zarnas sieniņām. Un otrādi, līdz ar šī vitamīna trūkumu kalcija iekļūšana asinsritē palēninās. Papildus kalcijam, D3 vitamīns uzlabo magnija un cinka uzsūkšanos, bet neietekmē kālija un nātrija uzsūkšanos.</a:t>
            </a:r>
            <a:endParaRPr b="0" lang="en-US" sz="1400" spc="-1" strike="noStrike">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PlaceHolder 1"/>
          <p:cNvSpPr>
            <a:spLocks noGrp="1"/>
          </p:cNvSpPr>
          <p:nvPr>
            <p:ph type="sldImg"/>
          </p:nvPr>
        </p:nvSpPr>
        <p:spPr>
          <a:xfrm>
            <a:off x="380880" y="685800"/>
            <a:ext cx="6094080" cy="3427200"/>
          </a:xfrm>
          <a:prstGeom prst="rect">
            <a:avLst/>
          </a:prstGeom>
        </p:spPr>
      </p:sp>
      <p:sp>
        <p:nvSpPr>
          <p:cNvPr id="459"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1" lang="lv-LV" sz="1400" spc="-1" strike="noStrike">
                <a:latin typeface="Arial"/>
              </a:rPr>
              <a:t>K2 vitamīns </a:t>
            </a:r>
            <a:r>
              <a:rPr b="0" lang="lv-LV" sz="1400" spc="-1" strike="noStrike">
                <a:latin typeface="Arial"/>
              </a:rPr>
              <a:t>nodrošina kaulaudu proteīna osteokalcīna sintēzi, kas saista kalciju ar hidroksilapatītiem – šī procesa rezultātā veidojas jauni kaulaudi. </a:t>
            </a:r>
            <a:endParaRPr b="0" lang="en-US" sz="1400" spc="-1" strike="noStrike">
              <a:latin typeface="Arial"/>
            </a:endParaRPr>
          </a:p>
          <a:p>
            <a:pPr marL="216000">
              <a:lnSpc>
                <a:spcPct val="100000"/>
              </a:lnSpc>
            </a:pPr>
            <a:r>
              <a:rPr b="0" lang="lv-LV" sz="1400" spc="-1" strike="noStrike">
                <a:latin typeface="Arial"/>
              </a:rPr>
              <a:t>K2 vitamīns (menahinons) pastāv vairākos veidos, visizplatītākās formas ir MK-4 un MK-7. </a:t>
            </a:r>
            <a:endParaRPr b="0" lang="en-US" sz="1400" spc="-1" strike="noStrike">
              <a:latin typeface="Arial"/>
            </a:endParaRPr>
          </a:p>
          <a:p>
            <a:pPr marL="216000">
              <a:lnSpc>
                <a:spcPct val="100000"/>
              </a:lnSpc>
            </a:pPr>
            <a:r>
              <a:rPr b="0" lang="lv-LV" sz="1400" spc="-1" strike="noStrike">
                <a:latin typeface="Arial"/>
              </a:rPr>
              <a:t>MK-7 ir bioloģiski pieejamākā K2 vitamīna forma.</a:t>
            </a:r>
            <a:endParaRPr b="0" lang="en-US" sz="14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type="sldImg"/>
          </p:nvPr>
        </p:nvSpPr>
        <p:spPr>
          <a:xfrm>
            <a:off x="380880" y="685800"/>
            <a:ext cx="6094080" cy="3427200"/>
          </a:xfrm>
          <a:prstGeom prst="rect">
            <a:avLst/>
          </a:prstGeom>
        </p:spPr>
      </p:sp>
      <p:sp>
        <p:nvSpPr>
          <p:cNvPr id="445"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0" lang="lv-LV" sz="2800" spc="-1" strike="noStrike">
                <a:latin typeface="Arial"/>
              </a:rPr>
              <a:t>Apmēram 98-99% no kalcija, kas atrodas organismā, ir koncentrēti kaulos un zobos, bet atlikušie 1-2% atrodas asinīs un mīkstajos audos. Kaulaudi </a:t>
            </a:r>
            <a:r>
              <a:rPr b="1" lang="lv-LV" sz="2800" spc="-1" strike="noStrike">
                <a:latin typeface="Arial"/>
              </a:rPr>
              <a:t>ir kalcija rezerves</a:t>
            </a:r>
            <a:r>
              <a:rPr b="0" lang="lv-LV" sz="2800" spc="-1" strike="noStrike">
                <a:latin typeface="Arial"/>
              </a:rPr>
              <a:t>, no kurām organisms to ņem nepieciešamības gadījumā, lai uzturētu kalcija jonu koncentrāciju asinīs. Tas parasti notiek, ja uzturā nav pietiekami daudz kalcija vai kalcija uzsūkšanās zarnās nenotiek pareizi. </a:t>
            </a:r>
            <a:endParaRPr b="0" lang="en-US" sz="2800" spc="-1" strike="noStrike">
              <a:latin typeface="Arial"/>
            </a:endParaRPr>
          </a:p>
          <a:p>
            <a:pPr marL="216000">
              <a:lnSpc>
                <a:spcPct val="100000"/>
              </a:lnSpc>
            </a:pPr>
            <a:endParaRPr b="0" lang="en-US" sz="2800" spc="-1" strike="noStrike">
              <a:latin typeface="Arial"/>
            </a:endParaRPr>
          </a:p>
          <a:p>
            <a:pPr marL="216000">
              <a:lnSpc>
                <a:spcPct val="100000"/>
              </a:lnSpc>
            </a:pPr>
            <a:r>
              <a:rPr b="1" lang="lv-LV" sz="2800" spc="-1" strike="noStrike">
                <a:latin typeface="Arial"/>
              </a:rPr>
              <a:t>Kalcija deficīta pazīmes ir nespecifiskas (tas ir, tās var norādīt uz citām problēmām), tomēr: </a:t>
            </a:r>
            <a:endParaRPr b="0" lang="en-US" sz="2800" spc="-1" strike="noStrike">
              <a:latin typeface="Arial"/>
            </a:endParaRPr>
          </a:p>
          <a:p>
            <a:pPr marL="216000">
              <a:lnSpc>
                <a:spcPct val="100000"/>
              </a:lnSpc>
            </a:pPr>
            <a:r>
              <a:rPr b="0" lang="lv-LV" sz="2800" spc="-1" strike="noStrike">
                <a:latin typeface="Arial"/>
              </a:rPr>
              <a:t>1. Osteoporoze jeb kaulu trauslums tiek uzskatīts traucējumu, kas saistīts ar kalcija deficītu. Kad kalcija līmenis asinīs samazinās un organisms ir spiests uzņemt šo minerālu no kaulaudiem, kaulu minerālais blīvums ar laiku var samazināties un palielinās lūzumu risks [2]. </a:t>
            </a:r>
            <a:endParaRPr b="0" lang="en-US" sz="2800" spc="-1" strike="noStrike">
              <a:latin typeface="Arial"/>
            </a:endParaRPr>
          </a:p>
          <a:p>
            <a:pPr marL="216000">
              <a:lnSpc>
                <a:spcPct val="100000"/>
              </a:lnSpc>
            </a:pPr>
            <a:r>
              <a:rPr b="0" lang="lv-LV" sz="2800" spc="-1" strike="noStrike">
                <a:latin typeface="Arial"/>
              </a:rPr>
              <a:t>2. Kalcijs ir iesaistīts zobu emaljas remineralizācijas procesā. Jo vājāka emalja, jo lielāks kariesa risks [3]. </a:t>
            </a:r>
            <a:endParaRPr b="0" lang="en-US" sz="2800" spc="-1" strike="noStrike">
              <a:latin typeface="Arial"/>
            </a:endParaRPr>
          </a:p>
          <a:p>
            <a:pPr marL="216000">
              <a:lnSpc>
                <a:spcPct val="100000"/>
              </a:lnSpc>
            </a:pPr>
            <a:r>
              <a:rPr b="0" lang="lv-LV" sz="2800" spc="-1" strike="noStrike">
                <a:latin typeface="Arial"/>
              </a:rPr>
              <a:t>3. Kalcijam ir svarīga loma nervu impulsu pārnešanā uz muskuļiem un tas ir atbildīgs par to kontrakciju. Ja kalcija līmenis asinīs ir zems, muskuļi nevar uzturēt normālu tonusu un rodas spazmas [4]. </a:t>
            </a:r>
            <a:endParaRPr b="0" lang="en-US" sz="2800" spc="-1" strike="noStrike">
              <a:latin typeface="Arial"/>
            </a:endParaRPr>
          </a:p>
          <a:p>
            <a:pPr marL="216000">
              <a:lnSpc>
                <a:spcPct val="100000"/>
              </a:lnSpc>
            </a:pPr>
            <a:r>
              <a:rPr b="0" lang="lv-LV" sz="2800" spc="-1" strike="noStrike">
                <a:latin typeface="Arial"/>
              </a:rPr>
              <a:t>4. Neregulāra sirdsdarbība ir tipisks hipokalciēmijas simptoms. Ja sirds šūnas nesaņem pietiekami daudz kalcija, tās pārstāj darboties pareizi [5,6]. Turklāt kalcijs, kas nonāk nervu šūnās, stimulē nervu impulsu pārraidi. Kalcija deficīts var būtiski pasliktināt kognitīvo funkciju [1]. </a:t>
            </a:r>
            <a:endParaRPr b="0" lang="en-US" sz="2800" spc="-1" strike="noStrike">
              <a:latin typeface="Arial"/>
            </a:endParaRPr>
          </a:p>
          <a:p>
            <a:pPr marL="216000">
              <a:lnSpc>
                <a:spcPct val="100000"/>
              </a:lnSpc>
            </a:pPr>
            <a:r>
              <a:rPr b="0" lang="lv-LV" sz="2800" spc="-1" strike="noStrike">
                <a:latin typeface="Arial"/>
              </a:rPr>
              <a:t>5. Kalcija trūkums šūnās izpaužas ar nogurumu, noved pie spēku izsīkuma un nespēka [7]. </a:t>
            </a:r>
            <a:endParaRPr b="0" lang="en-US" sz="2800" spc="-1" strike="noStrike">
              <a:latin typeface="Arial"/>
            </a:endParaRPr>
          </a:p>
          <a:p>
            <a:pPr marL="216000">
              <a:lnSpc>
                <a:spcPct val="100000"/>
              </a:lnSpc>
            </a:pPr>
            <a:r>
              <a:rPr b="0" lang="lv-LV" sz="2800" spc="-1" strike="noStrike">
                <a:latin typeface="Arial"/>
              </a:rPr>
              <a:t>6. Zems D vitamīna un kalcija līmenis var provocēt un saasināt PMS simptomus [8].</a:t>
            </a:r>
            <a:endParaRPr b="0" lang="en-US" sz="28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PlaceHolder 1"/>
          <p:cNvSpPr>
            <a:spLocks noGrp="1"/>
          </p:cNvSpPr>
          <p:nvPr>
            <p:ph type="sldImg"/>
          </p:nvPr>
        </p:nvSpPr>
        <p:spPr>
          <a:xfrm>
            <a:off x="380880" y="685800"/>
            <a:ext cx="6094080" cy="3427200"/>
          </a:xfrm>
          <a:prstGeom prst="rect">
            <a:avLst/>
          </a:prstGeom>
        </p:spPr>
      </p:sp>
      <p:sp>
        <p:nvSpPr>
          <p:cNvPr id="447"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0" lang="lv-LV" sz="1400" spc="-1" strike="noStrike">
                <a:latin typeface="Arial"/>
              </a:rPr>
              <a:t>Tā kā kalcijs organismā netiek sintezēts, minerālviela ir regulāri jāuzņem ar pārtiku.</a:t>
            </a:r>
            <a:endParaRPr b="0" lang="en-US" sz="1400" spc="-1" strike="noStrike">
              <a:latin typeface="Arial"/>
            </a:endParaRPr>
          </a:p>
          <a:p>
            <a:pPr marL="216000">
              <a:lnSpc>
                <a:spcPct val="100000"/>
              </a:lnSpc>
            </a:pPr>
            <a:endParaRPr b="0" lang="en-US" sz="1400" spc="-1" strike="noStrike">
              <a:latin typeface="Arial"/>
            </a:endParaRPr>
          </a:p>
          <a:p>
            <a:pPr marL="216000">
              <a:lnSpc>
                <a:spcPct val="100000"/>
              </a:lnSpc>
            </a:pPr>
            <a:r>
              <a:rPr b="1" lang="lv-LV" sz="1400" spc="-1" strike="noStrike">
                <a:latin typeface="Arial"/>
              </a:rPr>
              <a:t>Labākie kalciju saturošas pārtikas avoti: </a:t>
            </a:r>
            <a:endParaRPr b="0" lang="en-US" sz="1400" spc="-1" strike="noStrike">
              <a:latin typeface="Arial"/>
            </a:endParaRPr>
          </a:p>
          <a:p>
            <a:pPr marL="216000">
              <a:lnSpc>
                <a:spcPct val="100000"/>
              </a:lnSpc>
            </a:pPr>
            <a:r>
              <a:rPr b="0" lang="lv-LV" sz="1400" spc="-1" strike="noStrike">
                <a:latin typeface="Arial"/>
              </a:rPr>
              <a:t>- piens un piena produkti (biezpiens, jogurts), </a:t>
            </a:r>
            <a:endParaRPr b="0" lang="en-US" sz="1400" spc="-1" strike="noStrike">
              <a:latin typeface="Arial"/>
            </a:endParaRPr>
          </a:p>
          <a:p>
            <a:pPr marL="216000">
              <a:lnSpc>
                <a:spcPct val="100000"/>
              </a:lnSpc>
            </a:pPr>
            <a:r>
              <a:rPr b="0" lang="lv-LV" sz="1400" spc="-1" strike="noStrike">
                <a:latin typeface="Arial"/>
              </a:rPr>
              <a:t>- visu veidu sieri, īpaši cietie, </a:t>
            </a:r>
            <a:endParaRPr b="0" lang="en-US" sz="1400" spc="-1" strike="noStrike">
              <a:latin typeface="Arial"/>
            </a:endParaRPr>
          </a:p>
          <a:p>
            <a:pPr marL="216000">
              <a:lnSpc>
                <a:spcPct val="100000"/>
              </a:lnSpc>
            </a:pPr>
            <a:r>
              <a:rPr b="0" lang="lv-LV" sz="1400" spc="-1" strike="noStrike">
                <a:latin typeface="Arial"/>
              </a:rPr>
              <a:t>- konservētas sardīnes, lasis, </a:t>
            </a:r>
            <a:endParaRPr b="0" lang="en-US" sz="1400" spc="-1" strike="noStrike">
              <a:latin typeface="Arial"/>
            </a:endParaRPr>
          </a:p>
          <a:p>
            <a:pPr marL="216000">
              <a:lnSpc>
                <a:spcPct val="100000"/>
              </a:lnSpc>
            </a:pPr>
            <a:r>
              <a:rPr b="0" lang="lv-LV" sz="1400" spc="-1" strike="noStrike">
                <a:latin typeface="Arial"/>
              </a:rPr>
              <a:t>- zemesrieksti, valrieksti, saulespuķu sēklas, vīģes, </a:t>
            </a:r>
            <a:endParaRPr b="0" lang="en-US" sz="1400" spc="-1" strike="noStrike">
              <a:latin typeface="Arial"/>
            </a:endParaRPr>
          </a:p>
          <a:p>
            <a:pPr marL="216000">
              <a:lnSpc>
                <a:spcPct val="100000"/>
              </a:lnSpc>
            </a:pPr>
            <a:r>
              <a:rPr b="0" lang="lv-LV" sz="1400" spc="-1" strike="noStrike">
                <a:latin typeface="Arial"/>
              </a:rPr>
              <a:t>- pupiņas un cita pākšaugi, </a:t>
            </a:r>
            <a:endParaRPr b="0" lang="en-US" sz="1400" spc="-1" strike="noStrike">
              <a:latin typeface="Arial"/>
            </a:endParaRPr>
          </a:p>
          <a:p>
            <a:pPr marL="216000">
              <a:lnSpc>
                <a:spcPct val="100000"/>
              </a:lnSpc>
            </a:pPr>
            <a:r>
              <a:rPr b="0" lang="lv-LV" sz="1400" spc="-1" strike="noStrike">
                <a:latin typeface="Arial"/>
              </a:rPr>
              <a:t>- zaļie dārzeņi.</a:t>
            </a:r>
            <a:endParaRPr b="0" lang="en-US" sz="1400" spc="-1" strike="noStrike">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380880" y="685800"/>
            <a:ext cx="6094080" cy="3427200"/>
          </a:xfrm>
          <a:prstGeom prst="rect">
            <a:avLst/>
          </a:prstGeom>
        </p:spPr>
      </p:sp>
      <p:sp>
        <p:nvSpPr>
          <p:cNvPr id="449"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1" lang="lv-LV" sz="1400" spc="-1" strike="noStrike">
                <a:latin typeface="Arial"/>
              </a:rPr>
              <a:t>Ir vairāki faktori, kas palielina kalcija deficīta risku organismā: </a:t>
            </a:r>
            <a:endParaRPr b="0" lang="en-US" sz="1400" spc="-1" strike="noStrike">
              <a:latin typeface="Arial"/>
            </a:endParaRPr>
          </a:p>
          <a:p>
            <a:pPr marL="216000">
              <a:lnSpc>
                <a:spcPct val="100000"/>
              </a:lnSpc>
            </a:pPr>
            <a:endParaRPr b="0" lang="en-US" sz="1400" spc="-1" strike="noStrike">
              <a:latin typeface="Arial"/>
            </a:endParaRPr>
          </a:p>
          <a:p>
            <a:pPr marL="216000">
              <a:lnSpc>
                <a:spcPct val="100000"/>
              </a:lnSpc>
            </a:pPr>
            <a:r>
              <a:rPr b="0" lang="lv-LV" sz="1400" spc="-1" strike="noStrike">
                <a:latin typeface="Arial"/>
              </a:rPr>
              <a:t>1. Katrs grams nātrija (atbilst 2,5 g nātrija hlorīda; galda sāls NaCl) izvada no organisma apmēram 17 mg kalcija ar urīnu [11]. </a:t>
            </a:r>
            <a:endParaRPr b="0" lang="en-US" sz="1400" spc="-1" strike="noStrike">
              <a:latin typeface="Arial"/>
            </a:endParaRPr>
          </a:p>
          <a:p>
            <a:pPr marL="216000">
              <a:lnSpc>
                <a:spcPct val="100000"/>
              </a:lnSpc>
            </a:pPr>
            <a:r>
              <a:rPr b="0" lang="lv-LV" sz="1400" spc="-1" strike="noStrike">
                <a:latin typeface="Arial"/>
              </a:rPr>
              <a:t>2. Alkohola lietošana var pasliktināt barības vielu uzsūkšanos, tostarp kalcija uzsūkšanos no zarnām, izraisot kalcija līmeņa pazemināšanos asins serumā un kalcija deficītu [12]. </a:t>
            </a:r>
            <a:endParaRPr b="0" lang="en-US" sz="1400" spc="-1" strike="noStrike">
              <a:latin typeface="Arial"/>
            </a:endParaRPr>
          </a:p>
          <a:p>
            <a:pPr marL="216000">
              <a:lnSpc>
                <a:spcPct val="100000"/>
              </a:lnSpc>
            </a:pPr>
            <a:r>
              <a:rPr b="0" lang="lv-LV" sz="1400" spc="-1" strike="noStrike">
                <a:latin typeface="Arial"/>
              </a:rPr>
              <a:t>3. Kofeīna iedarbība koncentrācijā ≤ 400 mg/dienā izraisīja kalcija līmeņa paaugstināšanos urīnā divos randomizētos kontrolētos pētījumos[13]. </a:t>
            </a:r>
            <a:endParaRPr b="0" lang="en-US" sz="1400" spc="-1" strike="noStrike">
              <a:latin typeface="Arial"/>
            </a:endParaRPr>
          </a:p>
          <a:p>
            <a:pPr marL="216000">
              <a:lnSpc>
                <a:spcPct val="100000"/>
              </a:lnSpc>
            </a:pPr>
            <a:r>
              <a:rPr b="0" lang="lv-LV" sz="1400" spc="-1" strike="noStrike">
                <a:latin typeface="Arial"/>
              </a:rPr>
              <a:t>4. Vidēji viena tējkarote šķīstošās kafijas satur 30-50 mg kofeīna, 1 tase espresso no dabīgajām kafijas pupiņām satur aptuveni 90-100 mg. </a:t>
            </a:r>
            <a:endParaRPr b="0" lang="en-US" sz="1400" spc="-1" strike="noStrike">
              <a:latin typeface="Arial"/>
            </a:endParaRPr>
          </a:p>
          <a:p>
            <a:pPr marL="216000">
              <a:lnSpc>
                <a:spcPct val="100000"/>
              </a:lnSpc>
            </a:pPr>
            <a:r>
              <a:rPr b="0" lang="lv-LV" sz="1400" spc="-1" strike="noStrike">
                <a:latin typeface="Arial"/>
              </a:rPr>
              <a:t>5. Kalcijs ir nepieciešams muskuļu kontrakcijai, it īpaši intensīvas fiziskas slodzes laikā [14]. </a:t>
            </a:r>
            <a:endParaRPr b="0" lang="en-US" sz="1400" spc="-1" strike="noStrike">
              <a:latin typeface="Arial"/>
            </a:endParaRPr>
          </a:p>
          <a:p>
            <a:pPr marL="216000">
              <a:lnSpc>
                <a:spcPct val="100000"/>
              </a:lnSpc>
            </a:pPr>
            <a:r>
              <a:rPr b="0" lang="lv-LV" sz="1400" spc="-1" strike="noStrike">
                <a:latin typeface="Arial"/>
              </a:rPr>
              <a:t>6. Pirmajos 5 gados pēc menopauzes sākuma sieviete var zaudēt līdz pat 1/3 no kaulu masas, ko viņa līdz tam zaudējusi dzīves laikā [15]. </a:t>
            </a:r>
            <a:endParaRPr b="0" lang="en-US" sz="1400" spc="-1" strike="noStrike">
              <a:latin typeface="Arial"/>
            </a:endParaRPr>
          </a:p>
          <a:p>
            <a:pPr marL="216000">
              <a:lnSpc>
                <a:spcPct val="100000"/>
              </a:lnSpc>
            </a:pPr>
            <a:r>
              <a:rPr b="0" lang="lv-LV" sz="1400" spc="-1" strike="noStrike">
                <a:latin typeface="Arial"/>
              </a:rPr>
              <a:t>7. Kalcija un magnija metabolisma traucējumi ir saistīti ar augstu stresa hormona līmeni asinīs [16].</a:t>
            </a:r>
            <a:endParaRPr b="0" lang="en-US" sz="14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0" name="PlaceHolder 1"/>
          <p:cNvSpPr>
            <a:spLocks noGrp="1"/>
          </p:cNvSpPr>
          <p:nvPr>
            <p:ph type="sldImg"/>
          </p:nvPr>
        </p:nvSpPr>
        <p:spPr>
          <a:xfrm>
            <a:off x="380880" y="685800"/>
            <a:ext cx="6094080" cy="3427200"/>
          </a:xfrm>
          <a:prstGeom prst="rect">
            <a:avLst/>
          </a:prstGeom>
        </p:spPr>
      </p:sp>
      <p:sp>
        <p:nvSpPr>
          <p:cNvPr id="451"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0" lang="lv-LV" sz="1400" spc="-1" strike="noStrike">
                <a:latin typeface="Arial"/>
              </a:rPr>
              <a:t>Kalcija uzsūkšanās no pārtikas notiek tievajās zarnās. Tur žultsskābes savienojas ar kalcija sāļiem, kopā ar tiem caur zarnu sieniņām nonākot asinīs. Ar asins plūsmu kalcijs tiek nogādāts orgānos un audos. </a:t>
            </a:r>
            <a:endParaRPr b="0" lang="en-US" sz="1400" spc="-1" strike="noStrike">
              <a:latin typeface="Arial"/>
            </a:endParaRPr>
          </a:p>
          <a:p>
            <a:pPr marL="216000">
              <a:lnSpc>
                <a:spcPct val="100000"/>
              </a:lnSpc>
            </a:pPr>
            <a:endParaRPr b="0" lang="en-US" sz="1400" spc="-1" strike="noStrike">
              <a:latin typeface="Arial"/>
            </a:endParaRPr>
          </a:p>
          <a:p>
            <a:pPr marL="216000">
              <a:lnSpc>
                <a:spcPct val="100000"/>
              </a:lnSpc>
            </a:pPr>
            <a:r>
              <a:rPr b="0" lang="lv-LV" sz="1400" spc="-1" strike="noStrike">
                <a:latin typeface="Arial"/>
              </a:rPr>
              <a:t>Normāls kalcija līmenis asinīs ir no 2,2 līdz 2,6 mmol/L (8,8 līdz 10,5 mg/dl). Lai uzturētu šādu līmeni organismā, ir stingra </a:t>
            </a:r>
            <a:r>
              <a:rPr b="1" lang="lv-LV" sz="1400" spc="-1" strike="noStrike">
                <a:latin typeface="Arial"/>
              </a:rPr>
              <a:t>kontroles sistēma</a:t>
            </a:r>
            <a:r>
              <a:rPr b="0" lang="lv-LV" sz="1400" spc="-1" strike="noStrike">
                <a:latin typeface="Arial"/>
              </a:rPr>
              <a:t>. Ja kalcija krājumi netiek papildināti ar pārtiku, tad tā koncentrācija asinīs samazinās. Pēc tam organisms atjauno kalcija līmeni līdz normālam līmenim, paņemot minerālu no kauliem. Tāpēc, ja kalcija ilgstoši nepietiek, tad samazinās kaulu minerālais blīvums – tas palielina osteoporozes un lūzumu risku.</a:t>
            </a:r>
            <a:endParaRPr b="0" lang="en-US" sz="14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2" name="PlaceHolder 1"/>
          <p:cNvSpPr>
            <a:spLocks noGrp="1"/>
          </p:cNvSpPr>
          <p:nvPr>
            <p:ph type="sldImg"/>
          </p:nvPr>
        </p:nvSpPr>
        <p:spPr>
          <a:xfrm>
            <a:off x="380880" y="685800"/>
            <a:ext cx="6094080" cy="3427200"/>
          </a:xfrm>
          <a:prstGeom prst="rect">
            <a:avLst/>
          </a:prstGeom>
        </p:spPr>
      </p:sp>
      <p:sp>
        <p:nvSpPr>
          <p:cNvPr id="453" name="PlaceHolder 2"/>
          <p:cNvSpPr>
            <a:spLocks noGrp="1"/>
          </p:cNvSpPr>
          <p:nvPr>
            <p:ph type="body"/>
          </p:nvPr>
        </p:nvSpPr>
        <p:spPr>
          <a:xfrm>
            <a:off x="914400" y="4343400"/>
            <a:ext cx="5027760" cy="4113360"/>
          </a:xfrm>
          <a:prstGeom prst="rect">
            <a:avLst/>
          </a:prstGeom>
        </p:spPr>
        <p:txBody>
          <a:bodyPr lIns="90000" rIns="90000" tIns="45000" bIns="45000">
            <a:noAutofit/>
          </a:bodyPr>
          <a:p>
            <a:pPr marL="216000">
              <a:lnSpc>
                <a:spcPct val="100000"/>
              </a:lnSpc>
            </a:pPr>
            <a:r>
              <a:rPr b="1" lang="lv-LV" sz="1400" spc="-1" strike="noStrike">
                <a:latin typeface="Arial"/>
              </a:rPr>
              <a:t>Ir zināms, ka kalcijs ir atbildīgs par dažādiem procesiem:  </a:t>
            </a:r>
            <a:endParaRPr b="0" lang="en-US" sz="1400" spc="-1" strike="noStrike">
              <a:latin typeface="Arial"/>
            </a:endParaRPr>
          </a:p>
          <a:p>
            <a:pPr marL="501840" indent="-285480">
              <a:lnSpc>
                <a:spcPct val="100000"/>
              </a:lnSpc>
              <a:buClr>
                <a:srgbClr val="000000"/>
              </a:buClr>
              <a:buFont typeface="Arial"/>
              <a:buChar char="•"/>
            </a:pPr>
            <a:r>
              <a:rPr b="0" lang="lv-LV" sz="1400" spc="-1" strike="noStrike">
                <a:latin typeface="Arial"/>
              </a:rPr>
              <a:t>normāla asins recēšana notiek tikai kalcija jonu klātbūtnē; </a:t>
            </a:r>
            <a:endParaRPr b="0" lang="en-US" sz="1400" spc="-1" strike="noStrike">
              <a:latin typeface="Arial"/>
            </a:endParaRPr>
          </a:p>
          <a:p>
            <a:pPr marL="501840" indent="-285480">
              <a:lnSpc>
                <a:spcPct val="100000"/>
              </a:lnSpc>
              <a:buClr>
                <a:srgbClr val="000000"/>
              </a:buClr>
              <a:buFont typeface="Arial"/>
              <a:buChar char="•"/>
            </a:pPr>
            <a:r>
              <a:rPr b="0" lang="lv-LV" sz="1400" spc="-1" strike="noStrike">
                <a:latin typeface="Arial"/>
              </a:rPr>
              <a:t>palielinoties kalcija un magnija jonu koncentrācijai asinīs, neiromuskulārā uzbudināmība samazinās, savukārt, palielinoties nātrija un kālija jonu koncentrācijai, tā palielinās; </a:t>
            </a:r>
            <a:endParaRPr b="0" lang="en-US" sz="1400" spc="-1" strike="noStrike">
              <a:latin typeface="Arial"/>
            </a:endParaRPr>
          </a:p>
          <a:p>
            <a:pPr marL="501840" indent="-285480">
              <a:lnSpc>
                <a:spcPct val="100000"/>
              </a:lnSpc>
              <a:buClr>
                <a:srgbClr val="000000"/>
              </a:buClr>
              <a:buFont typeface="Arial"/>
              <a:buChar char="•"/>
            </a:pPr>
            <a:r>
              <a:rPr b="0" lang="lv-LV" sz="1400" spc="-1" strike="noStrike">
                <a:latin typeface="Arial"/>
              </a:rPr>
              <a:t>kalcijs ir nepieciešams, lai uzturētu sirds ritmu; </a:t>
            </a:r>
            <a:endParaRPr b="0" lang="en-US" sz="1400" spc="-1" strike="noStrike">
              <a:latin typeface="Arial"/>
            </a:endParaRPr>
          </a:p>
          <a:p>
            <a:pPr marL="501840" indent="-285480">
              <a:lnSpc>
                <a:spcPct val="100000"/>
              </a:lnSpc>
              <a:buClr>
                <a:srgbClr val="000000"/>
              </a:buClr>
              <a:buFont typeface="Arial"/>
              <a:buChar char="•"/>
            </a:pPr>
            <a:r>
              <a:rPr b="0" lang="lv-LV" sz="1400" spc="-1" strike="noStrike">
                <a:latin typeface="Arial"/>
              </a:rPr>
              <a:t>bez kalcija nav iespējam normāla norise procesiem, kuros ir iesaistīti atsevišķi hormoni.</a:t>
            </a:r>
            <a:endParaRPr b="0" lang="en-US" sz="14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5" name="PlaceHolder 2"/>
          <p:cNvSpPr>
            <a:spLocks noGrp="1"/>
          </p:cNvSpPr>
          <p:nvPr>
            <p:ph type="body"/>
          </p:nvPr>
        </p:nvSpPr>
        <p:spPr>
          <a:xfrm>
            <a:off x="457200" y="1203480"/>
            <a:ext cx="822924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26" name="PlaceHolder 3"/>
          <p:cNvSpPr>
            <a:spLocks noGrp="1"/>
          </p:cNvSpPr>
          <p:nvPr>
            <p:ph type="body"/>
          </p:nvPr>
        </p:nvSpPr>
        <p:spPr>
          <a:xfrm>
            <a:off x="457200" y="2761920"/>
            <a:ext cx="822924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8" name="PlaceHolder 2"/>
          <p:cNvSpPr>
            <a:spLocks noGrp="1"/>
          </p:cNvSpPr>
          <p:nvPr>
            <p:ph type="body"/>
          </p:nvPr>
        </p:nvSpPr>
        <p:spPr>
          <a:xfrm>
            <a:off x="45720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29" name="PlaceHolder 3"/>
          <p:cNvSpPr>
            <a:spLocks noGrp="1"/>
          </p:cNvSpPr>
          <p:nvPr>
            <p:ph type="body"/>
          </p:nvPr>
        </p:nvSpPr>
        <p:spPr>
          <a:xfrm>
            <a:off x="467424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0" name="PlaceHolder 4"/>
          <p:cNvSpPr>
            <a:spLocks noGrp="1"/>
          </p:cNvSpPr>
          <p:nvPr>
            <p:ph type="body"/>
          </p:nvPr>
        </p:nvSpPr>
        <p:spPr>
          <a:xfrm>
            <a:off x="457200" y="276192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1" name="PlaceHolder 5"/>
          <p:cNvSpPr>
            <a:spLocks noGrp="1"/>
          </p:cNvSpPr>
          <p:nvPr>
            <p:ph type="body"/>
          </p:nvPr>
        </p:nvSpPr>
        <p:spPr>
          <a:xfrm>
            <a:off x="4674240" y="276192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3" name="PlaceHolder 2"/>
          <p:cNvSpPr>
            <a:spLocks noGrp="1"/>
          </p:cNvSpPr>
          <p:nvPr>
            <p:ph type="body"/>
          </p:nvPr>
        </p:nvSpPr>
        <p:spPr>
          <a:xfrm>
            <a:off x="457200" y="120348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4" name="PlaceHolder 3"/>
          <p:cNvSpPr>
            <a:spLocks noGrp="1"/>
          </p:cNvSpPr>
          <p:nvPr>
            <p:ph type="body"/>
          </p:nvPr>
        </p:nvSpPr>
        <p:spPr>
          <a:xfrm>
            <a:off x="3239640" y="120348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5" name="PlaceHolder 4"/>
          <p:cNvSpPr>
            <a:spLocks noGrp="1"/>
          </p:cNvSpPr>
          <p:nvPr>
            <p:ph type="body"/>
          </p:nvPr>
        </p:nvSpPr>
        <p:spPr>
          <a:xfrm>
            <a:off x="6022080" y="120348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6" name="PlaceHolder 5"/>
          <p:cNvSpPr>
            <a:spLocks noGrp="1"/>
          </p:cNvSpPr>
          <p:nvPr>
            <p:ph type="body"/>
          </p:nvPr>
        </p:nvSpPr>
        <p:spPr>
          <a:xfrm>
            <a:off x="457200" y="276192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7" name="PlaceHolder 6"/>
          <p:cNvSpPr>
            <a:spLocks noGrp="1"/>
          </p:cNvSpPr>
          <p:nvPr>
            <p:ph type="body"/>
          </p:nvPr>
        </p:nvSpPr>
        <p:spPr>
          <a:xfrm>
            <a:off x="3239640" y="276192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38" name="PlaceHolder 7"/>
          <p:cNvSpPr>
            <a:spLocks noGrp="1"/>
          </p:cNvSpPr>
          <p:nvPr>
            <p:ph type="body"/>
          </p:nvPr>
        </p:nvSpPr>
        <p:spPr>
          <a:xfrm>
            <a:off x="6022080" y="2761920"/>
            <a:ext cx="264960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4" name="PlaceHolder 2"/>
          <p:cNvSpPr>
            <a:spLocks noGrp="1"/>
          </p:cNvSpPr>
          <p:nvPr>
            <p:ph type="subTitle"/>
          </p:nvPr>
        </p:nvSpPr>
        <p:spPr>
          <a:xfrm>
            <a:off x="457200" y="1203480"/>
            <a:ext cx="8229240" cy="29829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 name="PlaceHolder 2"/>
          <p:cNvSpPr>
            <a:spLocks noGrp="1"/>
          </p:cNvSpPr>
          <p:nvPr>
            <p:ph type="body"/>
          </p:nvPr>
        </p:nvSpPr>
        <p:spPr>
          <a:xfrm>
            <a:off x="457200" y="1203480"/>
            <a:ext cx="8229240" cy="298296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8" name="PlaceHolder 2"/>
          <p:cNvSpPr>
            <a:spLocks noGrp="1"/>
          </p:cNvSpPr>
          <p:nvPr>
            <p:ph type="body"/>
          </p:nvPr>
        </p:nvSpPr>
        <p:spPr>
          <a:xfrm>
            <a:off x="457200" y="1203480"/>
            <a:ext cx="4015800" cy="2982960"/>
          </a:xfrm>
          <a:prstGeom prst="rect">
            <a:avLst/>
          </a:prstGeom>
        </p:spPr>
        <p:txBody>
          <a:bodyPr lIns="0" rIns="0" tIns="0" bIns="0">
            <a:normAutofit/>
          </a:bodyPr>
          <a:p>
            <a:endParaRPr b="0" lang="ru-RU" sz="2800" spc="-1" strike="noStrike">
              <a:solidFill>
                <a:srgbClr val="000000"/>
              </a:solidFill>
              <a:latin typeface="Arial"/>
            </a:endParaRPr>
          </a:p>
        </p:txBody>
      </p:sp>
      <p:sp>
        <p:nvSpPr>
          <p:cNvPr id="9" name="PlaceHolder 3"/>
          <p:cNvSpPr>
            <a:spLocks noGrp="1"/>
          </p:cNvSpPr>
          <p:nvPr>
            <p:ph type="body"/>
          </p:nvPr>
        </p:nvSpPr>
        <p:spPr>
          <a:xfrm>
            <a:off x="4674240" y="1203480"/>
            <a:ext cx="4015800" cy="298296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457200" y="205200"/>
            <a:ext cx="8229240" cy="39812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 name="PlaceHolder 2"/>
          <p:cNvSpPr>
            <a:spLocks noGrp="1"/>
          </p:cNvSpPr>
          <p:nvPr>
            <p:ph type="body"/>
          </p:nvPr>
        </p:nvSpPr>
        <p:spPr>
          <a:xfrm>
            <a:off x="45720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14" name="PlaceHolder 3"/>
          <p:cNvSpPr>
            <a:spLocks noGrp="1"/>
          </p:cNvSpPr>
          <p:nvPr>
            <p:ph type="body"/>
          </p:nvPr>
        </p:nvSpPr>
        <p:spPr>
          <a:xfrm>
            <a:off x="4674240" y="1203480"/>
            <a:ext cx="4015800" cy="2982960"/>
          </a:xfrm>
          <a:prstGeom prst="rect">
            <a:avLst/>
          </a:prstGeom>
        </p:spPr>
        <p:txBody>
          <a:bodyPr lIns="0" rIns="0" tIns="0" bIns="0">
            <a:normAutofit/>
          </a:bodyPr>
          <a:p>
            <a:endParaRPr b="0" lang="ru-RU" sz="2800" spc="-1" strike="noStrike">
              <a:solidFill>
                <a:srgbClr val="000000"/>
              </a:solidFill>
              <a:latin typeface="Arial"/>
            </a:endParaRPr>
          </a:p>
        </p:txBody>
      </p:sp>
      <p:sp>
        <p:nvSpPr>
          <p:cNvPr id="15" name="PlaceHolder 4"/>
          <p:cNvSpPr>
            <a:spLocks noGrp="1"/>
          </p:cNvSpPr>
          <p:nvPr>
            <p:ph type="body"/>
          </p:nvPr>
        </p:nvSpPr>
        <p:spPr>
          <a:xfrm>
            <a:off x="457200" y="276192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7" name="PlaceHolder 2"/>
          <p:cNvSpPr>
            <a:spLocks noGrp="1"/>
          </p:cNvSpPr>
          <p:nvPr>
            <p:ph type="body"/>
          </p:nvPr>
        </p:nvSpPr>
        <p:spPr>
          <a:xfrm>
            <a:off x="457200" y="1203480"/>
            <a:ext cx="4015800" cy="2982960"/>
          </a:xfrm>
          <a:prstGeom prst="rect">
            <a:avLst/>
          </a:prstGeom>
        </p:spPr>
        <p:txBody>
          <a:bodyPr lIns="0" rIns="0" tIns="0" bIns="0">
            <a:normAutofit/>
          </a:bodyPr>
          <a:p>
            <a:endParaRPr b="0" lang="ru-RU" sz="2800" spc="-1" strike="noStrike">
              <a:solidFill>
                <a:srgbClr val="000000"/>
              </a:solidFill>
              <a:latin typeface="Arial"/>
            </a:endParaRPr>
          </a:p>
        </p:txBody>
      </p:sp>
      <p:sp>
        <p:nvSpPr>
          <p:cNvPr id="18" name="PlaceHolder 3"/>
          <p:cNvSpPr>
            <a:spLocks noGrp="1"/>
          </p:cNvSpPr>
          <p:nvPr>
            <p:ph type="body"/>
          </p:nvPr>
        </p:nvSpPr>
        <p:spPr>
          <a:xfrm>
            <a:off x="467424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19" name="PlaceHolder 4"/>
          <p:cNvSpPr>
            <a:spLocks noGrp="1"/>
          </p:cNvSpPr>
          <p:nvPr>
            <p:ph type="body"/>
          </p:nvPr>
        </p:nvSpPr>
        <p:spPr>
          <a:xfrm>
            <a:off x="4674240" y="276192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05200"/>
            <a:ext cx="8229240" cy="8586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1" name="PlaceHolder 2"/>
          <p:cNvSpPr>
            <a:spLocks noGrp="1"/>
          </p:cNvSpPr>
          <p:nvPr>
            <p:ph type="body"/>
          </p:nvPr>
        </p:nvSpPr>
        <p:spPr>
          <a:xfrm>
            <a:off x="45720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22" name="PlaceHolder 3"/>
          <p:cNvSpPr>
            <a:spLocks noGrp="1"/>
          </p:cNvSpPr>
          <p:nvPr>
            <p:ph type="body"/>
          </p:nvPr>
        </p:nvSpPr>
        <p:spPr>
          <a:xfrm>
            <a:off x="4674240" y="1203480"/>
            <a:ext cx="4015800" cy="1422720"/>
          </a:xfrm>
          <a:prstGeom prst="rect">
            <a:avLst/>
          </a:prstGeom>
        </p:spPr>
        <p:txBody>
          <a:bodyPr lIns="0" rIns="0" tIns="0" bIns="0">
            <a:normAutofit/>
          </a:bodyPr>
          <a:p>
            <a:endParaRPr b="0" lang="ru-RU" sz="2800" spc="-1" strike="noStrike">
              <a:solidFill>
                <a:srgbClr val="000000"/>
              </a:solidFill>
              <a:latin typeface="Arial"/>
            </a:endParaRPr>
          </a:p>
        </p:txBody>
      </p:sp>
      <p:sp>
        <p:nvSpPr>
          <p:cNvPr id="23" name="PlaceHolder 4"/>
          <p:cNvSpPr>
            <a:spLocks noGrp="1"/>
          </p:cNvSpPr>
          <p:nvPr>
            <p:ph type="body"/>
          </p:nvPr>
        </p:nvSpPr>
        <p:spPr>
          <a:xfrm>
            <a:off x="457200" y="2761920"/>
            <a:ext cx="8229240" cy="142272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sldNum"/>
          </p:nvPr>
        </p:nvSpPr>
        <p:spPr>
          <a:xfrm>
            <a:off x="8684280" y="4700880"/>
            <a:ext cx="335520" cy="316800"/>
          </a:xfrm>
          <a:prstGeom prst="rect">
            <a:avLst/>
          </a:prstGeom>
        </p:spPr>
        <p:txBody>
          <a:bodyPr lIns="90000" rIns="90000" tIns="91440" bIns="91440" anchor="ctr">
            <a:noAutofit/>
          </a:bodyPr>
          <a:p>
            <a:pPr algn="r">
              <a:lnSpc>
                <a:spcPct val="100000"/>
              </a:lnSpc>
            </a:pPr>
            <a:fld id="{9EAF00B6-578C-4904-87F3-571005260F08}" type="slidenum">
              <a:rPr b="0" lang="ru-RU" sz="1000" spc="-1" strike="noStrike">
                <a:solidFill>
                  <a:srgbClr val="585858"/>
                </a:solidFill>
                <a:latin typeface="Arial"/>
                <a:ea typeface="Arial"/>
              </a:rPr>
              <a:t>&lt;number&gt;</a:t>
            </a:fld>
            <a:endParaRPr b="0" lang="en-US" sz="1000" spc="-1" strike="noStrike">
              <a:latin typeface="Times New Roman"/>
            </a:endParaRPr>
          </a:p>
        </p:txBody>
      </p:sp>
      <p:sp>
        <p:nvSpPr>
          <p:cNvPr id="1" name="PlaceHolder 2"/>
          <p:cNvSpPr>
            <a:spLocks noGrp="1"/>
          </p:cNvSpPr>
          <p:nvPr>
            <p:ph type="title"/>
          </p:nvPr>
        </p:nvSpPr>
        <p:spPr>
          <a:xfrm>
            <a:off x="457200" y="205200"/>
            <a:ext cx="8229240" cy="858600"/>
          </a:xfrm>
          <a:prstGeom prst="rect">
            <a:avLst/>
          </a:prstGeom>
        </p:spPr>
        <p:txBody>
          <a:bodyPr lIns="0" rIns="0" tIns="0" bIns="0" anchor="ctr">
            <a:noAutofit/>
          </a:bodyPr>
          <a:p>
            <a:r>
              <a:rPr b="0" lang="ru-RU" sz="1800" spc="-1" strike="noStrike">
                <a:solidFill>
                  <a:srgbClr val="000000"/>
                </a:solidFill>
                <a:latin typeface="Arial"/>
              </a:rPr>
              <a:t>Click to edit the title text format</a:t>
            </a:r>
            <a:endParaRPr b="0" lang="ru-RU" sz="1800" spc="-1" strike="noStrike">
              <a:solidFill>
                <a:srgbClr val="000000"/>
              </a:solidFill>
              <a:latin typeface="Arial"/>
            </a:endParaRPr>
          </a:p>
        </p:txBody>
      </p:sp>
      <p:sp>
        <p:nvSpPr>
          <p:cNvPr id="2" name="PlaceHolder 3"/>
          <p:cNvSpPr>
            <a:spLocks noGrp="1"/>
          </p:cNvSpPr>
          <p:nvPr>
            <p:ph type="body"/>
          </p:nvPr>
        </p:nvSpPr>
        <p:spPr>
          <a:xfrm>
            <a:off x="457200" y="1203480"/>
            <a:ext cx="8229240" cy="298296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000" spc="-1" strike="noStrike">
                <a:solidFill>
                  <a:srgbClr val="000000"/>
                </a:solidFill>
                <a:latin typeface="Arial"/>
              </a:rPr>
              <a:t>Second Outline Level</a:t>
            </a:r>
            <a:endParaRPr b="0" lang="ru-RU"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Third Outline Level</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Fourth Outline Level</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Fifth Outline Level</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Sixth Outline Level</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Seventh Outline Level</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image" Target="../media/image53.jpeg"/><Relationship Id="rId3" Type="http://schemas.openxmlformats.org/officeDocument/2006/relationships/image" Target="../media/image54.png"/><Relationship Id="rId4"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slideLayout" Target="../slideLayouts/slideLayout1.xml"/><Relationship Id="rId5"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image" Target="../media/image60.png"/><Relationship Id="rId4"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jpeg"/><Relationship Id="rId4" Type="http://schemas.openxmlformats.org/officeDocument/2006/relationships/image" Target="../media/image64.png"/><Relationship Id="rId5"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image" Target="../media/image66.png"/><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70.png"/><Relationship Id="rId7"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image" Target="../media/image74.png"/><Relationship Id="rId2" Type="http://schemas.openxmlformats.org/officeDocument/2006/relationships/image" Target="../media/image75.png"/><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79.png"/><Relationship Id="rId7" Type="http://schemas.openxmlformats.org/officeDocument/2006/relationships/slideLayout" Target="../slideLayouts/slideLayout1.xml"/><Relationship Id="rId8"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80.png"/><Relationship Id="rId2" Type="http://schemas.openxmlformats.org/officeDocument/2006/relationships/image" Target="../media/image81.png"/><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85.png"/><Relationship Id="rId7" Type="http://schemas.openxmlformats.org/officeDocument/2006/relationships/slideLayout" Target="../slideLayouts/slideLayout1.xml"/><Relationship Id="rId8"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png"/><Relationship Id="rId3"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88.png"/><Relationship Id="rId2" Type="http://schemas.openxmlformats.org/officeDocument/2006/relationships/image" Target="../media/image89.png"/><Relationship Id="rId3"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image" Target="../media/image90.jpeg"/><Relationship Id="rId2" Type="http://schemas.openxmlformats.org/officeDocument/2006/relationships/image" Target="../media/image91.png"/><Relationship Id="rId3" Type="http://schemas.openxmlformats.org/officeDocument/2006/relationships/image" Target="../media/image92.png"/><Relationship Id="rId4"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image" Target="../media/image94.png"/><Relationship Id="rId3" Type="http://schemas.openxmlformats.org/officeDocument/2006/relationships/image" Target="../media/image95.png"/><Relationship Id="rId4" Type="http://schemas.openxmlformats.org/officeDocument/2006/relationships/image" Target="../media/image96.png"/><Relationship Id="rId5" Type="http://schemas.openxmlformats.org/officeDocument/2006/relationships/image" Target="../media/image97.png"/><Relationship Id="rId6" Type="http://schemas.openxmlformats.org/officeDocument/2006/relationships/image" Target="../media/image98.png"/><Relationship Id="rId7"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jpeg"/><Relationship Id="rId4" Type="http://schemas.openxmlformats.org/officeDocument/2006/relationships/image" Target="../media/image102.png"/><Relationship Id="rId5"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103.png"/><Relationship Id="rId2" Type="http://schemas.openxmlformats.org/officeDocument/2006/relationships/image" Target="../media/image104.jpeg"/><Relationship Id="rId3" Type="http://schemas.openxmlformats.org/officeDocument/2006/relationships/image" Target="../media/image105.png"/><Relationship Id="rId4" Type="http://schemas.openxmlformats.org/officeDocument/2006/relationships/image" Target="../media/image106.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109.png"/><Relationship Id="rId2" Type="http://schemas.openxmlformats.org/officeDocument/2006/relationships/image" Target="../media/image110.jpeg"/><Relationship Id="rId3" Type="http://schemas.openxmlformats.org/officeDocument/2006/relationships/image" Target="../media/image111.png"/><Relationship Id="rId4"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112.png"/><Relationship Id="rId2" Type="http://schemas.openxmlformats.org/officeDocument/2006/relationships/image" Target="../media/image113.png"/><Relationship Id="rId3"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image" Target="../media/image114.png"/><Relationship Id="rId2" Type="http://schemas.openxmlformats.org/officeDocument/2006/relationships/image" Target="../media/image115.jpeg"/><Relationship Id="rId3" Type="http://schemas.openxmlformats.org/officeDocument/2006/relationships/image" Target="../media/image116.png"/><Relationship Id="rId4" Type="http://schemas.openxmlformats.org/officeDocument/2006/relationships/image" Target="../media/image117.png"/><Relationship Id="rId5" Type="http://schemas.openxmlformats.org/officeDocument/2006/relationships/image" Target="../media/image118.png"/><Relationship Id="rId6" Type="http://schemas.openxmlformats.org/officeDocument/2006/relationships/image" Target="../media/image119.png"/><Relationship Id="rId7"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120.png"/><Relationship Id="rId2" Type="http://schemas.openxmlformats.org/officeDocument/2006/relationships/image" Target="../media/image121.png"/><Relationship Id="rId3" Type="http://schemas.openxmlformats.org/officeDocument/2006/relationships/image" Target="../media/image122.png"/><Relationship Id="rId4" Type="http://schemas.openxmlformats.org/officeDocument/2006/relationships/image" Target="../media/image123.png"/><Relationship Id="rId5" Type="http://schemas.openxmlformats.org/officeDocument/2006/relationships/image" Target="../media/image124.png"/><Relationship Id="rId6" Type="http://schemas.openxmlformats.org/officeDocument/2006/relationships/image" Target="../media/image125.jpeg"/><Relationship Id="rId7" Type="http://schemas.openxmlformats.org/officeDocument/2006/relationships/image" Target="../media/image126.png"/><Relationship Id="rId8"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127.jpeg"/><Relationship Id="rId2" Type="http://schemas.openxmlformats.org/officeDocument/2006/relationships/image" Target="../media/image128.png"/><Relationship Id="rId3"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129.png"/><Relationship Id="rId2" Type="http://schemas.openxmlformats.org/officeDocument/2006/relationships/image" Target="../media/image130.png"/><Relationship Id="rId3" Type="http://schemas.openxmlformats.org/officeDocument/2006/relationships/hyperlink" Target="https://doi.org/10.1111/nyas.14758" TargetMode="External"/><Relationship Id="rId4" Type="http://schemas.openxmlformats.org/officeDocument/2006/relationships/hyperlink" Target="https://doi.org/10.2147/IJN.S107624" TargetMode="External"/><Relationship Id="rId5" Type="http://schemas.openxmlformats.org/officeDocument/2006/relationships/hyperlink" Target="https://doi.org/10.1007/s11914-016-0330-3" TargetMode="External"/><Relationship Id="rId6" Type="http://schemas.openxmlformats.org/officeDocument/2006/relationships/hyperlink" Target="https://doi.org/10.1101/cshperspect.a011353" TargetMode="External"/><Relationship Id="rId7" Type="http://schemas.openxmlformats.org/officeDocument/2006/relationships/hyperlink" Target="https://doi.org/10.1001/archpedi.1968.02100010375014" TargetMode="External"/><Relationship Id="rId8" Type="http://schemas.openxmlformats.org/officeDocument/2006/relationships/hyperlink" Target="https://doi.org/10.1001/archinte.139.10.1166" TargetMode="External"/><Relationship Id="rId9" Type="http://schemas.openxmlformats.org/officeDocument/2006/relationships/hyperlink" Target="https://doi.org/10.5468/ogs.2019.62.2.73" TargetMode="External"/><Relationship Id="rId10" Type="http://schemas.openxmlformats.org/officeDocument/2006/relationships/hyperlink" Target="https://doi.org/10.1093/jn/123.9.1615" TargetMode="External"/><Relationship Id="rId11" Type="http://schemas.openxmlformats.org/officeDocument/2006/relationships/hyperlink" Target="https://doi.org/10.17226/13050" TargetMode="External"/><Relationship Id="rId12" Type="http://schemas.openxmlformats.org/officeDocument/2006/relationships/hyperlink" Target="https://doi.org/10.1016/s0140-6736(02)07574-8" TargetMode="External"/><Relationship Id="rId13" Type="http://schemas.openxmlformats.org/officeDocument/2006/relationships/hyperlink" Target="https://www.ncbi.nlm.nih.gov/books/NBK279330/" TargetMode="External"/><Relationship Id="rId14"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hyperlink" Target="https://doi.org/10.1111/add.15147" TargetMode="External"/><Relationship Id="rId4" Type="http://schemas.openxmlformats.org/officeDocument/2006/relationships/hyperlink" Target="https://doi.org/10.1093/ajcn/74.3.343" TargetMode="External"/><Relationship Id="rId5" Type="http://schemas.openxmlformats.org/officeDocument/2006/relationships/hyperlink" Target="http://doi.org/10.1001/jama.1996.03540030060033" TargetMode="External"/><Relationship Id="rId6" Type="http://schemas.openxmlformats.org/officeDocument/2006/relationships/hyperlink" Target="https://doi.org/10.3121/cmr.1.2.93" TargetMode="External"/><Relationship Id="rId7" Type="http://schemas.openxmlformats.org/officeDocument/2006/relationships/hyperlink" Target="https://doi.org/10.7888/juoeh.37.245" TargetMode="External"/><Relationship Id="rId8" Type="http://schemas.openxmlformats.org/officeDocument/2006/relationships/hyperlink" Target="https://doi.org/10.1249/MSS.0b013e3181f79fa8" TargetMode="External"/><Relationship Id="rId9" Type="http://schemas.openxmlformats.org/officeDocument/2006/relationships/hyperlink" Target="https://menaq7.com/science/" TargetMode="External"/><Relationship Id="rId10" Type="http://schemas.openxmlformats.org/officeDocument/2006/relationships/hyperlink" Target="https://doi.org/10.1152/physrev.00012.2014" TargetMode="External"/><Relationship Id="rId11" Type="http://schemas.openxmlformats.org/officeDocument/2006/relationships/hyperlink" Target="https://doi.org/10.1186/1475-2891-8-7" TargetMode="External"/><Relationship Id="rId12" Type="http://schemas.openxmlformats.org/officeDocument/2006/relationships/hyperlink" Target="https://doi.org/10.1017/S0007114515004948" TargetMode="External"/><Relationship Id="rId13" Type="http://schemas.openxmlformats.org/officeDocument/2006/relationships/hyperlink" Target="https://doi.org/10.3390/nu12040949" TargetMode="External"/><Relationship Id="rId14"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133.png"/><Relationship Id="rId2" Type="http://schemas.openxmlformats.org/officeDocument/2006/relationships/image" Target="../media/image134.png"/><Relationship Id="rId3" Type="http://schemas.openxmlformats.org/officeDocument/2006/relationships/hyperlink" Target="https://doi.org/10.1016/j.jtemb.2020.126577" TargetMode="External"/><Relationship Id="rId4" Type="http://schemas.openxmlformats.org/officeDocument/2006/relationships/hyperlink" Target="https://doi.org/10.1177/1535370221997072" TargetMode="External"/><Relationship Id="rId5" Type="http://schemas.openxmlformats.org/officeDocument/2006/relationships/hyperlink" Target="https://doi.org/10.1097/00045391-199911000-00005" TargetMode="External"/><Relationship Id="rId6"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slideLayout" Target="../slideLayouts/slideLayout1.xml"/><Relationship Id="rId10"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slideLayout" Target="../slideLayouts/slideLayout1.xml"/><Relationship Id="rId9"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slideLayout" Target="../slideLayouts/slideLayout1.xml"/><Relationship Id="rId8"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jpe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slideLayout" Target="../slideLayouts/slideLayout1.xml"/><Relationship Id="rId6"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jpeg"/><Relationship Id="rId3" Type="http://schemas.openxmlformats.org/officeDocument/2006/relationships/image" Target="../media/image51.png"/><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cff0ff"/>
        </a:solidFill>
      </p:bgPr>
    </p:bg>
    <p:spTree>
      <p:nvGrpSpPr>
        <p:cNvPr id="1" name=""/>
        <p:cNvGrpSpPr/>
        <p:nvPr/>
      </p:nvGrpSpPr>
      <p:grpSpPr>
        <a:xfrm>
          <a:off x="0" y="0"/>
          <a:ext cx="0" cy="0"/>
          <a:chOff x="0" y="0"/>
          <a:chExt cx="0" cy="0"/>
        </a:xfrm>
      </p:grpSpPr>
      <p:pic>
        <p:nvPicPr>
          <p:cNvPr id="45" name="Calci-Prime.jpg" descr="Calci-Prime.jpg"/>
          <p:cNvPicPr/>
          <p:nvPr/>
        </p:nvPicPr>
        <p:blipFill>
          <a:blip r:embed="rId1"/>
          <a:srcRect l="15388" t="11930" r="8069" b="11636"/>
          <a:stretch/>
        </p:blipFill>
        <p:spPr>
          <a:xfrm>
            <a:off x="-6480" y="-2880"/>
            <a:ext cx="9155160" cy="5142240"/>
          </a:xfrm>
          <a:prstGeom prst="rect">
            <a:avLst/>
          </a:prstGeom>
          <a:ln w="12600">
            <a:noFill/>
          </a:ln>
        </p:spPr>
      </p:pic>
      <p:sp>
        <p:nvSpPr>
          <p:cNvPr id="46" name="TextShape 1"/>
          <p:cNvSpPr txBox="1"/>
          <p:nvPr/>
        </p:nvSpPr>
        <p:spPr>
          <a:xfrm>
            <a:off x="393480" y="2198520"/>
            <a:ext cx="5338080" cy="1531080"/>
          </a:xfrm>
          <a:prstGeom prst="rect">
            <a:avLst/>
          </a:prstGeom>
          <a:noFill/>
          <a:ln w="12600">
            <a:noFill/>
          </a:ln>
        </p:spPr>
        <p:txBody>
          <a:bodyPr lIns="0" rIns="0" tIns="91440" bIns="91440">
            <a:noAutofit/>
          </a:bodyPr>
          <a:p>
            <a:pPr>
              <a:lnSpc>
                <a:spcPct val="100000"/>
              </a:lnSpc>
            </a:pPr>
            <a:r>
              <a:rPr b="0" lang="lv-LV" sz="1800" spc="-1" strike="noStrike">
                <a:solidFill>
                  <a:srgbClr val="001f66"/>
                </a:solidFill>
                <a:latin typeface="Gilroy"/>
                <a:ea typeface="Gilroy Semibold"/>
              </a:rPr>
              <a:t>Tavs iekšējais balsts</a:t>
            </a:r>
            <a:endParaRPr b="0" lang="ru-RU" sz="1800" spc="-1" strike="noStrike">
              <a:solidFill>
                <a:srgbClr val="000000"/>
              </a:solidFill>
              <a:latin typeface="Arial"/>
            </a:endParaRPr>
          </a:p>
        </p:txBody>
      </p:sp>
      <p:sp>
        <p:nvSpPr>
          <p:cNvPr id="47" name="CustomShape 2"/>
          <p:cNvSpPr/>
          <p:nvPr/>
        </p:nvSpPr>
        <p:spPr>
          <a:xfrm>
            <a:off x="412200" y="1015920"/>
            <a:ext cx="2945520" cy="1244520"/>
          </a:xfrm>
          <a:prstGeom prst="rect">
            <a:avLst/>
          </a:prstGeom>
          <a:noFill/>
          <a:ln w="12600">
            <a:noFill/>
          </a:ln>
        </p:spPr>
        <p:style>
          <a:lnRef idx="0"/>
          <a:fillRef idx="0"/>
          <a:effectRef idx="0"/>
          <a:fontRef idx="minor"/>
        </p:style>
        <p:txBody>
          <a:bodyPr wrap="none" lIns="0" rIns="0" tIns="0" bIns="0">
            <a:spAutoFit/>
          </a:bodyPr>
          <a:p>
            <a:pPr>
              <a:lnSpc>
                <a:spcPct val="90000"/>
              </a:lnSpc>
            </a:pPr>
            <a:endParaRPr b="0" lang="en-US" sz="1800" spc="-1" strike="noStrike">
              <a:latin typeface="Arial"/>
            </a:endParaRPr>
          </a:p>
          <a:p>
            <a:pPr>
              <a:lnSpc>
                <a:spcPct val="90000"/>
              </a:lnSpc>
            </a:pPr>
            <a:r>
              <a:rPr b="1" lang="ru-RU" sz="4300" spc="-1" strike="noStrike">
                <a:solidFill>
                  <a:srgbClr val="001f66"/>
                </a:solidFill>
                <a:latin typeface="Gilroy"/>
                <a:ea typeface="Gilroy Bold"/>
              </a:rPr>
              <a:t>Calci-Prime</a:t>
            </a:r>
            <a:endParaRPr b="0" lang="en-US" sz="4300" spc="-1" strike="noStrike">
              <a:latin typeface="Arial"/>
            </a:endParaRPr>
          </a:p>
        </p:txBody>
      </p:sp>
      <p:pic>
        <p:nvPicPr>
          <p:cNvPr id="48" name="Безымянный-1-49.png" descr="Безымянный-1-49.png"/>
          <p:cNvPicPr/>
          <p:nvPr/>
        </p:nvPicPr>
        <p:blipFill>
          <a:blip r:embed="rId2"/>
          <a:stretch/>
        </p:blipFill>
        <p:spPr>
          <a:xfrm>
            <a:off x="406440" y="480240"/>
            <a:ext cx="1256040" cy="218880"/>
          </a:xfrm>
          <a:prstGeom prst="rect">
            <a:avLst/>
          </a:prstGeom>
          <a:ln w="126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6"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177" name="1_cp1.jpg" descr="1_cp1.jpg"/>
          <p:cNvPicPr/>
          <p:nvPr/>
        </p:nvPicPr>
        <p:blipFill>
          <a:blip r:embed="rId2"/>
          <a:srcRect l="6004" t="5904" r="0" b="98"/>
          <a:stretch/>
        </p:blipFill>
        <p:spPr>
          <a:xfrm>
            <a:off x="0" y="0"/>
            <a:ext cx="9142560" cy="5142240"/>
          </a:xfrm>
          <a:prstGeom prst="rect">
            <a:avLst/>
          </a:prstGeom>
          <a:ln w="12600">
            <a:noFill/>
          </a:ln>
        </p:spPr>
      </p:pic>
      <p:sp>
        <p:nvSpPr>
          <p:cNvPr id="178" name="CustomShape 1"/>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79" name="CustomShape 2"/>
          <p:cNvSpPr/>
          <p:nvPr/>
        </p:nvSpPr>
        <p:spPr>
          <a:xfrm>
            <a:off x="9258480" y="3162240"/>
            <a:ext cx="405000" cy="1903680"/>
          </a:xfrm>
          <a:prstGeom prst="rect">
            <a:avLst/>
          </a:prstGeom>
          <a:solidFill>
            <a:srgbClr val="585858"/>
          </a:solidFill>
          <a:ln w="12600">
            <a:noFill/>
          </a:ln>
        </p:spPr>
        <p:style>
          <a:lnRef idx="0"/>
          <a:fillRef idx="0"/>
          <a:effectRef idx="0"/>
          <a:fontRef idx="minor"/>
        </p:style>
      </p:sp>
      <p:sp>
        <p:nvSpPr>
          <p:cNvPr id="180" name="CustomShape 3"/>
          <p:cNvSpPr/>
          <p:nvPr/>
        </p:nvSpPr>
        <p:spPr>
          <a:xfrm>
            <a:off x="426960" y="1739880"/>
            <a:ext cx="4109760" cy="8233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6000" spc="-1" strike="noStrike">
                <a:solidFill>
                  <a:srgbClr val="001f66"/>
                </a:solidFill>
                <a:latin typeface="Gilroy"/>
                <a:ea typeface="Gilroy Bold"/>
              </a:rPr>
              <a:t>Calci-Prime</a:t>
            </a:r>
            <a:endParaRPr b="0" lang="en-US" sz="6000" spc="-1" strike="noStrike">
              <a:latin typeface="Arial"/>
            </a:endParaRPr>
          </a:p>
        </p:txBody>
      </p:sp>
      <p:sp>
        <p:nvSpPr>
          <p:cNvPr id="181" name="CustomShape 4"/>
          <p:cNvSpPr/>
          <p:nvPr/>
        </p:nvSpPr>
        <p:spPr>
          <a:xfrm>
            <a:off x="451800" y="2510280"/>
            <a:ext cx="221544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lv-LV" sz="2000" spc="-1" strike="noStrike">
                <a:solidFill>
                  <a:srgbClr val="001f66"/>
                </a:solidFill>
                <a:latin typeface="Gilroy"/>
                <a:ea typeface="Gilroy Regular"/>
              </a:rPr>
              <a:t>Un kas tur ir iekšā</a:t>
            </a:r>
            <a:r>
              <a:rPr b="0" lang="ru-RU" sz="2000" spc="-1" strike="noStrike">
                <a:solidFill>
                  <a:srgbClr val="001f66"/>
                </a:solidFill>
                <a:latin typeface="Gilroy"/>
                <a:ea typeface="Gilroy Regular"/>
              </a:rPr>
              <a:t>?</a:t>
            </a:r>
            <a:r>
              <a:rPr b="0" lang="ru-RU" sz="2700" spc="-1" strike="noStrike">
                <a:solidFill>
                  <a:srgbClr val="001f66"/>
                </a:solidFill>
                <a:latin typeface="Gilroy"/>
                <a:ea typeface="Gilroy Regular"/>
              </a:rPr>
              <a:t> </a:t>
            </a:r>
            <a:endParaRPr b="0" lang="en-US" sz="2700" spc="-1" strike="noStrike">
              <a:latin typeface="Arial"/>
            </a:endParaRPr>
          </a:p>
        </p:txBody>
      </p:sp>
      <p:pic>
        <p:nvPicPr>
          <p:cNvPr id="182" name="Calci-Prime преза-35.png" descr="Calci-Prime преза-35.png"/>
          <p:cNvPicPr/>
          <p:nvPr/>
        </p:nvPicPr>
        <p:blipFill>
          <a:blip r:embed="rId3"/>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3"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184" name="CustomShape 1"/>
          <p:cNvSpPr/>
          <p:nvPr/>
        </p:nvSpPr>
        <p:spPr>
          <a:xfrm>
            <a:off x="406440" y="406440"/>
            <a:ext cx="184968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a:t>
            </a:r>
            <a:endParaRPr b="0" lang="en-US" sz="2700" spc="-1" strike="noStrike">
              <a:latin typeface="Arial"/>
            </a:endParaRPr>
          </a:p>
        </p:txBody>
      </p:sp>
      <p:sp>
        <p:nvSpPr>
          <p:cNvPr id="185"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86" name="CustomShape 3"/>
          <p:cNvSpPr/>
          <p:nvPr/>
        </p:nvSpPr>
        <p:spPr>
          <a:xfrm>
            <a:off x="393840" y="1181160"/>
            <a:ext cx="4722840" cy="182880"/>
          </a:xfrm>
          <a:prstGeom prst="rect">
            <a:avLst/>
          </a:prstGeom>
          <a:noFill/>
          <a:ln w="12600">
            <a:noFill/>
          </a:ln>
        </p:spPr>
        <p:style>
          <a:lnRef idx="0"/>
          <a:fillRef idx="0"/>
          <a:effectRef idx="0"/>
          <a:fontRef idx="minor"/>
        </p:style>
        <p:txBody>
          <a:bodyPr lIns="0" rIns="0" tIns="0" bIns="0">
            <a:spAutoFit/>
          </a:bodyPr>
          <a:p>
            <a:pPr>
              <a:lnSpc>
                <a:spcPct val="100000"/>
              </a:lnSpc>
            </a:pPr>
            <a:r>
              <a:rPr b="1" lang="lv-LV" sz="1200" spc="-1" strike="noStrike">
                <a:solidFill>
                  <a:srgbClr val="001f67"/>
                </a:solidFill>
                <a:latin typeface="Gilroy Bold"/>
                <a:ea typeface="Gilroy Bold"/>
              </a:rPr>
              <a:t>Aktīvo vielu saturs dienas devā </a:t>
            </a:r>
            <a:r>
              <a:rPr b="1" lang="ru-RU" sz="1200" spc="-1" strike="noStrike">
                <a:solidFill>
                  <a:srgbClr val="001f67"/>
                </a:solidFill>
                <a:latin typeface="Gilroy Bold"/>
                <a:ea typeface="Gilroy Bold"/>
              </a:rPr>
              <a:t>(4 </a:t>
            </a:r>
            <a:r>
              <a:rPr b="1" lang="lv-LV" sz="1200" spc="-1" strike="noStrike">
                <a:solidFill>
                  <a:srgbClr val="001f67"/>
                </a:solidFill>
                <a:latin typeface="Gilroy Bold"/>
                <a:ea typeface="Gilroy Bold"/>
              </a:rPr>
              <a:t>kapsulas</a:t>
            </a:r>
            <a:r>
              <a:rPr b="1" lang="ru-RU" sz="1200" spc="-1" strike="noStrike">
                <a:solidFill>
                  <a:srgbClr val="001f67"/>
                </a:solidFill>
                <a:latin typeface="Gilroy Bold"/>
                <a:ea typeface="Gilroy Bold"/>
              </a:rPr>
              <a:t>)</a:t>
            </a:r>
            <a:endParaRPr b="0" lang="en-US" sz="1200" spc="-1" strike="noStrike">
              <a:latin typeface="Arial"/>
            </a:endParaRPr>
          </a:p>
        </p:txBody>
      </p:sp>
      <p:sp>
        <p:nvSpPr>
          <p:cNvPr id="187" name="CustomShape 4"/>
          <p:cNvSpPr/>
          <p:nvPr/>
        </p:nvSpPr>
        <p:spPr>
          <a:xfrm>
            <a:off x="1727280" y="-647640"/>
            <a:ext cx="7034400" cy="506520"/>
          </a:xfrm>
          <a:prstGeom prst="rect">
            <a:avLst/>
          </a:prstGeom>
          <a:solidFill>
            <a:srgbClr val="000000"/>
          </a:solidFill>
          <a:ln w="12600">
            <a:noFill/>
          </a:ln>
        </p:spPr>
        <p:style>
          <a:lnRef idx="0"/>
          <a:fillRef idx="0"/>
          <a:effectRef idx="0"/>
          <a:fontRef idx="minor"/>
        </p:style>
      </p:sp>
      <p:grpSp>
        <p:nvGrpSpPr>
          <p:cNvPr id="188" name="Group 5"/>
          <p:cNvGrpSpPr/>
          <p:nvPr/>
        </p:nvGrpSpPr>
        <p:grpSpPr>
          <a:xfrm>
            <a:off x="419040" y="1631880"/>
            <a:ext cx="1903680" cy="1903680"/>
            <a:chOff x="419040" y="1631880"/>
            <a:chExt cx="1903680" cy="1903680"/>
          </a:xfrm>
        </p:grpSpPr>
        <p:sp>
          <p:nvSpPr>
            <p:cNvPr id="189" name="CustomShape 6"/>
            <p:cNvSpPr/>
            <p:nvPr/>
          </p:nvSpPr>
          <p:spPr>
            <a:xfrm>
              <a:off x="419040" y="1631880"/>
              <a:ext cx="1903680" cy="1903680"/>
            </a:xfrm>
            <a:prstGeom prst="ellipse">
              <a:avLst/>
            </a:prstGeom>
            <a:solidFill>
              <a:srgbClr val="ffffff">
                <a:alpha val="94000"/>
              </a:srgbClr>
            </a:solidFill>
            <a:ln w="12600">
              <a:noFill/>
            </a:ln>
          </p:spPr>
          <p:style>
            <a:lnRef idx="0"/>
            <a:fillRef idx="0"/>
            <a:effectRef idx="0"/>
            <a:fontRef idx="minor"/>
          </p:style>
        </p:sp>
        <p:pic>
          <p:nvPicPr>
            <p:cNvPr id="190" name="shutterstock_785092996 копия.png" descr="shutterstock_785092996 копия.png"/>
            <p:cNvPicPr/>
            <p:nvPr/>
          </p:nvPicPr>
          <p:blipFill>
            <a:blip r:embed="rId2"/>
            <a:stretch/>
          </p:blipFill>
          <p:spPr>
            <a:xfrm>
              <a:off x="893880" y="2044800"/>
              <a:ext cx="928440" cy="1090800"/>
            </a:xfrm>
            <a:prstGeom prst="rect">
              <a:avLst/>
            </a:prstGeom>
            <a:ln w="12600">
              <a:noFill/>
            </a:ln>
          </p:spPr>
        </p:pic>
      </p:grpSp>
      <p:sp>
        <p:nvSpPr>
          <p:cNvPr id="191" name="CustomShape 7"/>
          <p:cNvSpPr/>
          <p:nvPr/>
        </p:nvSpPr>
        <p:spPr>
          <a:xfrm>
            <a:off x="2628720" y="2004120"/>
            <a:ext cx="2640240" cy="1276560"/>
          </a:xfrm>
          <a:prstGeom prst="rect">
            <a:avLst/>
          </a:prstGeom>
          <a:noFill/>
          <a:ln w="12600">
            <a:noFill/>
          </a:ln>
        </p:spPr>
        <p:style>
          <a:lnRef idx="0"/>
          <a:fillRef idx="0"/>
          <a:effectRef idx="0"/>
          <a:fontRef idx="minor"/>
        </p:style>
        <p:txBody>
          <a:bodyPr lIns="0" rIns="0" tIns="0" bIns="0">
            <a:spAutoFit/>
          </a:bodyPr>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kalcijs no</a:t>
            </a:r>
            <a:r>
              <a:rPr b="0" lang="ru-RU" sz="1200" spc="-1" strike="noStrike">
                <a:solidFill>
                  <a:srgbClr val="001f67"/>
                </a:solidFill>
                <a:latin typeface="Gilroy"/>
                <a:ea typeface="Gilroy Regular"/>
              </a:rPr>
              <a:t> Aquamin</a:t>
            </a:r>
            <a:r>
              <a:rPr b="0" lang="ru-RU" sz="1200" spc="-1" strike="noStrike" baseline="31000">
                <a:solidFill>
                  <a:srgbClr val="001f67"/>
                </a:solidFill>
                <a:latin typeface="Gilroy"/>
                <a:ea typeface="Gilroy Regular"/>
              </a:rPr>
              <a:t>ТМ</a:t>
            </a:r>
            <a:r>
              <a:rPr b="0" lang="ru-RU" sz="1200" spc="-1" strike="noStrike">
                <a:solidFill>
                  <a:srgbClr val="001f67"/>
                </a:solidFill>
                <a:latin typeface="Gilroy"/>
                <a:ea typeface="Gilroy Regular"/>
              </a:rPr>
              <a:t>  — 550 </a:t>
            </a:r>
            <a:r>
              <a:rPr b="0" lang="lv-LV" sz="1200" spc="-1" strike="noStrike">
                <a:solidFill>
                  <a:srgbClr val="001f67"/>
                </a:solidFill>
                <a:latin typeface="Gilroy"/>
                <a:ea typeface="Gilroy Regular"/>
              </a:rPr>
              <a:t>mg</a:t>
            </a:r>
            <a:r>
              <a:rPr b="0" lang="ru-RU" sz="1200" spc="-1" strike="noStrike">
                <a:solidFill>
                  <a:srgbClr val="001f67"/>
                </a:solidFill>
                <a:latin typeface="Gilroy"/>
                <a:ea typeface="Gilroy Regular"/>
              </a:rPr>
              <a:t> </a:t>
            </a:r>
            <a:endParaRPr b="0" lang="en-US" sz="1200" spc="-1" strike="noStrike">
              <a:latin typeface="Arial"/>
            </a:endParaRPr>
          </a:p>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magnijs no</a:t>
            </a:r>
            <a:r>
              <a:rPr b="0" lang="ru-RU" sz="1200" spc="-1" strike="noStrike">
                <a:solidFill>
                  <a:srgbClr val="001f67"/>
                </a:solidFill>
                <a:latin typeface="Gilroy"/>
                <a:ea typeface="Gilroy Regular"/>
              </a:rPr>
              <a:t> Aquamin</a:t>
            </a:r>
            <a:r>
              <a:rPr b="0" lang="ru-RU" sz="1200" spc="-1" strike="noStrike" baseline="31000">
                <a:solidFill>
                  <a:srgbClr val="001f67"/>
                </a:solidFill>
                <a:latin typeface="Gilroy"/>
                <a:ea typeface="Gilroy Regular"/>
              </a:rPr>
              <a:t>ТМ</a:t>
            </a:r>
            <a:r>
              <a:rPr b="0" lang="ru-RU" sz="1200" spc="-1" strike="noStrike">
                <a:solidFill>
                  <a:srgbClr val="001f67"/>
                </a:solidFill>
                <a:latin typeface="Gilroy"/>
                <a:ea typeface="Gilroy Regular"/>
              </a:rPr>
              <a:t> </a:t>
            </a:r>
            <a:r>
              <a:rPr b="0" lang="lv-LV" sz="1200" spc="-1" strike="noStrike">
                <a:solidFill>
                  <a:srgbClr val="001f67"/>
                </a:solidFill>
                <a:latin typeface="Gilroy"/>
                <a:ea typeface="Gilroy Regular"/>
              </a:rPr>
              <a:t>un magnija citrāta</a:t>
            </a:r>
            <a:r>
              <a:rPr b="0" lang="ru-RU" sz="1200" spc="-1" strike="noStrike">
                <a:solidFill>
                  <a:srgbClr val="001f67"/>
                </a:solidFill>
                <a:latin typeface="Gilroy"/>
                <a:ea typeface="Gilroy Regular"/>
              </a:rPr>
              <a:t> — 160 </a:t>
            </a:r>
            <a:r>
              <a:rPr b="0" lang="lv-LV" sz="1200" spc="-1" strike="noStrike">
                <a:solidFill>
                  <a:srgbClr val="001f67"/>
                </a:solidFill>
                <a:latin typeface="Gilroy"/>
                <a:ea typeface="Gilroy Regular"/>
              </a:rPr>
              <a:t>mg</a:t>
            </a:r>
            <a:endParaRPr b="0" lang="en-US" sz="1200" spc="-1" strike="noStrike">
              <a:latin typeface="Arial"/>
            </a:endParaRPr>
          </a:p>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cinks</a:t>
            </a:r>
            <a:r>
              <a:rPr b="0" lang="ru-RU" sz="1200" spc="-1" strike="noStrike">
                <a:solidFill>
                  <a:srgbClr val="001f67"/>
                </a:solidFill>
                <a:latin typeface="Gilroy"/>
                <a:ea typeface="Gilroy Regular"/>
              </a:rPr>
              <a:t> — 5,36 </a:t>
            </a:r>
            <a:r>
              <a:rPr b="0" lang="lv-LV" sz="1200" spc="-1" strike="noStrike">
                <a:solidFill>
                  <a:srgbClr val="001f67"/>
                </a:solidFill>
                <a:latin typeface="Gilroy"/>
                <a:ea typeface="Gilroy Regular"/>
              </a:rPr>
              <a:t>mg</a:t>
            </a:r>
            <a:endParaRPr b="0" lang="en-US" sz="1200" spc="-1" strike="noStrike">
              <a:latin typeface="Arial"/>
            </a:endParaRPr>
          </a:p>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mangāns</a:t>
            </a:r>
            <a:r>
              <a:rPr b="0" lang="ru-RU" sz="1200" spc="-1" strike="noStrike">
                <a:solidFill>
                  <a:srgbClr val="001f67"/>
                </a:solidFill>
                <a:latin typeface="Gilroy"/>
                <a:ea typeface="Gilroy Regular"/>
              </a:rPr>
              <a:t> — 1 </a:t>
            </a:r>
            <a:r>
              <a:rPr b="0" lang="lv-LV" sz="1200" spc="-1" strike="noStrike">
                <a:solidFill>
                  <a:srgbClr val="001f67"/>
                </a:solidFill>
                <a:latin typeface="Gilroy"/>
                <a:ea typeface="Gilroy Regular"/>
              </a:rPr>
              <a:t>mg</a:t>
            </a:r>
            <a:endParaRPr b="0" lang="en-US" sz="1200" spc="-1" strike="noStrike">
              <a:latin typeface="Arial"/>
            </a:endParaRPr>
          </a:p>
        </p:txBody>
      </p:sp>
      <p:sp>
        <p:nvSpPr>
          <p:cNvPr id="192" name="CustomShape 8"/>
          <p:cNvSpPr/>
          <p:nvPr/>
        </p:nvSpPr>
        <p:spPr>
          <a:xfrm>
            <a:off x="5577840" y="2004120"/>
            <a:ext cx="1712520" cy="1021320"/>
          </a:xfrm>
          <a:prstGeom prst="rect">
            <a:avLst/>
          </a:prstGeom>
          <a:noFill/>
          <a:ln w="12600">
            <a:noFill/>
          </a:ln>
        </p:spPr>
        <p:style>
          <a:lnRef idx="0"/>
          <a:fillRef idx="0"/>
          <a:effectRef idx="0"/>
          <a:fontRef idx="minor"/>
        </p:style>
        <p:txBody>
          <a:bodyPr wrap="none" lIns="0" rIns="0" tIns="0" bIns="0">
            <a:spAutoFit/>
          </a:bodyPr>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silīcijs </a:t>
            </a:r>
            <a:r>
              <a:rPr b="0" lang="ru-RU" sz="1200" spc="-1" strike="noStrike">
                <a:solidFill>
                  <a:srgbClr val="001f67"/>
                </a:solidFill>
                <a:latin typeface="Gilroy"/>
                <a:ea typeface="Gilroy Regular"/>
              </a:rPr>
              <a:t>— 8 </a:t>
            </a:r>
            <a:r>
              <a:rPr b="0" lang="lv-LV" sz="1200" spc="-1" strike="noStrike">
                <a:solidFill>
                  <a:srgbClr val="001f67"/>
                </a:solidFill>
                <a:latin typeface="Gilroy"/>
                <a:ea typeface="Gilroy Regular"/>
              </a:rPr>
              <a:t>mg</a:t>
            </a:r>
            <a:r>
              <a:rPr b="0" lang="ru-RU" sz="1200" spc="-1" strike="noStrike">
                <a:solidFill>
                  <a:srgbClr val="001f67"/>
                </a:solidFill>
                <a:latin typeface="Gilroy"/>
                <a:ea typeface="Gilroy Regular"/>
              </a:rPr>
              <a:t> </a:t>
            </a:r>
            <a:endParaRPr b="0" lang="en-US" sz="1200" spc="-1" strike="noStrike">
              <a:latin typeface="Arial"/>
            </a:endParaRPr>
          </a:p>
          <a:p>
            <a:pPr marL="120240" indent="-119880">
              <a:lnSpc>
                <a:spcPct val="140000"/>
              </a:lnSpc>
              <a:buClr>
                <a:srgbClr val="001f67"/>
              </a:buClr>
              <a:buFont typeface="Symbol"/>
              <a:buChar char=""/>
            </a:pPr>
            <a:r>
              <a:rPr b="0" lang="lv-LV" sz="1200" spc="-1" strike="noStrike">
                <a:solidFill>
                  <a:srgbClr val="001f67"/>
                </a:solidFill>
                <a:latin typeface="Gilroy"/>
                <a:ea typeface="Gilroy Regular"/>
              </a:rPr>
              <a:t>bors</a:t>
            </a:r>
            <a:r>
              <a:rPr b="0" lang="ru-RU" sz="1200" spc="-1" strike="noStrike">
                <a:solidFill>
                  <a:srgbClr val="001f67"/>
                </a:solidFill>
                <a:latin typeface="Gilroy"/>
                <a:ea typeface="Gilroy Regular"/>
              </a:rPr>
              <a:t> — 0,8 </a:t>
            </a:r>
            <a:r>
              <a:rPr b="0" lang="lv-LV" sz="1200" spc="-1" strike="noStrike">
                <a:solidFill>
                  <a:srgbClr val="001f67"/>
                </a:solidFill>
                <a:latin typeface="Gilroy"/>
                <a:ea typeface="Gilroy Regular"/>
              </a:rPr>
              <a:t>mg</a:t>
            </a:r>
            <a:r>
              <a:rPr b="0" lang="ru-RU" sz="1200" spc="-1" strike="noStrike">
                <a:solidFill>
                  <a:srgbClr val="001f67"/>
                </a:solidFill>
                <a:latin typeface="Gilroy"/>
                <a:ea typeface="Gilroy Regular"/>
              </a:rPr>
              <a:t> </a:t>
            </a:r>
            <a:endParaRPr b="0" lang="en-US" sz="1200" spc="-1" strike="noStrike">
              <a:latin typeface="Arial"/>
            </a:endParaRPr>
          </a:p>
          <a:p>
            <a:pPr marL="120240" indent="-119880">
              <a:lnSpc>
                <a:spcPct val="140000"/>
              </a:lnSpc>
              <a:buClr>
                <a:srgbClr val="001f67"/>
              </a:buClr>
              <a:buFont typeface="Symbol"/>
              <a:buChar char=""/>
            </a:pPr>
            <a:r>
              <a:rPr b="0" lang="ru-RU" sz="1200" spc="-1" strike="noStrike">
                <a:solidFill>
                  <a:srgbClr val="001f67"/>
                </a:solidFill>
                <a:latin typeface="Gilroy"/>
                <a:ea typeface="Gilroy Regular"/>
              </a:rPr>
              <a:t>D3</a:t>
            </a:r>
            <a:r>
              <a:rPr b="0" lang="lv-LV" sz="1200" spc="-1" strike="noStrike">
                <a:solidFill>
                  <a:srgbClr val="001f67"/>
                </a:solidFill>
                <a:latin typeface="Gilroy"/>
                <a:ea typeface="Gilroy Regular"/>
              </a:rPr>
              <a:t> vitamīns</a:t>
            </a:r>
            <a:r>
              <a:rPr b="0" lang="ru-RU" sz="1200" spc="-1" strike="noStrike">
                <a:solidFill>
                  <a:srgbClr val="001f67"/>
                </a:solidFill>
                <a:latin typeface="Gilroy"/>
                <a:ea typeface="Gilroy Regular"/>
              </a:rPr>
              <a:t> — 5 </a:t>
            </a:r>
            <a:r>
              <a:rPr b="0" lang="lv-LV" sz="1200" spc="-1" strike="noStrike">
                <a:solidFill>
                  <a:srgbClr val="001f67"/>
                </a:solidFill>
                <a:latin typeface="Gilroy"/>
                <a:ea typeface="Gilroy Regular"/>
              </a:rPr>
              <a:t>mcg</a:t>
            </a:r>
            <a:r>
              <a:rPr b="0" lang="ru-RU" sz="1200" spc="-1" strike="noStrike">
                <a:solidFill>
                  <a:srgbClr val="001f67"/>
                </a:solidFill>
                <a:latin typeface="Gilroy"/>
                <a:ea typeface="Gilroy Regular"/>
              </a:rPr>
              <a:t> </a:t>
            </a:r>
            <a:endParaRPr b="0" lang="en-US" sz="1200" spc="-1" strike="noStrike">
              <a:latin typeface="Arial"/>
            </a:endParaRPr>
          </a:p>
          <a:p>
            <a:pPr marL="120240" indent="-119880">
              <a:lnSpc>
                <a:spcPct val="140000"/>
              </a:lnSpc>
              <a:buClr>
                <a:srgbClr val="001f67"/>
              </a:buClr>
              <a:buFont typeface="Symbol"/>
              <a:buChar char=""/>
            </a:pPr>
            <a:r>
              <a:rPr b="0" lang="ru-RU" sz="1200" spc="-1" strike="noStrike">
                <a:solidFill>
                  <a:srgbClr val="001f67"/>
                </a:solidFill>
                <a:latin typeface="Gilroy"/>
                <a:ea typeface="Gilroy Regular"/>
              </a:rPr>
              <a:t>К2</a:t>
            </a:r>
            <a:r>
              <a:rPr b="0" lang="lv-LV" sz="1200" spc="-1" strike="noStrike">
                <a:solidFill>
                  <a:srgbClr val="001f67"/>
                </a:solidFill>
                <a:latin typeface="Gilroy"/>
                <a:ea typeface="Gilroy Regular"/>
              </a:rPr>
              <a:t> vitamīns</a:t>
            </a:r>
            <a:r>
              <a:rPr b="0" lang="ru-RU" sz="1200" spc="-1" strike="noStrike">
                <a:solidFill>
                  <a:srgbClr val="001f67"/>
                </a:solidFill>
                <a:latin typeface="Gilroy"/>
                <a:ea typeface="Gilroy Regular"/>
              </a:rPr>
              <a:t> — 75,2 </a:t>
            </a:r>
            <a:r>
              <a:rPr b="0" lang="lv-LV" sz="1200" spc="-1" strike="noStrike">
                <a:solidFill>
                  <a:srgbClr val="001f67"/>
                </a:solidFill>
                <a:latin typeface="Gilroy"/>
                <a:ea typeface="Gilroy Regular"/>
              </a:rPr>
              <a:t>mcg</a:t>
            </a:r>
            <a:endParaRPr b="0" lang="en-US" sz="1200" spc="-1" strike="noStrike">
              <a:latin typeface="Arial"/>
            </a:endParaRPr>
          </a:p>
        </p:txBody>
      </p:sp>
      <p:pic>
        <p:nvPicPr>
          <p:cNvPr id="193" name="Calci-Prime преза-35.png" descr="Calci-Prime преза-35.png"/>
          <p:cNvPicPr/>
          <p:nvPr/>
        </p:nvPicPr>
        <p:blipFill>
          <a:blip r:embed="rId3"/>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195" name="CustomShape 1"/>
          <p:cNvSpPr/>
          <p:nvPr/>
        </p:nvSpPr>
        <p:spPr>
          <a:xfrm>
            <a:off x="3429000" y="1676520"/>
            <a:ext cx="3122640" cy="893880"/>
          </a:xfrm>
          <a:prstGeom prst="roundRect">
            <a:avLst>
              <a:gd name="adj" fmla="val 10843"/>
            </a:avLst>
          </a:prstGeom>
          <a:solidFill>
            <a:srgbClr val="ffffff"/>
          </a:solidFill>
          <a:ln w="12600">
            <a:noFill/>
          </a:ln>
        </p:spPr>
        <p:style>
          <a:lnRef idx="0"/>
          <a:fillRef idx="0"/>
          <a:effectRef idx="0"/>
          <a:fontRef idx="minor"/>
        </p:style>
      </p:sp>
      <p:sp>
        <p:nvSpPr>
          <p:cNvPr id="196" name="CustomShape 2"/>
          <p:cNvSpPr/>
          <p:nvPr/>
        </p:nvSpPr>
        <p:spPr>
          <a:xfrm>
            <a:off x="559080" y="406440"/>
            <a:ext cx="647532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Dabiskas izcelsmes kalcijs </a:t>
            </a:r>
            <a:endParaRPr b="0" lang="en-US" sz="2700" spc="-1" strike="noStrike">
              <a:latin typeface="Arial"/>
            </a:endParaRPr>
          </a:p>
          <a:p>
            <a:pPr>
              <a:lnSpc>
                <a:spcPct val="90000"/>
              </a:lnSpc>
            </a:pPr>
            <a:r>
              <a:rPr b="1" lang="lv-LV" sz="2700" spc="-1" strike="noStrike">
                <a:solidFill>
                  <a:srgbClr val="001f66"/>
                </a:solidFill>
                <a:latin typeface="Gilroy"/>
                <a:ea typeface="Gilroy Bold"/>
              </a:rPr>
              <a:t>no poliminerālvielu kompleksa </a:t>
            </a:r>
            <a:r>
              <a:rPr b="1" lang="ru-RU" sz="2700" spc="-1" strike="noStrike">
                <a:solidFill>
                  <a:srgbClr val="001f66"/>
                </a:solidFill>
                <a:latin typeface="Gilroy"/>
                <a:ea typeface="Gilroy Bold"/>
              </a:rPr>
              <a:t>Aquamin</a:t>
            </a:r>
            <a:r>
              <a:rPr b="1" lang="ru-RU" sz="2700" spc="-1" strike="noStrike" baseline="30000">
                <a:solidFill>
                  <a:srgbClr val="001f66"/>
                </a:solidFill>
                <a:latin typeface="Gilroy"/>
                <a:ea typeface="Gilroy Bold"/>
              </a:rPr>
              <a:t>ТМ</a:t>
            </a:r>
            <a:r>
              <a:rPr b="1" lang="ru-RU" sz="2700" spc="-1" strike="noStrike">
                <a:solidFill>
                  <a:srgbClr val="001f66"/>
                </a:solidFill>
                <a:latin typeface="Gilroy"/>
                <a:ea typeface="Gilroy Bold"/>
              </a:rPr>
              <a:t> </a:t>
            </a:r>
            <a:endParaRPr b="0" lang="en-US" sz="2700" spc="-1" strike="noStrike">
              <a:latin typeface="Arial"/>
            </a:endParaRPr>
          </a:p>
        </p:txBody>
      </p:sp>
      <p:sp>
        <p:nvSpPr>
          <p:cNvPr id="197" name="CustomShape 3"/>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98" name="CustomShape 4"/>
          <p:cNvSpPr/>
          <p:nvPr/>
        </p:nvSpPr>
        <p:spPr>
          <a:xfrm>
            <a:off x="3517920" y="1788840"/>
            <a:ext cx="2944800" cy="50256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100" spc="-1" strike="noStrike">
                <a:solidFill>
                  <a:srgbClr val="001f67"/>
                </a:solidFill>
                <a:latin typeface="Gilroy"/>
                <a:ea typeface="Gilroy Regular"/>
              </a:rPr>
              <a:t>Unikāls biopieejamo minerālvielu</a:t>
            </a:r>
            <a:r>
              <a:rPr b="0" lang="ru-RU" sz="1100" spc="-1" strike="noStrike">
                <a:solidFill>
                  <a:srgbClr val="001f67"/>
                </a:solidFill>
                <a:latin typeface="Gilroy"/>
                <a:ea typeface="Gilroy Regular"/>
              </a:rPr>
              <a:t>* </a:t>
            </a:r>
            <a:r>
              <a:rPr b="0" lang="lv-LV" sz="1100" spc="-1" strike="noStrike">
                <a:solidFill>
                  <a:srgbClr val="001f67"/>
                </a:solidFill>
                <a:latin typeface="Gilroy"/>
                <a:ea typeface="Gilroy Regular"/>
              </a:rPr>
              <a:t>avots no sarkanaļģes litotamnijas – kaulu, locītavu un gremošanas sistēmas veselībai</a:t>
            </a:r>
            <a:r>
              <a:rPr b="0" lang="ru-RU" sz="1100" spc="-1" strike="noStrike">
                <a:solidFill>
                  <a:srgbClr val="001f67"/>
                </a:solidFill>
                <a:latin typeface="Gilroy"/>
                <a:ea typeface="Gilroy Regular"/>
              </a:rPr>
              <a:t>.</a:t>
            </a:r>
            <a:endParaRPr b="0" lang="en-US" sz="1100" spc="-1" strike="noStrike">
              <a:latin typeface="Arial"/>
            </a:endParaRPr>
          </a:p>
        </p:txBody>
      </p:sp>
      <p:sp>
        <p:nvSpPr>
          <p:cNvPr id="199" name="CustomShape 5"/>
          <p:cNvSpPr/>
          <p:nvPr/>
        </p:nvSpPr>
        <p:spPr>
          <a:xfrm>
            <a:off x="1438560" y="4786920"/>
            <a:ext cx="4573080" cy="15264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1000" spc="-1" strike="noStrike">
                <a:solidFill>
                  <a:srgbClr val="001f67"/>
                </a:solidFill>
                <a:latin typeface="Gilroy"/>
                <a:ea typeface="Gilroy Regular"/>
              </a:rPr>
              <a:t>*</a:t>
            </a:r>
            <a:r>
              <a:rPr b="0" lang="lv-LV" sz="1000" spc="-1" strike="noStrike">
                <a:solidFill>
                  <a:srgbClr val="001f67"/>
                </a:solidFill>
                <a:latin typeface="Gilroy"/>
                <a:ea typeface="Gilroy Regular"/>
              </a:rPr>
              <a:t>Satur </a:t>
            </a:r>
            <a:r>
              <a:rPr b="0" lang="ru-RU" sz="1000" spc="-1" strike="noStrike">
                <a:solidFill>
                  <a:srgbClr val="001f67"/>
                </a:solidFill>
                <a:latin typeface="Gilroy"/>
                <a:ea typeface="Gilroy Regular"/>
              </a:rPr>
              <a:t>~30% </a:t>
            </a:r>
            <a:r>
              <a:rPr b="0" lang="lv-LV" sz="1000" spc="-1" strike="noStrike">
                <a:solidFill>
                  <a:srgbClr val="001f67"/>
                </a:solidFill>
                <a:latin typeface="Gilroy"/>
                <a:ea typeface="Gilroy Regular"/>
              </a:rPr>
              <a:t>kalcija, magniju, un dažus citus jūras minerālus nelielos daudzumos</a:t>
            </a:r>
            <a:endParaRPr b="0" lang="en-US" sz="1000" spc="-1" strike="noStrike">
              <a:latin typeface="Arial"/>
            </a:endParaRPr>
          </a:p>
        </p:txBody>
      </p:sp>
      <p:pic>
        <p:nvPicPr>
          <p:cNvPr id="200" name="Calci-Prime преза-35.png" descr="Calci-Prime преза-35.png"/>
          <p:cNvPicPr/>
          <p:nvPr/>
        </p:nvPicPr>
        <p:blipFill>
          <a:blip r:embed="rId2"/>
          <a:srcRect l="0" t="0" r="0" b="169"/>
          <a:stretch/>
        </p:blipFill>
        <p:spPr>
          <a:xfrm>
            <a:off x="7950240" y="4815360"/>
            <a:ext cx="785880" cy="136800"/>
          </a:xfrm>
          <a:prstGeom prst="rect">
            <a:avLst/>
          </a:prstGeom>
          <a:ln w="12600">
            <a:noFill/>
          </a:ln>
        </p:spPr>
      </p:pic>
      <p:pic>
        <p:nvPicPr>
          <p:cNvPr id="201" name="Безымянный-2-07.png" descr="Безымянный-2-07.png"/>
          <p:cNvPicPr/>
          <p:nvPr/>
        </p:nvPicPr>
        <p:blipFill>
          <a:blip r:embed="rId3"/>
          <a:stretch/>
        </p:blipFill>
        <p:spPr>
          <a:xfrm>
            <a:off x="519480" y="1711080"/>
            <a:ext cx="2665440" cy="1742040"/>
          </a:xfrm>
          <a:prstGeom prst="rect">
            <a:avLst/>
          </a:prstGeom>
          <a:ln w="1260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03" name="CustomShape 1"/>
          <p:cNvSpPr/>
          <p:nvPr/>
        </p:nvSpPr>
        <p:spPr>
          <a:xfrm>
            <a:off x="413640" y="547920"/>
            <a:ext cx="521604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Labākā meklējumos: </a:t>
            </a:r>
            <a:endParaRPr b="0" lang="en-US" sz="2700" spc="-1" strike="noStrike">
              <a:latin typeface="Arial"/>
            </a:endParaRPr>
          </a:p>
          <a:p>
            <a:pPr>
              <a:lnSpc>
                <a:spcPct val="90000"/>
              </a:lnSpc>
            </a:pPr>
            <a:r>
              <a:rPr b="1" lang="lv-LV" sz="2700" spc="-1" strike="noStrike">
                <a:solidFill>
                  <a:srgbClr val="001f66"/>
                </a:solidFill>
                <a:latin typeface="Gilroy"/>
                <a:ea typeface="Gilroy Bold"/>
              </a:rPr>
              <a:t>Kalcijs no Ziemeļatlantijas dibena</a:t>
            </a:r>
            <a:endParaRPr b="0" lang="en-US" sz="2700" spc="-1" strike="noStrike">
              <a:latin typeface="Arial"/>
            </a:endParaRPr>
          </a:p>
        </p:txBody>
      </p:sp>
      <p:sp>
        <p:nvSpPr>
          <p:cNvPr id="204"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05" name="CustomShape 3"/>
          <p:cNvSpPr/>
          <p:nvPr/>
        </p:nvSpPr>
        <p:spPr>
          <a:xfrm>
            <a:off x="396000" y="1587600"/>
            <a:ext cx="4547160" cy="36540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200" spc="-1" strike="noStrike">
                <a:solidFill>
                  <a:srgbClr val="001f66"/>
                </a:solidFill>
                <a:latin typeface="Gilroy"/>
                <a:ea typeface="Gilroy Regular"/>
              </a:rPr>
              <a:t>Litotamnija aug aukstajos, ekoloģiski tīrajos Atlantijas okeāna ziemeļdaļas ūdeņos Īrijas un Islandes piekrastē.</a:t>
            </a:r>
            <a:endParaRPr b="0" lang="en-US" sz="1200" spc="-1" strike="noStrike">
              <a:latin typeface="Arial"/>
            </a:endParaRPr>
          </a:p>
        </p:txBody>
      </p:sp>
      <p:sp>
        <p:nvSpPr>
          <p:cNvPr id="206" name="CustomShape 4"/>
          <p:cNvSpPr/>
          <p:nvPr/>
        </p:nvSpPr>
        <p:spPr>
          <a:xfrm>
            <a:off x="1495800" y="4788000"/>
            <a:ext cx="822600" cy="15264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000" spc="-1" strike="noStrike" u="sng">
                <a:solidFill>
                  <a:srgbClr val="0000ff"/>
                </a:solidFill>
                <a:uFillTx/>
                <a:latin typeface="Gilroy"/>
                <a:ea typeface="Gilroy Regular"/>
              </a:rPr>
              <a:t>skatīties video</a:t>
            </a:r>
            <a:endParaRPr b="0" lang="en-US" sz="1000" spc="-1" strike="noStrike">
              <a:latin typeface="Arial"/>
            </a:endParaRPr>
          </a:p>
        </p:txBody>
      </p:sp>
      <p:sp>
        <p:nvSpPr>
          <p:cNvPr id="207" name="CustomShape 5"/>
          <p:cNvSpPr/>
          <p:nvPr/>
        </p:nvSpPr>
        <p:spPr>
          <a:xfrm>
            <a:off x="1202400" y="2847600"/>
            <a:ext cx="4214880" cy="547920"/>
          </a:xfrm>
          <a:prstGeom prst="rect">
            <a:avLst/>
          </a:prstGeom>
          <a:noFill/>
          <a:ln w="12600">
            <a:noFill/>
          </a:ln>
        </p:spPr>
        <p:style>
          <a:lnRef idx="0"/>
          <a:fillRef idx="0"/>
          <a:effectRef idx="0"/>
          <a:fontRef idx="minor"/>
        </p:style>
        <p:txBody>
          <a:bodyPr lIns="0" rIns="0" tIns="0" bIns="0">
            <a:spAutoFit/>
          </a:bodyPr>
          <a:p>
            <a:pPr>
              <a:lnSpc>
                <a:spcPct val="100000"/>
              </a:lnSpc>
            </a:pPr>
            <a:r>
              <a:rPr b="1" lang="lv-LV" sz="1200" spc="-1" strike="noStrike">
                <a:solidFill>
                  <a:srgbClr val="001f67"/>
                </a:solidFill>
                <a:latin typeface="Gilroy Semibold"/>
                <a:ea typeface="Gilroy Semibold"/>
              </a:rPr>
              <a:t>Bez kaitējuma okeāna ekoloģijai</a:t>
            </a:r>
            <a:endParaRPr b="0" lang="en-US" sz="1200" spc="-1" strike="noStrike">
              <a:latin typeface="Arial"/>
            </a:endParaRPr>
          </a:p>
          <a:p>
            <a:pPr>
              <a:lnSpc>
                <a:spcPct val="100000"/>
              </a:lnSpc>
            </a:pPr>
            <a:r>
              <a:rPr b="0" lang="lv-LV" sz="1200" spc="-1" strike="noStrike">
                <a:solidFill>
                  <a:srgbClr val="002060"/>
                </a:solidFill>
                <a:latin typeface="Arial"/>
                <a:ea typeface="DejaVu Sans"/>
              </a:rPr>
              <a:t>Kalcificētās litotamnijas plāksnes tiek rūpīgi savāktas </a:t>
            </a:r>
            <a:endParaRPr b="0" lang="en-US" sz="1200" spc="-1" strike="noStrike">
              <a:latin typeface="Arial"/>
            </a:endParaRPr>
          </a:p>
          <a:p>
            <a:pPr>
              <a:lnSpc>
                <a:spcPct val="100000"/>
              </a:lnSpc>
            </a:pPr>
            <a:r>
              <a:rPr b="0" lang="lv-LV" sz="1200" spc="-1" strike="noStrike">
                <a:solidFill>
                  <a:srgbClr val="002060"/>
                </a:solidFill>
                <a:latin typeface="Arial"/>
                <a:ea typeface="DejaVu Sans"/>
              </a:rPr>
              <a:t>un saberztas AquaminTM pulverī.</a:t>
            </a:r>
            <a:r>
              <a:rPr b="0" lang="ru-RU" sz="1200" spc="-1" strike="noStrike">
                <a:solidFill>
                  <a:srgbClr val="001f67"/>
                </a:solidFill>
                <a:latin typeface="Gilroy"/>
                <a:ea typeface="Gilroy Semibold"/>
              </a:rPr>
              <a:t> </a:t>
            </a:r>
            <a:endParaRPr b="0" lang="en-US" sz="1200" spc="-1" strike="noStrike">
              <a:latin typeface="Arial"/>
            </a:endParaRPr>
          </a:p>
        </p:txBody>
      </p:sp>
      <p:pic>
        <p:nvPicPr>
          <p:cNvPr id="208" name="Безымянный-1-35.png" descr="Безымянный-1-35.png"/>
          <p:cNvPicPr/>
          <p:nvPr/>
        </p:nvPicPr>
        <p:blipFill>
          <a:blip r:embed="rId2"/>
          <a:srcRect l="28" t="0" r="28" b="0"/>
          <a:stretch/>
        </p:blipFill>
        <p:spPr>
          <a:xfrm>
            <a:off x="401400" y="2755800"/>
            <a:ext cx="633600" cy="633960"/>
          </a:xfrm>
          <a:prstGeom prst="rect">
            <a:avLst/>
          </a:prstGeom>
          <a:ln w="12600">
            <a:noFill/>
          </a:ln>
        </p:spPr>
      </p:pic>
      <p:sp>
        <p:nvSpPr>
          <p:cNvPr id="209" name="CustomShape 6"/>
          <p:cNvSpPr/>
          <p:nvPr/>
        </p:nvSpPr>
        <p:spPr>
          <a:xfrm>
            <a:off x="396000" y="2083320"/>
            <a:ext cx="4382280" cy="36540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200" spc="-1" strike="noStrike">
                <a:solidFill>
                  <a:srgbClr val="001f66"/>
                </a:solidFill>
                <a:latin typeface="Gilroy"/>
                <a:ea typeface="Gilroy Regular"/>
              </a:rPr>
              <a:t>Aļģe savās šūnās uzkrāj kalciju, magniju un citas minerālvielas, kļūstot tik izturīga kā akmens.</a:t>
            </a:r>
            <a:r>
              <a:rPr b="0" lang="ru-RU" sz="1200" spc="-1" strike="noStrike">
                <a:solidFill>
                  <a:srgbClr val="001f66"/>
                </a:solidFill>
                <a:latin typeface="Gilroy"/>
                <a:ea typeface="Gilroy Regular"/>
              </a:rPr>
              <a:t>  </a:t>
            </a:r>
            <a:endParaRPr b="0" lang="en-US" sz="1200" spc="-1" strike="noStrike">
              <a:latin typeface="Arial"/>
            </a:endParaRPr>
          </a:p>
        </p:txBody>
      </p:sp>
      <p:pic>
        <p:nvPicPr>
          <p:cNvPr id="210" name="Рисунок 1" descr=""/>
          <p:cNvPicPr/>
          <p:nvPr/>
        </p:nvPicPr>
        <p:blipFill>
          <a:blip r:embed="rId3"/>
          <a:stretch/>
        </p:blipFill>
        <p:spPr>
          <a:xfrm>
            <a:off x="5891400" y="0"/>
            <a:ext cx="3251160" cy="5143320"/>
          </a:xfrm>
          <a:prstGeom prst="rect">
            <a:avLst/>
          </a:prstGeom>
          <a:ln>
            <a:noFill/>
          </a:ln>
        </p:spPr>
      </p:pic>
      <p:pic>
        <p:nvPicPr>
          <p:cNvPr id="211" name="Calci-Prime преза-37.png" descr="Calci-Prime преза-37.png"/>
          <p:cNvPicPr/>
          <p:nvPr/>
        </p:nvPicPr>
        <p:blipFill>
          <a:blip r:embed="rId4"/>
          <a:srcRect l="0" t="832" r="0" b="832"/>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13" name="CustomShape 1"/>
          <p:cNvSpPr/>
          <p:nvPr/>
        </p:nvSpPr>
        <p:spPr>
          <a:xfrm>
            <a:off x="1023120" y="2282040"/>
            <a:ext cx="290124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palīdz saglabāt kaulu minerālo blīvumu</a:t>
            </a:r>
            <a:r>
              <a:rPr b="0" lang="ru-RU" sz="1200" spc="-1" strike="noStrike" baseline="31000">
                <a:solidFill>
                  <a:srgbClr val="001f67"/>
                </a:solidFill>
                <a:latin typeface="Gilroy"/>
                <a:ea typeface="Gilroy Regular"/>
              </a:rPr>
              <a:t> [17] </a:t>
            </a:r>
            <a:endParaRPr b="0" lang="en-US" sz="1200" spc="-1" strike="noStrike">
              <a:latin typeface="Arial"/>
            </a:endParaRPr>
          </a:p>
        </p:txBody>
      </p:sp>
      <p:pic>
        <p:nvPicPr>
          <p:cNvPr id="214" name="Безымянный-1-25.png" descr="Безымянный-1-25.png"/>
          <p:cNvPicPr/>
          <p:nvPr/>
        </p:nvPicPr>
        <p:blipFill>
          <a:blip r:embed="rId2"/>
          <a:stretch/>
        </p:blipFill>
        <p:spPr>
          <a:xfrm>
            <a:off x="406440" y="2120760"/>
            <a:ext cx="506520" cy="506520"/>
          </a:xfrm>
          <a:prstGeom prst="rect">
            <a:avLst/>
          </a:prstGeom>
          <a:ln w="12600">
            <a:noFill/>
          </a:ln>
        </p:spPr>
      </p:pic>
      <p:pic>
        <p:nvPicPr>
          <p:cNvPr id="215" name="Безымянный-1-26.png" descr="Безымянный-1-26.png"/>
          <p:cNvPicPr/>
          <p:nvPr/>
        </p:nvPicPr>
        <p:blipFill>
          <a:blip r:embed="rId3"/>
          <a:stretch/>
        </p:blipFill>
        <p:spPr>
          <a:xfrm>
            <a:off x="406440" y="2781360"/>
            <a:ext cx="506520" cy="506520"/>
          </a:xfrm>
          <a:prstGeom prst="rect">
            <a:avLst/>
          </a:prstGeom>
          <a:ln w="12600">
            <a:noFill/>
          </a:ln>
        </p:spPr>
      </p:pic>
      <p:sp>
        <p:nvSpPr>
          <p:cNvPr id="216" name="CustomShape 2"/>
          <p:cNvSpPr/>
          <p:nvPr/>
        </p:nvSpPr>
        <p:spPr>
          <a:xfrm>
            <a:off x="1011240" y="2859840"/>
            <a:ext cx="216684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mazina sāpes ceļgala locītavu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osteoartrīta gadījumā </a:t>
            </a:r>
            <a:r>
              <a:rPr b="0" lang="ru-RU" sz="1200" spc="-1" strike="noStrike" baseline="31000">
                <a:solidFill>
                  <a:srgbClr val="001f67"/>
                </a:solidFill>
                <a:latin typeface="Gilroy"/>
                <a:ea typeface="Gilroy Regular"/>
              </a:rPr>
              <a:t>[18]</a:t>
            </a:r>
            <a:endParaRPr b="0" lang="en-US" sz="1200" spc="-1" strike="noStrike">
              <a:latin typeface="Arial"/>
            </a:endParaRPr>
          </a:p>
        </p:txBody>
      </p:sp>
      <p:pic>
        <p:nvPicPr>
          <p:cNvPr id="217" name="Безымянный-1-24.png" descr="Безымянный-1-24.png"/>
          <p:cNvPicPr/>
          <p:nvPr/>
        </p:nvPicPr>
        <p:blipFill>
          <a:blip r:embed="rId4"/>
          <a:stretch/>
        </p:blipFill>
        <p:spPr>
          <a:xfrm>
            <a:off x="406440" y="3441600"/>
            <a:ext cx="506520" cy="506520"/>
          </a:xfrm>
          <a:prstGeom prst="rect">
            <a:avLst/>
          </a:prstGeom>
          <a:ln w="12600">
            <a:noFill/>
          </a:ln>
        </p:spPr>
      </p:pic>
      <p:sp>
        <p:nvSpPr>
          <p:cNvPr id="218" name="CustomShape 3"/>
          <p:cNvSpPr/>
          <p:nvPr/>
        </p:nvSpPr>
        <p:spPr>
          <a:xfrm>
            <a:off x="1030320" y="3520440"/>
            <a:ext cx="25707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pazemina holesterīna līmeni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sievietēm pēcmenopauzes posmā</a:t>
            </a:r>
            <a:r>
              <a:rPr b="0" lang="ru-RU" sz="1200" spc="-1" strike="noStrike">
                <a:solidFill>
                  <a:srgbClr val="001f67"/>
                </a:solidFill>
                <a:latin typeface="Gilroy"/>
                <a:ea typeface="Gilroy Regular"/>
              </a:rPr>
              <a:t> </a:t>
            </a:r>
            <a:r>
              <a:rPr b="0" lang="ru-RU" sz="1200" spc="-1" strike="noStrike" baseline="31000">
                <a:solidFill>
                  <a:srgbClr val="001f67"/>
                </a:solidFill>
                <a:latin typeface="Gilroy"/>
                <a:ea typeface="Gilroy Regular"/>
              </a:rPr>
              <a:t>[19] </a:t>
            </a:r>
            <a:endParaRPr b="0" lang="en-US" sz="1200" spc="-1" strike="noStrike">
              <a:latin typeface="Arial"/>
            </a:endParaRPr>
          </a:p>
        </p:txBody>
      </p:sp>
      <p:pic>
        <p:nvPicPr>
          <p:cNvPr id="219" name="Calci-Prime преза-35.png" descr="Calci-Prime преза-35.png"/>
          <p:cNvPicPr/>
          <p:nvPr/>
        </p:nvPicPr>
        <p:blipFill>
          <a:blip r:embed="rId5"/>
          <a:srcRect l="0" t="0" r="0" b="169"/>
          <a:stretch/>
        </p:blipFill>
        <p:spPr>
          <a:xfrm>
            <a:off x="7950240" y="4815360"/>
            <a:ext cx="785880" cy="136800"/>
          </a:xfrm>
          <a:prstGeom prst="rect">
            <a:avLst/>
          </a:prstGeom>
          <a:ln w="12600">
            <a:noFill/>
          </a:ln>
        </p:spPr>
      </p:pic>
      <p:pic>
        <p:nvPicPr>
          <p:cNvPr id="220" name="Безымянный-2-07.png" descr="Безымянный-2-07.png"/>
          <p:cNvPicPr/>
          <p:nvPr/>
        </p:nvPicPr>
        <p:blipFill>
          <a:blip r:embed="rId6"/>
          <a:stretch/>
        </p:blipFill>
        <p:spPr>
          <a:xfrm>
            <a:off x="4494600" y="2219040"/>
            <a:ext cx="2665440" cy="1742040"/>
          </a:xfrm>
          <a:prstGeom prst="rect">
            <a:avLst/>
          </a:prstGeom>
          <a:ln w="12600">
            <a:noFill/>
          </a:ln>
        </p:spPr>
      </p:pic>
      <p:sp>
        <p:nvSpPr>
          <p:cNvPr id="221" name="CustomShape 4"/>
          <p:cNvSpPr/>
          <p:nvPr/>
        </p:nvSpPr>
        <p:spPr>
          <a:xfrm>
            <a:off x="41112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22" name="CustomShape 5"/>
          <p:cNvSpPr/>
          <p:nvPr/>
        </p:nvSpPr>
        <p:spPr>
          <a:xfrm>
            <a:off x="578880" y="420120"/>
            <a:ext cx="702684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25 </a:t>
            </a:r>
            <a:r>
              <a:rPr b="1" lang="lv-LV" sz="2700" spc="-1" strike="noStrike">
                <a:solidFill>
                  <a:srgbClr val="001f66"/>
                </a:solidFill>
                <a:latin typeface="Gilroy"/>
                <a:ea typeface="Gilroy Bold"/>
              </a:rPr>
              <a:t>pētījumi</a:t>
            </a:r>
            <a:r>
              <a:rPr b="1" lang="ru-RU" sz="2700" spc="-1" strike="noStrike">
                <a:solidFill>
                  <a:srgbClr val="001f66"/>
                </a:solidFill>
                <a:latin typeface="Gilroy"/>
                <a:ea typeface="Gilroy Bold"/>
              </a:rPr>
              <a:t>, </a:t>
            </a:r>
            <a:r>
              <a:rPr b="1" lang="lv-LV" sz="2700" spc="-1" strike="noStrike">
                <a:solidFill>
                  <a:srgbClr val="001f66"/>
                </a:solidFill>
                <a:latin typeface="Gilroy"/>
                <a:ea typeface="Gilroy Bold"/>
              </a:rPr>
              <a:t>tai skaitā divi randomizētie, </a:t>
            </a:r>
            <a:endParaRPr b="0" lang="en-US" sz="2700" spc="-1" strike="noStrike">
              <a:latin typeface="Arial"/>
            </a:endParaRPr>
          </a:p>
          <a:p>
            <a:pPr>
              <a:lnSpc>
                <a:spcPct val="90000"/>
              </a:lnSpc>
            </a:pPr>
            <a:r>
              <a:rPr b="1" lang="lv-LV" sz="2700" spc="-1" strike="noStrike">
                <a:solidFill>
                  <a:srgbClr val="001f66"/>
                </a:solidFill>
                <a:latin typeface="Gilroy"/>
                <a:ea typeface="Gilroy Bold"/>
              </a:rPr>
              <a:t>dubultmaskētie klīniskie pētījumi, pierāda, ka</a:t>
            </a:r>
            <a:r>
              <a:rPr b="1" lang="ru-RU" sz="2700" spc="-1" strike="noStrike">
                <a:solidFill>
                  <a:srgbClr val="001f66"/>
                </a:solidFill>
                <a:latin typeface="Gilroy"/>
                <a:ea typeface="Gilroy Bold"/>
              </a:rPr>
              <a:t>:</a:t>
            </a:r>
            <a:endParaRPr b="0" lang="en-US" sz="27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3"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224" name="Безымянный-1-17.png" descr="Безымянный-1-17.png"/>
          <p:cNvPicPr/>
          <p:nvPr/>
        </p:nvPicPr>
        <p:blipFill>
          <a:blip r:embed="rId2"/>
          <a:stretch/>
        </p:blipFill>
        <p:spPr>
          <a:xfrm>
            <a:off x="623880" y="1611720"/>
            <a:ext cx="7895160" cy="2424240"/>
          </a:xfrm>
          <a:prstGeom prst="rect">
            <a:avLst/>
          </a:prstGeom>
          <a:ln w="12600">
            <a:noFill/>
          </a:ln>
        </p:spPr>
      </p:pic>
      <p:sp>
        <p:nvSpPr>
          <p:cNvPr id="225" name="CustomShape 1"/>
          <p:cNvSpPr/>
          <p:nvPr/>
        </p:nvSpPr>
        <p:spPr>
          <a:xfrm>
            <a:off x="607680" y="406440"/>
            <a:ext cx="6999120" cy="78120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1900" spc="-1" strike="noStrike">
                <a:solidFill>
                  <a:srgbClr val="001f66"/>
                </a:solidFill>
                <a:latin typeface="Gilroy"/>
                <a:ea typeface="Gilroy Bold"/>
              </a:rPr>
              <a:t>Kalcijs slikti uzsūcas patstāvīgi</a:t>
            </a:r>
            <a:r>
              <a:rPr b="1" lang="ru-RU" sz="1900" spc="-1" strike="noStrike">
                <a:solidFill>
                  <a:srgbClr val="001f66"/>
                </a:solidFill>
                <a:latin typeface="Gilroy"/>
                <a:ea typeface="Gilroy Bold"/>
              </a:rPr>
              <a:t>. </a:t>
            </a:r>
            <a:r>
              <a:rPr b="1" lang="lv-LV" sz="1900" spc="-1" strike="noStrike">
                <a:solidFill>
                  <a:srgbClr val="001f66"/>
                </a:solidFill>
                <a:latin typeface="Gilroy"/>
                <a:ea typeface="Gilroy Bold"/>
              </a:rPr>
              <a:t>Lai paaugstinātu biopieejamību </a:t>
            </a:r>
            <a:endParaRPr b="0" lang="en-US" sz="1900" spc="-1" strike="noStrike">
              <a:latin typeface="Arial"/>
            </a:endParaRPr>
          </a:p>
          <a:p>
            <a:pPr>
              <a:lnSpc>
                <a:spcPct val="90000"/>
              </a:lnSpc>
            </a:pPr>
            <a:r>
              <a:rPr b="1" lang="lv-LV" sz="1900" spc="-1" strike="noStrike">
                <a:solidFill>
                  <a:srgbClr val="001f66"/>
                </a:solidFill>
                <a:latin typeface="Gilroy"/>
                <a:ea typeface="Gilroy Bold"/>
              </a:rPr>
              <a:t>un nostiprinātu kaulaudus, tam ir nepieciešami palīgi</a:t>
            </a:r>
            <a:r>
              <a:rPr b="1" lang="ru-RU" sz="1900" spc="-1" strike="noStrike">
                <a:solidFill>
                  <a:srgbClr val="001f66"/>
                </a:solidFill>
                <a:latin typeface="Gilroy"/>
                <a:ea typeface="Gilroy Bold"/>
              </a:rPr>
              <a:t> — </a:t>
            </a:r>
            <a:endParaRPr b="0" lang="en-US" sz="1900" spc="-1" strike="noStrike">
              <a:latin typeface="Arial"/>
            </a:endParaRPr>
          </a:p>
          <a:p>
            <a:pPr>
              <a:lnSpc>
                <a:spcPct val="90000"/>
              </a:lnSpc>
            </a:pPr>
            <a:r>
              <a:rPr b="1" lang="lv-LV" sz="1900" spc="-1" strike="noStrike">
                <a:solidFill>
                  <a:srgbClr val="001f66"/>
                </a:solidFill>
                <a:latin typeface="Gilroy"/>
                <a:ea typeface="Gilroy Bold"/>
              </a:rPr>
              <a:t>noteikti vitamīni un minerālvielas</a:t>
            </a:r>
            <a:r>
              <a:rPr b="1" lang="ru-RU" sz="1900" spc="-1" strike="noStrike">
                <a:solidFill>
                  <a:srgbClr val="001f66"/>
                </a:solidFill>
                <a:latin typeface="Gilroy"/>
                <a:ea typeface="Gilroy Bold"/>
              </a:rPr>
              <a:t>. </a:t>
            </a:r>
            <a:endParaRPr b="0" lang="en-US" sz="1900" spc="-1" strike="noStrike">
              <a:latin typeface="Arial"/>
            </a:endParaRPr>
          </a:p>
        </p:txBody>
      </p:sp>
      <p:sp>
        <p:nvSpPr>
          <p:cNvPr id="226"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27" name="CustomShape 3"/>
          <p:cNvSpPr/>
          <p:nvPr/>
        </p:nvSpPr>
        <p:spPr>
          <a:xfrm>
            <a:off x="1630800" y="3409200"/>
            <a:ext cx="1409040" cy="365400"/>
          </a:xfrm>
          <a:prstGeom prst="rect">
            <a:avLst/>
          </a:prstGeom>
          <a:noFill/>
          <a:ln w="12600">
            <a:noFill/>
          </a:ln>
        </p:spPr>
        <p:style>
          <a:lnRef idx="0"/>
          <a:fillRef idx="0"/>
          <a:effectRef idx="0"/>
          <a:fontRef idx="minor"/>
        </p:style>
        <p:txBody>
          <a:bodyPr lIns="0" rIns="0" tIns="0" bIns="0">
            <a:spAutoFit/>
          </a:bodyPr>
          <a:p>
            <a:pPr>
              <a:lnSpc>
                <a:spcPct val="100000"/>
              </a:lnSpc>
            </a:pPr>
            <a:r>
              <a:rPr b="0" lang="ru-RU" sz="1200" spc="-1" strike="noStrike">
                <a:solidFill>
                  <a:srgbClr val="001f67"/>
                </a:solidFill>
                <a:latin typeface="Gilroy"/>
                <a:ea typeface="Gilroy Regular"/>
              </a:rPr>
              <a:t>~ 60% </a:t>
            </a:r>
            <a:r>
              <a:rPr b="0" lang="lv-LV" sz="1200" spc="-1" strike="noStrike">
                <a:solidFill>
                  <a:srgbClr val="001f67"/>
                </a:solidFill>
                <a:latin typeface="Gilroy"/>
                <a:ea typeface="Gilroy Regular"/>
              </a:rPr>
              <a:t>magnija satur kaulaudi</a:t>
            </a:r>
            <a:r>
              <a:rPr b="0" lang="ru-RU" sz="1200" spc="-1" strike="noStrike">
                <a:solidFill>
                  <a:srgbClr val="001f67"/>
                </a:solidFill>
                <a:latin typeface="Gilroy"/>
                <a:ea typeface="Gilroy Regular"/>
              </a:rPr>
              <a:t> </a:t>
            </a:r>
            <a:r>
              <a:rPr b="0" lang="ru-RU" sz="1200" spc="-1" strike="noStrike" baseline="31000">
                <a:solidFill>
                  <a:srgbClr val="001f67"/>
                </a:solidFill>
                <a:latin typeface="Gilroy"/>
                <a:ea typeface="Gilroy Regular"/>
              </a:rPr>
              <a:t>[20]</a:t>
            </a:r>
            <a:endParaRPr b="0" lang="en-US" sz="1200" spc="-1" strike="noStrike">
              <a:latin typeface="Arial"/>
            </a:endParaRPr>
          </a:p>
        </p:txBody>
      </p:sp>
      <p:sp>
        <p:nvSpPr>
          <p:cNvPr id="228" name="CustomShape 4"/>
          <p:cNvSpPr/>
          <p:nvPr/>
        </p:nvSpPr>
        <p:spPr>
          <a:xfrm>
            <a:off x="7128000" y="3409200"/>
            <a:ext cx="1384920" cy="365400"/>
          </a:xfrm>
          <a:prstGeom prst="rect">
            <a:avLst/>
          </a:prstGeom>
          <a:noFill/>
          <a:ln w="12600">
            <a:noFill/>
          </a:ln>
        </p:spPr>
        <p:style>
          <a:lnRef idx="0"/>
          <a:fillRef idx="0"/>
          <a:effectRef idx="0"/>
          <a:fontRef idx="minor"/>
        </p:style>
        <p:txBody>
          <a:bodyPr lIns="0" rIns="0" tIns="0" bIns="0">
            <a:spAutoFit/>
          </a:bodyPr>
          <a:p>
            <a:pPr>
              <a:lnSpc>
                <a:spcPct val="100000"/>
              </a:lnSpc>
            </a:pPr>
            <a:r>
              <a:rPr b="0" lang="ru-RU" sz="1200" spc="-1" strike="noStrike">
                <a:solidFill>
                  <a:srgbClr val="001f67"/>
                </a:solidFill>
                <a:latin typeface="Gilroy"/>
                <a:ea typeface="Gilroy Regular"/>
              </a:rPr>
              <a:t>~ 30% </a:t>
            </a:r>
            <a:r>
              <a:rPr b="0" lang="lv-LV" sz="1200" spc="-1" strike="noStrike">
                <a:solidFill>
                  <a:srgbClr val="001f67"/>
                </a:solidFill>
                <a:latin typeface="Gilroy"/>
                <a:ea typeface="Gilroy Regular"/>
              </a:rPr>
              <a:t>cinka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satur kaulaudi</a:t>
            </a:r>
            <a:r>
              <a:rPr b="0" lang="ru-RU" sz="1200" spc="-1" strike="noStrike">
                <a:solidFill>
                  <a:srgbClr val="001f67"/>
                </a:solidFill>
                <a:latin typeface="Gilroy"/>
                <a:ea typeface="Gilroy Regular"/>
              </a:rPr>
              <a:t> </a:t>
            </a:r>
            <a:r>
              <a:rPr b="0" lang="ru-RU" sz="1200" spc="-1" strike="noStrike" baseline="31000">
                <a:solidFill>
                  <a:srgbClr val="001f67"/>
                </a:solidFill>
                <a:latin typeface="Gilroy"/>
                <a:ea typeface="Gilroy Regular"/>
              </a:rPr>
              <a:t>[21]</a:t>
            </a:r>
            <a:endParaRPr b="0" lang="en-US" sz="1200" spc="-1" strike="noStrike">
              <a:latin typeface="Arial"/>
            </a:endParaRPr>
          </a:p>
        </p:txBody>
      </p:sp>
      <p:sp>
        <p:nvSpPr>
          <p:cNvPr id="229" name="CustomShape 5"/>
          <p:cNvSpPr/>
          <p:nvPr/>
        </p:nvSpPr>
        <p:spPr>
          <a:xfrm>
            <a:off x="997560" y="231192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ffffff"/>
                </a:solidFill>
                <a:latin typeface="Gilroy Semibold"/>
                <a:ea typeface="Gilroy Semibold"/>
              </a:rPr>
              <a:t>Ca</a:t>
            </a:r>
            <a:endParaRPr b="0" lang="en-US" sz="2700" spc="-1" strike="noStrike">
              <a:latin typeface="Arial"/>
            </a:endParaRPr>
          </a:p>
        </p:txBody>
      </p:sp>
      <p:sp>
        <p:nvSpPr>
          <p:cNvPr id="230" name="CustomShape 6"/>
          <p:cNvSpPr/>
          <p:nvPr/>
        </p:nvSpPr>
        <p:spPr>
          <a:xfrm>
            <a:off x="955440" y="267372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ffffff"/>
                </a:solidFill>
                <a:latin typeface="Gilroy"/>
                <a:ea typeface="Gilroy Semibold"/>
              </a:rPr>
              <a:t>Calcium</a:t>
            </a:r>
            <a:endParaRPr b="0" lang="en-US" sz="1200" spc="-1" strike="noStrike">
              <a:latin typeface="Arial"/>
            </a:endParaRPr>
          </a:p>
        </p:txBody>
      </p:sp>
      <p:sp>
        <p:nvSpPr>
          <p:cNvPr id="231" name="CustomShape 7"/>
          <p:cNvSpPr/>
          <p:nvPr/>
        </p:nvSpPr>
        <p:spPr>
          <a:xfrm>
            <a:off x="2052720" y="204696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D3</a:t>
            </a:r>
            <a:endParaRPr b="0" lang="en-US" sz="2700" spc="-1" strike="noStrike">
              <a:latin typeface="Arial"/>
            </a:endParaRPr>
          </a:p>
        </p:txBody>
      </p:sp>
      <p:sp>
        <p:nvSpPr>
          <p:cNvPr id="232" name="CustomShape 8"/>
          <p:cNvSpPr/>
          <p:nvPr/>
        </p:nvSpPr>
        <p:spPr>
          <a:xfrm>
            <a:off x="2004480" y="240840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Vitamin</a:t>
            </a:r>
            <a:endParaRPr b="0" lang="en-US" sz="1200" spc="-1" strike="noStrike">
              <a:latin typeface="Arial"/>
            </a:endParaRPr>
          </a:p>
        </p:txBody>
      </p:sp>
      <p:sp>
        <p:nvSpPr>
          <p:cNvPr id="233" name="CustomShape 9"/>
          <p:cNvSpPr/>
          <p:nvPr/>
        </p:nvSpPr>
        <p:spPr>
          <a:xfrm>
            <a:off x="3125520" y="231192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Mg</a:t>
            </a:r>
            <a:endParaRPr b="0" lang="en-US" sz="2700" spc="-1" strike="noStrike">
              <a:latin typeface="Arial"/>
            </a:endParaRPr>
          </a:p>
        </p:txBody>
      </p:sp>
      <p:sp>
        <p:nvSpPr>
          <p:cNvPr id="234" name="CustomShape 10"/>
          <p:cNvSpPr/>
          <p:nvPr/>
        </p:nvSpPr>
        <p:spPr>
          <a:xfrm>
            <a:off x="2968920" y="2673720"/>
            <a:ext cx="81828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Magnesium</a:t>
            </a:r>
            <a:endParaRPr b="0" lang="en-US" sz="1200" spc="-1" strike="noStrike">
              <a:latin typeface="Arial"/>
            </a:endParaRPr>
          </a:p>
        </p:txBody>
      </p:sp>
      <p:sp>
        <p:nvSpPr>
          <p:cNvPr id="235" name="CustomShape 11"/>
          <p:cNvSpPr/>
          <p:nvPr/>
        </p:nvSpPr>
        <p:spPr>
          <a:xfrm>
            <a:off x="4186440" y="204696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K2</a:t>
            </a:r>
            <a:endParaRPr b="0" lang="en-US" sz="2700" spc="-1" strike="noStrike">
              <a:latin typeface="Arial"/>
            </a:endParaRPr>
          </a:p>
        </p:txBody>
      </p:sp>
      <p:sp>
        <p:nvSpPr>
          <p:cNvPr id="236" name="CustomShape 12"/>
          <p:cNvSpPr/>
          <p:nvPr/>
        </p:nvSpPr>
        <p:spPr>
          <a:xfrm>
            <a:off x="4138200" y="240840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Vitamin</a:t>
            </a:r>
            <a:endParaRPr b="0" lang="en-US" sz="1200" spc="-1" strike="noStrike">
              <a:latin typeface="Arial"/>
            </a:endParaRPr>
          </a:p>
        </p:txBody>
      </p:sp>
      <p:sp>
        <p:nvSpPr>
          <p:cNvPr id="237" name="CustomShape 13"/>
          <p:cNvSpPr/>
          <p:nvPr/>
        </p:nvSpPr>
        <p:spPr>
          <a:xfrm>
            <a:off x="5235480" y="231192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Si</a:t>
            </a:r>
            <a:endParaRPr b="0" lang="en-US" sz="2700" spc="-1" strike="noStrike">
              <a:latin typeface="Arial"/>
            </a:endParaRPr>
          </a:p>
        </p:txBody>
      </p:sp>
      <p:sp>
        <p:nvSpPr>
          <p:cNvPr id="238" name="CustomShape 14"/>
          <p:cNvSpPr/>
          <p:nvPr/>
        </p:nvSpPr>
        <p:spPr>
          <a:xfrm>
            <a:off x="5187240" y="267372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Silicon</a:t>
            </a:r>
            <a:endParaRPr b="0" lang="en-US" sz="1200" spc="-1" strike="noStrike">
              <a:latin typeface="Arial"/>
            </a:endParaRPr>
          </a:p>
        </p:txBody>
      </p:sp>
      <p:sp>
        <p:nvSpPr>
          <p:cNvPr id="239" name="CustomShape 15"/>
          <p:cNvSpPr/>
          <p:nvPr/>
        </p:nvSpPr>
        <p:spPr>
          <a:xfrm>
            <a:off x="5906880" y="320436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Mn</a:t>
            </a:r>
            <a:endParaRPr b="0" lang="en-US" sz="2700" spc="-1" strike="noStrike">
              <a:latin typeface="Arial"/>
            </a:endParaRPr>
          </a:p>
        </p:txBody>
      </p:sp>
      <p:sp>
        <p:nvSpPr>
          <p:cNvPr id="240" name="CustomShape 16"/>
          <p:cNvSpPr/>
          <p:nvPr/>
        </p:nvSpPr>
        <p:spPr>
          <a:xfrm>
            <a:off x="5677560" y="3565800"/>
            <a:ext cx="9637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Manganese</a:t>
            </a:r>
            <a:endParaRPr b="0" lang="en-US" sz="1200" spc="-1" strike="noStrike">
              <a:latin typeface="Arial"/>
            </a:endParaRPr>
          </a:p>
        </p:txBody>
      </p:sp>
      <p:sp>
        <p:nvSpPr>
          <p:cNvPr id="241" name="CustomShape 17"/>
          <p:cNvSpPr/>
          <p:nvPr/>
        </p:nvSpPr>
        <p:spPr>
          <a:xfrm>
            <a:off x="6585480" y="231192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Zn</a:t>
            </a:r>
            <a:endParaRPr b="0" lang="en-US" sz="2700" spc="-1" strike="noStrike">
              <a:latin typeface="Arial"/>
            </a:endParaRPr>
          </a:p>
        </p:txBody>
      </p:sp>
      <p:sp>
        <p:nvSpPr>
          <p:cNvPr id="242" name="CustomShape 18"/>
          <p:cNvSpPr/>
          <p:nvPr/>
        </p:nvSpPr>
        <p:spPr>
          <a:xfrm>
            <a:off x="6537240" y="267372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Zinc</a:t>
            </a:r>
            <a:endParaRPr b="0" lang="en-US" sz="1200" spc="-1" strike="noStrike">
              <a:latin typeface="Arial"/>
            </a:endParaRPr>
          </a:p>
        </p:txBody>
      </p:sp>
      <p:sp>
        <p:nvSpPr>
          <p:cNvPr id="243" name="CustomShape 19"/>
          <p:cNvSpPr/>
          <p:nvPr/>
        </p:nvSpPr>
        <p:spPr>
          <a:xfrm>
            <a:off x="7635600" y="2046960"/>
            <a:ext cx="505080" cy="4111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2700" spc="-1" strike="noStrike">
                <a:solidFill>
                  <a:srgbClr val="001f66"/>
                </a:solidFill>
                <a:latin typeface="Gilroy Semibold"/>
                <a:ea typeface="Gilroy Semibold"/>
              </a:rPr>
              <a:t>B</a:t>
            </a:r>
            <a:endParaRPr b="0" lang="en-US" sz="2700" spc="-1" strike="noStrike">
              <a:latin typeface="Arial"/>
            </a:endParaRPr>
          </a:p>
        </p:txBody>
      </p:sp>
      <p:sp>
        <p:nvSpPr>
          <p:cNvPr id="244" name="CustomShape 20"/>
          <p:cNvSpPr/>
          <p:nvPr/>
        </p:nvSpPr>
        <p:spPr>
          <a:xfrm>
            <a:off x="7587360" y="2408400"/>
            <a:ext cx="58932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ru-RU" sz="1200" spc="-1" strike="noStrike">
                <a:solidFill>
                  <a:srgbClr val="001f66"/>
                </a:solidFill>
                <a:latin typeface="Gilroy"/>
                <a:ea typeface="Gilroy Semibold"/>
              </a:rPr>
              <a:t>Boron</a:t>
            </a:r>
            <a:endParaRPr b="0" lang="en-US" sz="1200" spc="-1" strike="noStrike">
              <a:latin typeface="Arial"/>
            </a:endParaRPr>
          </a:p>
        </p:txBody>
      </p:sp>
      <p:sp>
        <p:nvSpPr>
          <p:cNvPr id="245" name="Line 21"/>
          <p:cNvSpPr/>
          <p:nvPr/>
        </p:nvSpPr>
        <p:spPr>
          <a:xfrm flipH="1">
            <a:off x="2584440" y="3095640"/>
            <a:ext cx="309240" cy="250560"/>
          </a:xfrm>
          <a:prstGeom prst="line">
            <a:avLst/>
          </a:prstGeom>
          <a:ln w="12600">
            <a:solidFill>
              <a:srgbClr val="001f66"/>
            </a:solidFill>
            <a:round/>
            <a:headEnd len="med" type="triangle" w="med"/>
            <a:tailEnd len="med" type="triangle" w="med"/>
          </a:ln>
        </p:spPr>
        <p:style>
          <a:lnRef idx="0"/>
          <a:fillRef idx="0"/>
          <a:effectRef idx="0"/>
          <a:fontRef idx="minor"/>
        </p:style>
      </p:sp>
      <p:sp>
        <p:nvSpPr>
          <p:cNvPr id="246" name="Line 22"/>
          <p:cNvSpPr/>
          <p:nvPr/>
        </p:nvSpPr>
        <p:spPr>
          <a:xfrm>
            <a:off x="7220520" y="3102840"/>
            <a:ext cx="308880" cy="250560"/>
          </a:xfrm>
          <a:prstGeom prst="line">
            <a:avLst/>
          </a:prstGeom>
          <a:ln w="12600">
            <a:solidFill>
              <a:srgbClr val="001f66"/>
            </a:solidFill>
            <a:round/>
            <a:tailEnd len="med" type="triangle" w="med"/>
          </a:ln>
        </p:spPr>
        <p:style>
          <a:lnRef idx="0"/>
          <a:fillRef idx="0"/>
          <a:effectRef idx="0"/>
          <a:fontRef idx="minor"/>
        </p:style>
      </p:sp>
      <p:pic>
        <p:nvPicPr>
          <p:cNvPr id="247" name="Calci-Prime преза-35.png" descr="Calci-Prime преза-35.png"/>
          <p:cNvPicPr/>
          <p:nvPr/>
        </p:nvPicPr>
        <p:blipFill>
          <a:blip r:embed="rId3"/>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8"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49" name="CustomShape 1"/>
          <p:cNvSpPr/>
          <p:nvPr/>
        </p:nvSpPr>
        <p:spPr>
          <a:xfrm>
            <a:off x="487800" y="406440"/>
            <a:ext cx="386316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a:t>
            </a:r>
            <a:r>
              <a:rPr b="1" lang="lv-LV" sz="2700" spc="-1" strike="noStrike">
                <a:solidFill>
                  <a:srgbClr val="001f66"/>
                </a:solidFill>
                <a:latin typeface="Gilroy"/>
                <a:ea typeface="Gilroy Bold"/>
              </a:rPr>
              <a:t> sastāvā</a:t>
            </a:r>
            <a:r>
              <a:rPr b="1" lang="ru-RU" sz="2700" spc="-1" strike="noStrike">
                <a:solidFill>
                  <a:srgbClr val="001f66"/>
                </a:solidFill>
                <a:latin typeface="Gilroy"/>
                <a:ea typeface="Gilroy Bold"/>
              </a:rPr>
              <a:t>:</a:t>
            </a:r>
            <a:r>
              <a:rPr b="1" lang="lv-LV" sz="2700" spc="-1" strike="noStrike">
                <a:solidFill>
                  <a:srgbClr val="001f66"/>
                </a:solidFill>
                <a:latin typeface="Gilroy"/>
                <a:ea typeface="Gilroy Bold"/>
              </a:rPr>
              <a:t> </a:t>
            </a:r>
            <a:endParaRPr b="0" lang="en-US" sz="2700" spc="-1" strike="noStrike">
              <a:latin typeface="Arial"/>
            </a:endParaRPr>
          </a:p>
          <a:p>
            <a:pPr>
              <a:lnSpc>
                <a:spcPct val="90000"/>
              </a:lnSpc>
            </a:pPr>
            <a:r>
              <a:rPr b="1" lang="lv-LV" sz="2700" spc="-1" strike="noStrike">
                <a:solidFill>
                  <a:srgbClr val="001f66"/>
                </a:solidFill>
                <a:latin typeface="Gilroy"/>
                <a:ea typeface="Gilroy Bold"/>
              </a:rPr>
              <a:t>«saulainais</a:t>
            </a:r>
            <a:r>
              <a:rPr b="1" lang="ru-RU" sz="2700" spc="-1" strike="noStrike">
                <a:solidFill>
                  <a:srgbClr val="001f66"/>
                </a:solidFill>
                <a:latin typeface="Gilroy"/>
                <a:ea typeface="Calibri"/>
              </a:rPr>
              <a:t>»</a:t>
            </a:r>
            <a:r>
              <a:rPr b="1" lang="lv-LV" sz="2700" spc="-1" strike="noStrike">
                <a:solidFill>
                  <a:srgbClr val="000000"/>
                </a:solidFill>
                <a:latin typeface="Gilroy"/>
                <a:ea typeface="DejaVu Sans"/>
              </a:rPr>
              <a:t> </a:t>
            </a:r>
            <a:r>
              <a:rPr b="1" lang="ru-RU" sz="2700" spc="-1" strike="noStrike">
                <a:solidFill>
                  <a:srgbClr val="001f66"/>
                </a:solidFill>
                <a:latin typeface="Gilroy"/>
                <a:ea typeface="Gilroy Bold"/>
              </a:rPr>
              <a:t>D3</a:t>
            </a:r>
            <a:r>
              <a:rPr b="1" lang="lv-LV" sz="2700" spc="-1" strike="noStrike">
                <a:solidFill>
                  <a:srgbClr val="001f66"/>
                </a:solidFill>
                <a:latin typeface="Gilroy"/>
                <a:ea typeface="Gilroy Bold"/>
              </a:rPr>
              <a:t> vitamīns</a:t>
            </a:r>
            <a:r>
              <a:rPr b="1" lang="ru-RU" sz="2700" spc="-1" strike="noStrike">
                <a:solidFill>
                  <a:srgbClr val="001f66"/>
                </a:solidFill>
                <a:latin typeface="Gilroy"/>
                <a:ea typeface="Gilroy Bold"/>
              </a:rPr>
              <a:t> </a:t>
            </a:r>
            <a:endParaRPr b="0" lang="en-US" sz="2700" spc="-1" strike="noStrike">
              <a:latin typeface="Arial"/>
            </a:endParaRPr>
          </a:p>
        </p:txBody>
      </p:sp>
      <p:sp>
        <p:nvSpPr>
          <p:cNvPr id="250"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51" name="CustomShape 3"/>
          <p:cNvSpPr/>
          <p:nvPr/>
        </p:nvSpPr>
        <p:spPr>
          <a:xfrm>
            <a:off x="1892520" y="1735920"/>
            <a:ext cx="183600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Uzlabo kalcija uzsūkšanos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zarnu traktā</a:t>
            </a:r>
            <a:endParaRPr b="0" lang="en-US" sz="1200" spc="-1" strike="noStrike">
              <a:latin typeface="Arial"/>
            </a:endParaRPr>
          </a:p>
        </p:txBody>
      </p:sp>
      <p:sp>
        <p:nvSpPr>
          <p:cNvPr id="252" name="CustomShape 4"/>
          <p:cNvSpPr/>
          <p:nvPr/>
        </p:nvSpPr>
        <p:spPr>
          <a:xfrm>
            <a:off x="1891080" y="2396520"/>
            <a:ext cx="18435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Veicina kalcija uzkrāšanos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kaulaudos</a:t>
            </a:r>
            <a:endParaRPr b="0" lang="en-US" sz="1200" spc="-1" strike="noStrike">
              <a:latin typeface="Arial"/>
            </a:endParaRPr>
          </a:p>
        </p:txBody>
      </p:sp>
      <p:pic>
        <p:nvPicPr>
          <p:cNvPr id="253" name="Безымянный-1-27.png" descr="Безымянный-1-27.png"/>
          <p:cNvPicPr/>
          <p:nvPr/>
        </p:nvPicPr>
        <p:blipFill>
          <a:blip r:embed="rId2"/>
          <a:stretch/>
        </p:blipFill>
        <p:spPr>
          <a:xfrm>
            <a:off x="1320840" y="1695600"/>
            <a:ext cx="430200" cy="430200"/>
          </a:xfrm>
          <a:prstGeom prst="rect">
            <a:avLst/>
          </a:prstGeom>
          <a:ln w="12600">
            <a:noFill/>
          </a:ln>
        </p:spPr>
      </p:pic>
      <p:pic>
        <p:nvPicPr>
          <p:cNvPr id="254" name="Безымянный-1-28.png" descr="Безымянный-1-28.png"/>
          <p:cNvPicPr/>
          <p:nvPr/>
        </p:nvPicPr>
        <p:blipFill>
          <a:blip r:embed="rId3"/>
          <a:stretch/>
        </p:blipFill>
        <p:spPr>
          <a:xfrm>
            <a:off x="1320840" y="2355840"/>
            <a:ext cx="430200" cy="430200"/>
          </a:xfrm>
          <a:prstGeom prst="rect">
            <a:avLst/>
          </a:prstGeom>
          <a:ln w="12600">
            <a:noFill/>
          </a:ln>
        </p:spPr>
      </p:pic>
      <p:pic>
        <p:nvPicPr>
          <p:cNvPr id="255" name="Безымянный-1-29.png" descr="Безымянный-1-29.png"/>
          <p:cNvPicPr/>
          <p:nvPr/>
        </p:nvPicPr>
        <p:blipFill>
          <a:blip r:embed="rId4"/>
          <a:stretch/>
        </p:blipFill>
        <p:spPr>
          <a:xfrm>
            <a:off x="1320840" y="3016080"/>
            <a:ext cx="430200" cy="430200"/>
          </a:xfrm>
          <a:prstGeom prst="rect">
            <a:avLst/>
          </a:prstGeom>
          <a:ln w="12600">
            <a:noFill/>
          </a:ln>
        </p:spPr>
      </p:pic>
      <p:sp>
        <p:nvSpPr>
          <p:cNvPr id="256" name="CustomShape 5"/>
          <p:cNvSpPr/>
          <p:nvPr/>
        </p:nvSpPr>
        <p:spPr>
          <a:xfrm>
            <a:off x="1916640" y="3056760"/>
            <a:ext cx="136800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Uztur kaulu, zobu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muskuļu veselību</a:t>
            </a:r>
            <a:endParaRPr b="0" lang="en-US" sz="1200" spc="-1" strike="noStrike">
              <a:latin typeface="Arial"/>
            </a:endParaRPr>
          </a:p>
        </p:txBody>
      </p:sp>
      <p:sp>
        <p:nvSpPr>
          <p:cNvPr id="257" name="CustomShape 6"/>
          <p:cNvSpPr/>
          <p:nvPr/>
        </p:nvSpPr>
        <p:spPr>
          <a:xfrm>
            <a:off x="5029200" y="2508120"/>
            <a:ext cx="2792520" cy="45684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500" spc="-1" strike="noStrike">
                <a:solidFill>
                  <a:srgbClr val="001f67"/>
                </a:solidFill>
                <a:latin typeface="Gilroy"/>
                <a:ea typeface="Gilroy Semibold"/>
              </a:rPr>
              <a:t>Labākai asimilācijai kalciju jāuzņem kopā ar</a:t>
            </a:r>
            <a:r>
              <a:rPr b="0" lang="ru-RU" sz="1500" spc="-1" strike="noStrike">
                <a:solidFill>
                  <a:srgbClr val="001f67"/>
                </a:solidFill>
                <a:latin typeface="Gilroy"/>
                <a:ea typeface="Gilroy Semibold"/>
              </a:rPr>
              <a:t> D3</a:t>
            </a:r>
            <a:r>
              <a:rPr b="0" lang="lv-LV" sz="1500" spc="-1" strike="noStrike">
                <a:solidFill>
                  <a:srgbClr val="001f67"/>
                </a:solidFill>
                <a:latin typeface="Gilroy"/>
                <a:ea typeface="Gilroy Semibold"/>
              </a:rPr>
              <a:t> vitamīnu</a:t>
            </a:r>
            <a:endParaRPr b="0" lang="en-US" sz="1500" spc="-1" strike="noStrike">
              <a:latin typeface="Arial"/>
            </a:endParaRPr>
          </a:p>
        </p:txBody>
      </p:sp>
      <p:pic>
        <p:nvPicPr>
          <p:cNvPr id="258" name="Безымянный-1-21.png" descr="Безымянный-1-21.png"/>
          <p:cNvPicPr/>
          <p:nvPr/>
        </p:nvPicPr>
        <p:blipFill>
          <a:blip r:embed="rId5"/>
          <a:srcRect l="28" t="0" r="28" b="0"/>
          <a:stretch/>
        </p:blipFill>
        <p:spPr>
          <a:xfrm>
            <a:off x="5024160" y="1732680"/>
            <a:ext cx="658440" cy="658800"/>
          </a:xfrm>
          <a:prstGeom prst="rect">
            <a:avLst/>
          </a:prstGeom>
          <a:ln w="12600">
            <a:noFill/>
          </a:ln>
        </p:spPr>
      </p:pic>
      <p:pic>
        <p:nvPicPr>
          <p:cNvPr id="259" name="Calci-Prime преза-35.png" descr="Calci-Prime преза-35.png"/>
          <p:cNvPicPr/>
          <p:nvPr/>
        </p:nvPicPr>
        <p:blipFill>
          <a:blip r:embed="rId6"/>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0"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61" name="CustomShape 1"/>
          <p:cNvSpPr/>
          <p:nvPr/>
        </p:nvSpPr>
        <p:spPr>
          <a:xfrm>
            <a:off x="510120" y="406440"/>
            <a:ext cx="667908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a:t>
            </a:r>
            <a:r>
              <a:rPr b="1" lang="lv-LV" sz="2700" spc="-1" strike="noStrike">
                <a:solidFill>
                  <a:srgbClr val="001f66"/>
                </a:solidFill>
                <a:latin typeface="Gilroy"/>
                <a:ea typeface="Gilroy Bold"/>
              </a:rPr>
              <a:t> sastāvā</a:t>
            </a:r>
            <a:r>
              <a:rPr b="1" lang="ru-RU" sz="2700" spc="-1" strike="noStrike">
                <a:solidFill>
                  <a:srgbClr val="001f66"/>
                </a:solidFill>
                <a:latin typeface="Gilroy"/>
                <a:ea typeface="Gilroy Bold"/>
              </a:rPr>
              <a:t>: К2 </a:t>
            </a:r>
            <a:r>
              <a:rPr b="1" lang="lv-LV" sz="2700" spc="-1" strike="noStrike">
                <a:solidFill>
                  <a:srgbClr val="001f66"/>
                </a:solidFill>
                <a:latin typeface="Gilroy"/>
                <a:ea typeface="Gilroy Bold"/>
              </a:rPr>
              <a:t>vitamīns</a:t>
            </a:r>
            <a:endParaRPr b="0" lang="en-US" sz="2700" spc="-1" strike="noStrike">
              <a:latin typeface="Arial"/>
            </a:endParaRPr>
          </a:p>
          <a:p>
            <a:pPr>
              <a:lnSpc>
                <a:spcPct val="90000"/>
              </a:lnSpc>
            </a:pPr>
            <a:r>
              <a:rPr b="1" lang="lv-LV" sz="2700" spc="-1" strike="noStrike">
                <a:solidFill>
                  <a:srgbClr val="001f66"/>
                </a:solidFill>
                <a:latin typeface="Gilroy"/>
                <a:ea typeface="Gilroy Bold"/>
              </a:rPr>
              <a:t>maksimāli biopieejamā formā </a:t>
            </a:r>
            <a:r>
              <a:rPr b="1" lang="ru-RU" sz="2700" spc="-1" strike="noStrike">
                <a:solidFill>
                  <a:srgbClr val="001f66"/>
                </a:solidFill>
                <a:latin typeface="Gilroy"/>
                <a:ea typeface="Gilroy Bold"/>
              </a:rPr>
              <a:t>— MenaQ7</a:t>
            </a:r>
            <a:r>
              <a:rPr b="1" lang="ru-RU" sz="2700" spc="-1" strike="noStrike" baseline="31000">
                <a:solidFill>
                  <a:srgbClr val="001f66"/>
                </a:solidFill>
                <a:latin typeface="Gilroy"/>
                <a:ea typeface="Gilroy Bold"/>
              </a:rPr>
              <a:t>ТМ </a:t>
            </a:r>
            <a:endParaRPr b="0" lang="en-US" sz="2700" spc="-1" strike="noStrike">
              <a:latin typeface="Arial"/>
            </a:endParaRPr>
          </a:p>
        </p:txBody>
      </p:sp>
      <p:sp>
        <p:nvSpPr>
          <p:cNvPr id="262"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263" name="Безымянный-1-43.png" descr="Безымянный-1-43.png"/>
          <p:cNvPicPr/>
          <p:nvPr/>
        </p:nvPicPr>
        <p:blipFill>
          <a:blip r:embed="rId2"/>
          <a:stretch/>
        </p:blipFill>
        <p:spPr>
          <a:xfrm>
            <a:off x="406440" y="1898640"/>
            <a:ext cx="506520" cy="506520"/>
          </a:xfrm>
          <a:prstGeom prst="rect">
            <a:avLst/>
          </a:prstGeom>
          <a:ln w="12600">
            <a:noFill/>
          </a:ln>
        </p:spPr>
      </p:pic>
      <p:sp>
        <p:nvSpPr>
          <p:cNvPr id="264" name="CustomShape 3"/>
          <p:cNvSpPr/>
          <p:nvPr/>
        </p:nvSpPr>
        <p:spPr>
          <a:xfrm>
            <a:off x="1002960" y="1990080"/>
            <a:ext cx="164700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Veicina savlaicīgu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kaulaudu atjaunošanos</a:t>
            </a:r>
            <a:endParaRPr b="0" lang="en-US" sz="1200" spc="-1" strike="noStrike">
              <a:latin typeface="Arial"/>
            </a:endParaRPr>
          </a:p>
        </p:txBody>
      </p:sp>
      <p:pic>
        <p:nvPicPr>
          <p:cNvPr id="265" name="Безымянный-1-35.png" descr="Безымянный-1-35.png"/>
          <p:cNvPicPr/>
          <p:nvPr/>
        </p:nvPicPr>
        <p:blipFill>
          <a:blip r:embed="rId3"/>
          <a:stretch/>
        </p:blipFill>
        <p:spPr>
          <a:xfrm>
            <a:off x="406440" y="2558880"/>
            <a:ext cx="506520" cy="506520"/>
          </a:xfrm>
          <a:prstGeom prst="rect">
            <a:avLst/>
          </a:prstGeom>
          <a:ln w="12600">
            <a:noFill/>
          </a:ln>
        </p:spPr>
      </p:pic>
      <p:sp>
        <p:nvSpPr>
          <p:cNvPr id="266" name="CustomShape 4"/>
          <p:cNvSpPr/>
          <p:nvPr/>
        </p:nvSpPr>
        <p:spPr>
          <a:xfrm>
            <a:off x="1037160" y="2650320"/>
            <a:ext cx="136044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Piedalās asins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recēšanas procesā</a:t>
            </a:r>
            <a:r>
              <a:rPr b="0" lang="ru-RU" sz="1200" spc="-1" strike="noStrike">
                <a:solidFill>
                  <a:srgbClr val="001f66"/>
                </a:solidFill>
                <a:latin typeface="Gilroy"/>
                <a:ea typeface="Gilroy Regular"/>
              </a:rPr>
              <a:t> </a:t>
            </a:r>
            <a:endParaRPr b="0" lang="en-US" sz="1200" spc="-1" strike="noStrike">
              <a:latin typeface="Arial"/>
            </a:endParaRPr>
          </a:p>
        </p:txBody>
      </p:sp>
      <p:sp>
        <p:nvSpPr>
          <p:cNvPr id="267" name="CustomShape 5"/>
          <p:cNvSpPr/>
          <p:nvPr/>
        </p:nvSpPr>
        <p:spPr>
          <a:xfrm>
            <a:off x="3819240" y="3397320"/>
            <a:ext cx="2435040" cy="335160"/>
          </a:xfrm>
          <a:prstGeom prst="rect">
            <a:avLst/>
          </a:prstGeom>
          <a:noFill/>
          <a:ln w="12600">
            <a:noFill/>
          </a:ln>
        </p:spPr>
        <p:style>
          <a:lnRef idx="0"/>
          <a:fillRef idx="0"/>
          <a:effectRef idx="0"/>
          <a:fontRef idx="minor"/>
        </p:style>
        <p:txBody>
          <a:bodyPr wrap="none" lIns="0" rIns="0" tIns="0" bIns="0">
            <a:spAutoFit/>
          </a:bodyPr>
          <a:p>
            <a:pPr marL="171360" indent="-171000">
              <a:lnSpc>
                <a:spcPct val="100000"/>
              </a:lnSpc>
              <a:buClr>
                <a:srgbClr val="001f66"/>
              </a:buClr>
              <a:buFont typeface="Wingdings" charset="2"/>
              <a:buChar char=""/>
            </a:pPr>
            <a:r>
              <a:rPr b="0" lang="ru-RU" sz="1100" spc="-1" strike="noStrike">
                <a:solidFill>
                  <a:srgbClr val="001f66"/>
                </a:solidFill>
                <a:latin typeface="Gilroy"/>
                <a:ea typeface="Gilroy Regular"/>
              </a:rPr>
              <a:t>20</a:t>
            </a:r>
            <a:r>
              <a:rPr b="0" lang="lv-LV" sz="1100" spc="-1" strike="noStrike">
                <a:solidFill>
                  <a:srgbClr val="001f66"/>
                </a:solidFill>
                <a:latin typeface="Gilroy"/>
                <a:ea typeface="Gilroy Regular"/>
              </a:rPr>
              <a:t> klīniskie pētījumi apstiprina </a:t>
            </a:r>
            <a:endParaRPr b="0" lang="en-US" sz="1100" spc="-1" strike="noStrike">
              <a:latin typeface="Arial"/>
            </a:endParaRPr>
          </a:p>
          <a:p>
            <a:pPr>
              <a:lnSpc>
                <a:spcPct val="100000"/>
              </a:lnSpc>
            </a:pPr>
            <a:r>
              <a:rPr b="0" lang="lv-LV" sz="1100" spc="-1" strike="noStrike">
                <a:solidFill>
                  <a:srgbClr val="001f66"/>
                </a:solidFill>
                <a:latin typeface="Gilroy"/>
                <a:ea typeface="Gilroy Regular"/>
              </a:rPr>
              <a:t>sastāvdaļas drošumu un efektivitāti </a:t>
            </a:r>
            <a:r>
              <a:rPr b="0" lang="ru-RU" sz="1100" spc="-1" strike="noStrike" baseline="31000">
                <a:solidFill>
                  <a:srgbClr val="001f66"/>
                </a:solidFill>
                <a:latin typeface="Gilroy"/>
                <a:ea typeface="Gilroy Regular"/>
              </a:rPr>
              <a:t>[22]</a:t>
            </a:r>
            <a:endParaRPr b="0" lang="en-US" sz="1100" spc="-1" strike="noStrike">
              <a:latin typeface="Arial"/>
            </a:endParaRPr>
          </a:p>
        </p:txBody>
      </p:sp>
      <p:sp>
        <p:nvSpPr>
          <p:cNvPr id="268" name="CustomShape 6"/>
          <p:cNvSpPr/>
          <p:nvPr/>
        </p:nvSpPr>
        <p:spPr>
          <a:xfrm>
            <a:off x="3831120" y="3156120"/>
            <a:ext cx="153108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1" lang="lv-LV" sz="1200" spc="-1" strike="noStrike">
                <a:solidFill>
                  <a:srgbClr val="001f66"/>
                </a:solidFill>
                <a:latin typeface="Gilroy Bold"/>
                <a:ea typeface="Gilroy Bold"/>
              </a:rPr>
              <a:t>Patentēta sastāvdaļa</a:t>
            </a:r>
            <a:endParaRPr b="0" lang="en-US" sz="1200" spc="-1" strike="noStrike">
              <a:latin typeface="Arial"/>
            </a:endParaRPr>
          </a:p>
        </p:txBody>
      </p:sp>
      <p:sp>
        <p:nvSpPr>
          <p:cNvPr id="269" name="CustomShape 7"/>
          <p:cNvSpPr/>
          <p:nvPr/>
        </p:nvSpPr>
        <p:spPr>
          <a:xfrm>
            <a:off x="3683160" y="1898640"/>
            <a:ext cx="3402000" cy="1192320"/>
          </a:xfrm>
          <a:prstGeom prst="roundRect">
            <a:avLst>
              <a:gd name="adj" fmla="val 14894"/>
            </a:avLst>
          </a:prstGeom>
          <a:solidFill>
            <a:srgbClr val="ffffff"/>
          </a:solidFill>
          <a:ln w="12600">
            <a:noFill/>
          </a:ln>
        </p:spPr>
        <p:style>
          <a:lnRef idx="0"/>
          <a:fillRef idx="0"/>
          <a:effectRef idx="0"/>
          <a:fontRef idx="minor"/>
        </p:style>
      </p:sp>
      <p:pic>
        <p:nvPicPr>
          <p:cNvPr id="270" name="Calci-Prime преза-35.png" descr="Calci-Prime преза-35.png"/>
          <p:cNvPicPr/>
          <p:nvPr/>
        </p:nvPicPr>
        <p:blipFill>
          <a:blip r:embed="rId4"/>
          <a:srcRect l="0" t="0" r="0" b="169"/>
          <a:stretch/>
        </p:blipFill>
        <p:spPr>
          <a:xfrm>
            <a:off x="7950240" y="4815360"/>
            <a:ext cx="785880" cy="136800"/>
          </a:xfrm>
          <a:prstGeom prst="rect">
            <a:avLst/>
          </a:prstGeom>
          <a:ln w="12600">
            <a:noFill/>
          </a:ln>
        </p:spPr>
      </p:pic>
      <p:pic>
        <p:nvPicPr>
          <p:cNvPr id="271" name="Calci-Prime преза-35.png" descr="Calci-Prime преза-35.png"/>
          <p:cNvPicPr/>
          <p:nvPr/>
        </p:nvPicPr>
        <p:blipFill>
          <a:blip r:embed="rId5"/>
          <a:srcRect l="0" t="0" r="0" b="169"/>
          <a:stretch/>
        </p:blipFill>
        <p:spPr>
          <a:xfrm>
            <a:off x="7950240" y="4815360"/>
            <a:ext cx="785880" cy="136800"/>
          </a:xfrm>
          <a:prstGeom prst="rect">
            <a:avLst/>
          </a:prstGeom>
          <a:ln w="12600">
            <a:noFill/>
          </a:ln>
        </p:spPr>
      </p:pic>
      <p:pic>
        <p:nvPicPr>
          <p:cNvPr id="272" name="Рисунок 279" descr=""/>
          <p:cNvPicPr/>
          <p:nvPr/>
        </p:nvPicPr>
        <p:blipFill>
          <a:blip r:embed="rId6"/>
          <a:stretch/>
        </p:blipFill>
        <p:spPr>
          <a:xfrm>
            <a:off x="3780000" y="1873080"/>
            <a:ext cx="3399120" cy="1366200"/>
          </a:xfrm>
          <a:prstGeom prst="rect">
            <a:avLst/>
          </a:prstGeom>
          <a:ln>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3"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74" name="CustomShape 1"/>
          <p:cNvSpPr/>
          <p:nvPr/>
        </p:nvSpPr>
        <p:spPr>
          <a:xfrm>
            <a:off x="406440" y="2857680"/>
            <a:ext cx="5357880" cy="573840"/>
          </a:xfrm>
          <a:prstGeom prst="roundRect">
            <a:avLst>
              <a:gd name="adj" fmla="val 30905"/>
            </a:avLst>
          </a:prstGeom>
          <a:solidFill>
            <a:srgbClr val="ffffff"/>
          </a:solidFill>
          <a:ln w="12600">
            <a:noFill/>
          </a:ln>
        </p:spPr>
        <p:style>
          <a:lnRef idx="0"/>
          <a:fillRef idx="0"/>
          <a:effectRef idx="0"/>
          <a:fontRef idx="minor"/>
        </p:style>
      </p:sp>
      <p:sp>
        <p:nvSpPr>
          <p:cNvPr id="275" name="CustomShape 2"/>
          <p:cNvSpPr/>
          <p:nvPr/>
        </p:nvSpPr>
        <p:spPr>
          <a:xfrm>
            <a:off x="514800" y="406440"/>
            <a:ext cx="605736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formula ir pastiprināta ar</a:t>
            </a:r>
            <a:r>
              <a:rPr b="1" lang="ru-RU" sz="2700" spc="-1" strike="noStrike">
                <a:solidFill>
                  <a:srgbClr val="001f66"/>
                </a:solidFill>
                <a:latin typeface="Gilroy"/>
                <a:ea typeface="Gilroy Bold"/>
              </a:rPr>
              <a:t>:  </a:t>
            </a:r>
            <a:endParaRPr b="0" lang="en-US" sz="2700" spc="-1" strike="noStrike">
              <a:latin typeface="Arial"/>
            </a:endParaRPr>
          </a:p>
        </p:txBody>
      </p:sp>
      <p:sp>
        <p:nvSpPr>
          <p:cNvPr id="276" name="CustomShape 3"/>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77" name="CustomShape 4"/>
          <p:cNvSpPr/>
          <p:nvPr/>
        </p:nvSpPr>
        <p:spPr>
          <a:xfrm>
            <a:off x="399960" y="1247040"/>
            <a:ext cx="914040" cy="8233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3600" spc="-1" strike="noStrike">
                <a:solidFill>
                  <a:srgbClr val="001f66"/>
                </a:solidFill>
                <a:latin typeface="Gilroy"/>
                <a:ea typeface="Gilroy Semibold"/>
              </a:rPr>
              <a:t>[Mg]</a:t>
            </a:r>
            <a:endParaRPr b="0" lang="en-US" sz="3600" spc="-1" strike="noStrike">
              <a:latin typeface="Arial"/>
            </a:endParaRPr>
          </a:p>
          <a:p>
            <a:pPr>
              <a:lnSpc>
                <a:spcPct val="100000"/>
              </a:lnSpc>
            </a:pPr>
            <a:r>
              <a:rPr b="0" lang="lv-LV" sz="1800" spc="-1" strike="noStrike">
                <a:solidFill>
                  <a:srgbClr val="001f66"/>
                </a:solidFill>
                <a:latin typeface="Gilroy"/>
                <a:ea typeface="Gilroy Semibold"/>
              </a:rPr>
              <a:t>Magniju</a:t>
            </a:r>
            <a:endParaRPr b="0" lang="en-US" sz="1800" spc="-1" strike="noStrike">
              <a:latin typeface="Arial"/>
            </a:endParaRPr>
          </a:p>
        </p:txBody>
      </p:sp>
      <p:sp>
        <p:nvSpPr>
          <p:cNvPr id="278" name="CustomShape 5"/>
          <p:cNvSpPr/>
          <p:nvPr/>
        </p:nvSpPr>
        <p:spPr>
          <a:xfrm>
            <a:off x="411120" y="2133720"/>
            <a:ext cx="253260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Uztur normālu muskuļu darbību</a:t>
            </a:r>
            <a:r>
              <a:rPr b="0" lang="ru-RU" sz="1200" spc="-1" strike="noStrike">
                <a:solidFill>
                  <a:srgbClr val="001f66"/>
                </a:solidFill>
                <a:latin typeface="Gilroy"/>
                <a:ea typeface="Gilroy Regular"/>
              </a:rPr>
              <a:t>: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ir svarīgs «saspringuma-atslābuma»</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procesam</a:t>
            </a:r>
            <a:endParaRPr b="0" lang="en-US" sz="1200" spc="-1" strike="noStrike">
              <a:latin typeface="Arial"/>
            </a:endParaRPr>
          </a:p>
        </p:txBody>
      </p:sp>
      <p:sp>
        <p:nvSpPr>
          <p:cNvPr id="279" name="Line 6"/>
          <p:cNvSpPr/>
          <p:nvPr/>
        </p:nvSpPr>
        <p:spPr>
          <a:xfrm flipV="1">
            <a:off x="409320" y="974160"/>
            <a:ext cx="8267760" cy="5760"/>
          </a:xfrm>
          <a:prstGeom prst="line">
            <a:avLst/>
          </a:prstGeom>
          <a:ln w="12600">
            <a:solidFill>
              <a:srgbClr val="001f66"/>
            </a:solidFill>
            <a:round/>
          </a:ln>
        </p:spPr>
        <p:style>
          <a:lnRef idx="0"/>
          <a:fillRef idx="0"/>
          <a:effectRef idx="0"/>
          <a:fontRef idx="minor"/>
        </p:style>
      </p:sp>
      <p:sp>
        <p:nvSpPr>
          <p:cNvPr id="280" name="CustomShape 7"/>
          <p:cNvSpPr/>
          <p:nvPr/>
        </p:nvSpPr>
        <p:spPr>
          <a:xfrm>
            <a:off x="3335760" y="1247040"/>
            <a:ext cx="531360" cy="8233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3600" spc="-1" strike="noStrike">
                <a:solidFill>
                  <a:srgbClr val="001f66"/>
                </a:solidFill>
                <a:latin typeface="Gilroy"/>
                <a:ea typeface="Gilroy Semibold"/>
              </a:rPr>
              <a:t>[B]</a:t>
            </a:r>
            <a:endParaRPr b="0" lang="en-US" sz="3600" spc="-1" strike="noStrike">
              <a:latin typeface="Arial"/>
            </a:endParaRPr>
          </a:p>
          <a:p>
            <a:pPr>
              <a:lnSpc>
                <a:spcPct val="100000"/>
              </a:lnSpc>
            </a:pPr>
            <a:r>
              <a:rPr b="0" lang="lv-LV" sz="1800" spc="-1" strike="noStrike">
                <a:solidFill>
                  <a:srgbClr val="001f66"/>
                </a:solidFill>
                <a:latin typeface="Gilroy"/>
                <a:ea typeface="Gilroy Semibold"/>
              </a:rPr>
              <a:t>Boru</a:t>
            </a:r>
            <a:endParaRPr b="0" lang="en-US" sz="1800" spc="-1" strike="noStrike">
              <a:latin typeface="Arial"/>
            </a:endParaRPr>
          </a:p>
        </p:txBody>
      </p:sp>
      <p:sp>
        <p:nvSpPr>
          <p:cNvPr id="281" name="CustomShape 8"/>
          <p:cNvSpPr/>
          <p:nvPr/>
        </p:nvSpPr>
        <p:spPr>
          <a:xfrm>
            <a:off x="3399480" y="2133720"/>
            <a:ext cx="212868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Veicina </a:t>
            </a:r>
            <a:r>
              <a:rPr b="0" lang="ru-RU" sz="1200" spc="-1" strike="noStrike">
                <a:solidFill>
                  <a:srgbClr val="001f66"/>
                </a:solidFill>
                <a:latin typeface="Gilroy"/>
                <a:ea typeface="Gilroy Regular"/>
              </a:rPr>
              <a:t>D3 </a:t>
            </a:r>
            <a:r>
              <a:rPr b="0" lang="lv-LV" sz="1200" spc="-1" strike="noStrike">
                <a:solidFill>
                  <a:srgbClr val="001f66"/>
                </a:solidFill>
                <a:latin typeface="Gilroy"/>
                <a:ea typeface="Gilroy Regular"/>
              </a:rPr>
              <a:t>vitamīna pāreju uz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tā aktīvo formu  </a:t>
            </a:r>
            <a:r>
              <a:rPr b="0" lang="ru-RU" sz="1200" spc="-1" strike="noStrike" baseline="31000">
                <a:solidFill>
                  <a:srgbClr val="001f66"/>
                </a:solidFill>
                <a:latin typeface="Gilroy"/>
                <a:ea typeface="Gilroy Regular"/>
              </a:rPr>
              <a:t>[23]</a:t>
            </a:r>
            <a:endParaRPr b="0" lang="en-US" sz="1200" spc="-1" strike="noStrike">
              <a:latin typeface="Arial"/>
            </a:endParaRPr>
          </a:p>
        </p:txBody>
      </p:sp>
      <p:sp>
        <p:nvSpPr>
          <p:cNvPr id="282" name="CustomShape 9"/>
          <p:cNvSpPr/>
          <p:nvPr/>
        </p:nvSpPr>
        <p:spPr>
          <a:xfrm>
            <a:off x="533520" y="2971800"/>
            <a:ext cx="5104080" cy="365400"/>
          </a:xfrm>
          <a:prstGeom prst="rect">
            <a:avLst/>
          </a:prstGeom>
          <a:noFill/>
          <a:ln w="12600">
            <a:noFill/>
          </a:ln>
        </p:spPr>
        <p:style>
          <a:lnRef idx="0"/>
          <a:fillRef idx="0"/>
          <a:effectRef idx="0"/>
          <a:fontRef idx="minor"/>
        </p:style>
        <p:txBody>
          <a:bodyPr lIns="0" rIns="0" tIns="0" bIns="0">
            <a:spAutoFit/>
          </a:bodyPr>
          <a:p>
            <a:pPr>
              <a:lnSpc>
                <a:spcPct val="100000"/>
              </a:lnSpc>
            </a:pPr>
            <a:r>
              <a:rPr b="1" lang="lv-LV" sz="1200" spc="-1" strike="noStrike">
                <a:solidFill>
                  <a:srgbClr val="001f66"/>
                </a:solidFill>
                <a:latin typeface="Gilroy"/>
                <a:ea typeface="Gilroy Semibold"/>
              </a:rPr>
              <a:t>Abas šīs minerālvielas palīdz kalcijam iekļauties kaulaudos, </a:t>
            </a:r>
            <a:endParaRPr b="0" lang="en-US" sz="1200" spc="-1" strike="noStrike">
              <a:latin typeface="Arial"/>
            </a:endParaRPr>
          </a:p>
          <a:p>
            <a:pPr>
              <a:lnSpc>
                <a:spcPct val="100000"/>
              </a:lnSpc>
            </a:pPr>
            <a:r>
              <a:rPr b="1" lang="lv-LV" sz="1200" spc="-1" strike="noStrike">
                <a:solidFill>
                  <a:srgbClr val="001f66"/>
                </a:solidFill>
                <a:latin typeface="Gilroy"/>
                <a:ea typeface="Gilroy Semibold"/>
              </a:rPr>
              <a:t>tādejādi palielinot to cietību</a:t>
            </a:r>
            <a:r>
              <a:rPr b="1" lang="ru-RU" sz="1200" spc="-1" strike="noStrike">
                <a:solidFill>
                  <a:srgbClr val="001f66"/>
                </a:solidFill>
                <a:latin typeface="Gilroy"/>
                <a:ea typeface="Gilroy Semibold"/>
              </a:rPr>
              <a:t> </a:t>
            </a:r>
            <a:endParaRPr b="0" lang="en-US" sz="1200" spc="-1" strike="noStrike">
              <a:latin typeface="Arial"/>
            </a:endParaRPr>
          </a:p>
        </p:txBody>
      </p:sp>
      <p:pic>
        <p:nvPicPr>
          <p:cNvPr id="283" name="Calci-Prime преза-35.png" descr="Calci-Prime преза-35.png"/>
          <p:cNvPicPr/>
          <p:nvPr/>
        </p:nvPicPr>
        <p:blipFill>
          <a:blip r:embed="rId2"/>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4"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285" name="CustomShape 1"/>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286" name="CustomShape 2"/>
          <p:cNvSpPr/>
          <p:nvPr/>
        </p:nvSpPr>
        <p:spPr>
          <a:xfrm>
            <a:off x="396000" y="1247040"/>
            <a:ext cx="1002240" cy="8233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3600" spc="-1" strike="noStrike">
                <a:solidFill>
                  <a:srgbClr val="001f66"/>
                </a:solidFill>
                <a:latin typeface="Gilroy"/>
                <a:ea typeface="Gilroy Semibold"/>
              </a:rPr>
              <a:t>[Mn]</a:t>
            </a:r>
            <a:endParaRPr b="0" lang="en-US" sz="3600" spc="-1" strike="noStrike">
              <a:latin typeface="Arial"/>
            </a:endParaRPr>
          </a:p>
          <a:p>
            <a:pPr>
              <a:lnSpc>
                <a:spcPct val="100000"/>
              </a:lnSpc>
            </a:pPr>
            <a:r>
              <a:rPr b="0" lang="lv-LV" sz="1800" spc="-1" strike="noStrike">
                <a:solidFill>
                  <a:srgbClr val="001f66"/>
                </a:solidFill>
                <a:latin typeface="Gilroy"/>
                <a:ea typeface="DejaVu Sans"/>
              </a:rPr>
              <a:t>Mangānu</a:t>
            </a:r>
            <a:endParaRPr b="0" lang="en-US" sz="1800" spc="-1" strike="noStrike">
              <a:latin typeface="Arial"/>
            </a:endParaRPr>
          </a:p>
        </p:txBody>
      </p:sp>
      <p:sp>
        <p:nvSpPr>
          <p:cNvPr id="287" name="CustomShape 3"/>
          <p:cNvSpPr/>
          <p:nvPr/>
        </p:nvSpPr>
        <p:spPr>
          <a:xfrm>
            <a:off x="424800" y="2133720"/>
            <a:ext cx="215136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Nepieciešams pareizai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jaunu skrimšļaudu izveidei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sinoviālā šķidruma izstrādei</a:t>
            </a:r>
            <a:r>
              <a:rPr b="0" lang="ru-RU" sz="1200" spc="-1" strike="noStrike">
                <a:solidFill>
                  <a:srgbClr val="001f67"/>
                </a:solidFill>
                <a:latin typeface="Gilroy"/>
                <a:ea typeface="Gilroy Regular"/>
              </a:rPr>
              <a:t> </a:t>
            </a:r>
            <a:endParaRPr b="0" lang="en-US" sz="1200" spc="-1" strike="noStrike">
              <a:latin typeface="Arial"/>
            </a:endParaRPr>
          </a:p>
        </p:txBody>
      </p:sp>
      <p:sp>
        <p:nvSpPr>
          <p:cNvPr id="288" name="Line 4"/>
          <p:cNvSpPr/>
          <p:nvPr/>
        </p:nvSpPr>
        <p:spPr>
          <a:xfrm flipV="1">
            <a:off x="409320" y="974160"/>
            <a:ext cx="8267760" cy="5760"/>
          </a:xfrm>
          <a:prstGeom prst="line">
            <a:avLst/>
          </a:prstGeom>
          <a:ln w="12600">
            <a:solidFill>
              <a:srgbClr val="001f66"/>
            </a:solidFill>
            <a:round/>
          </a:ln>
        </p:spPr>
        <p:style>
          <a:lnRef idx="0"/>
          <a:fillRef idx="0"/>
          <a:effectRef idx="0"/>
          <a:fontRef idx="minor"/>
        </p:style>
      </p:sp>
      <p:sp>
        <p:nvSpPr>
          <p:cNvPr id="289" name="CustomShape 5"/>
          <p:cNvSpPr/>
          <p:nvPr/>
        </p:nvSpPr>
        <p:spPr>
          <a:xfrm>
            <a:off x="3348720" y="1247040"/>
            <a:ext cx="626040" cy="8233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3600" spc="-1" strike="noStrike">
                <a:solidFill>
                  <a:srgbClr val="001f66"/>
                </a:solidFill>
                <a:latin typeface="Gilroy"/>
                <a:ea typeface="Gilroy Semibold"/>
              </a:rPr>
              <a:t>[Si]</a:t>
            </a:r>
            <a:endParaRPr b="0" lang="en-US" sz="3600" spc="-1" strike="noStrike">
              <a:latin typeface="Arial"/>
            </a:endParaRPr>
          </a:p>
          <a:p>
            <a:pPr>
              <a:lnSpc>
                <a:spcPct val="100000"/>
              </a:lnSpc>
            </a:pPr>
            <a:r>
              <a:rPr b="0" lang="lv-LV" sz="1800" spc="-1" strike="noStrike">
                <a:solidFill>
                  <a:srgbClr val="001f66"/>
                </a:solidFill>
                <a:latin typeface="Gilroy"/>
                <a:ea typeface="DejaVu Sans"/>
              </a:rPr>
              <a:t>Silīciju</a:t>
            </a:r>
            <a:endParaRPr b="0" lang="en-US" sz="1800" spc="-1" strike="noStrike">
              <a:latin typeface="Arial"/>
            </a:endParaRPr>
          </a:p>
        </p:txBody>
      </p:sp>
      <p:sp>
        <p:nvSpPr>
          <p:cNvPr id="290" name="CustomShape 6"/>
          <p:cNvSpPr/>
          <p:nvPr/>
        </p:nvSpPr>
        <p:spPr>
          <a:xfrm>
            <a:off x="3372480" y="2133720"/>
            <a:ext cx="220644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Neaizstājama locītavu un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kaulaudu sastāvdaļa </a:t>
            </a:r>
            <a:endParaRPr b="0" lang="en-US" sz="1200" spc="-1" strike="noStrike">
              <a:latin typeface="Arial"/>
            </a:endParaRPr>
          </a:p>
          <a:p>
            <a:pPr>
              <a:lnSpc>
                <a:spcPct val="100000"/>
              </a:lnSpc>
            </a:pPr>
            <a:r>
              <a:rPr b="0" lang="ru-RU" sz="1200" spc="-1" strike="noStrike">
                <a:solidFill>
                  <a:srgbClr val="001f67"/>
                </a:solidFill>
                <a:latin typeface="Gilroy"/>
                <a:ea typeface="Gilroy Regular"/>
              </a:rPr>
              <a:t>(</a:t>
            </a:r>
            <a:r>
              <a:rPr b="0" lang="lv-LV" sz="1200" spc="-1" strike="noStrike">
                <a:solidFill>
                  <a:srgbClr val="001f67"/>
                </a:solidFill>
                <a:latin typeface="Gilroy"/>
                <a:ea typeface="Gilroy Regular"/>
              </a:rPr>
              <a:t>kolagēns, </a:t>
            </a:r>
            <a:r>
              <a:rPr b="0" lang="lv-LV" sz="1200" spc="-1" strike="noStrike">
                <a:solidFill>
                  <a:srgbClr val="002060"/>
                </a:solidFill>
                <a:latin typeface="Arial"/>
                <a:ea typeface="DejaVu Sans"/>
              </a:rPr>
              <a:t>glikozaminoglikāni</a:t>
            </a:r>
            <a:r>
              <a:rPr b="0" lang="ru-RU" sz="1200" spc="-1" strike="noStrike">
                <a:solidFill>
                  <a:srgbClr val="001f67"/>
                </a:solidFill>
                <a:latin typeface="Gilroy"/>
                <a:ea typeface="Gilroy Regular"/>
              </a:rPr>
              <a:t>)</a:t>
            </a:r>
            <a:r>
              <a:rPr b="0" lang="lv-LV" sz="1200" spc="-1" strike="noStrike">
                <a:solidFill>
                  <a:srgbClr val="001f67"/>
                </a:solidFill>
                <a:latin typeface="Gilroy"/>
                <a:ea typeface="Gilroy Regular"/>
              </a:rPr>
              <a:t> </a:t>
            </a:r>
            <a:r>
              <a:rPr b="0" lang="ru-RU" sz="1200" spc="-1" strike="noStrike" baseline="31000">
                <a:solidFill>
                  <a:srgbClr val="001f67"/>
                </a:solidFill>
                <a:latin typeface="Gilroy"/>
                <a:ea typeface="Gilroy Regular"/>
              </a:rPr>
              <a:t>[24]</a:t>
            </a:r>
            <a:endParaRPr b="0" lang="en-US" sz="1200" spc="-1" strike="noStrike">
              <a:latin typeface="Arial"/>
            </a:endParaRPr>
          </a:p>
        </p:txBody>
      </p:sp>
      <p:sp>
        <p:nvSpPr>
          <p:cNvPr id="291" name="CustomShape 7"/>
          <p:cNvSpPr/>
          <p:nvPr/>
        </p:nvSpPr>
        <p:spPr>
          <a:xfrm>
            <a:off x="5987880" y="1244520"/>
            <a:ext cx="749520" cy="8233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3600" spc="-1" strike="noStrike">
                <a:solidFill>
                  <a:srgbClr val="001f66"/>
                </a:solidFill>
                <a:latin typeface="Gilroy"/>
                <a:ea typeface="Gilroy Semibold"/>
              </a:rPr>
              <a:t>[Zn]</a:t>
            </a:r>
            <a:endParaRPr b="0" lang="en-US" sz="3600" spc="-1" strike="noStrike">
              <a:latin typeface="Arial"/>
            </a:endParaRPr>
          </a:p>
          <a:p>
            <a:pPr>
              <a:lnSpc>
                <a:spcPct val="100000"/>
              </a:lnSpc>
            </a:pPr>
            <a:r>
              <a:rPr b="0" lang="lv-LV" sz="1800" spc="-1" strike="noStrike">
                <a:solidFill>
                  <a:srgbClr val="001f66"/>
                </a:solidFill>
                <a:latin typeface="Gilroy"/>
                <a:ea typeface="DejaVu Sans"/>
              </a:rPr>
              <a:t>Cinku</a:t>
            </a:r>
            <a:endParaRPr b="0" lang="en-US" sz="1800" spc="-1" strike="noStrike">
              <a:latin typeface="Arial"/>
            </a:endParaRPr>
          </a:p>
        </p:txBody>
      </p:sp>
      <p:sp>
        <p:nvSpPr>
          <p:cNvPr id="292" name="CustomShape 8"/>
          <p:cNvSpPr/>
          <p:nvPr/>
        </p:nvSpPr>
        <p:spPr>
          <a:xfrm>
            <a:off x="5986440" y="2133720"/>
            <a:ext cx="24591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Piedalās minerālvielu metabolismā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veicina kolagēna sintēzi</a:t>
            </a:r>
            <a:endParaRPr b="0" lang="en-US" sz="1200" spc="-1" strike="noStrike">
              <a:latin typeface="Arial"/>
            </a:endParaRPr>
          </a:p>
        </p:txBody>
      </p:sp>
      <p:sp>
        <p:nvSpPr>
          <p:cNvPr id="293" name="CustomShape 9"/>
          <p:cNvSpPr/>
          <p:nvPr/>
        </p:nvSpPr>
        <p:spPr>
          <a:xfrm>
            <a:off x="406440" y="2984400"/>
            <a:ext cx="7314840" cy="405000"/>
          </a:xfrm>
          <a:prstGeom prst="roundRect">
            <a:avLst>
              <a:gd name="adj" fmla="val 43750"/>
            </a:avLst>
          </a:prstGeom>
          <a:solidFill>
            <a:srgbClr val="ffffff"/>
          </a:solidFill>
          <a:ln w="12600">
            <a:noFill/>
          </a:ln>
        </p:spPr>
        <p:style>
          <a:lnRef idx="0"/>
          <a:fillRef idx="0"/>
          <a:effectRef idx="0"/>
          <a:fontRef idx="minor"/>
        </p:style>
      </p:sp>
      <p:sp>
        <p:nvSpPr>
          <p:cNvPr id="294" name="CustomShape 10"/>
          <p:cNvSpPr/>
          <p:nvPr/>
        </p:nvSpPr>
        <p:spPr>
          <a:xfrm>
            <a:off x="533520" y="3098880"/>
            <a:ext cx="6971760" cy="182880"/>
          </a:xfrm>
          <a:prstGeom prst="rect">
            <a:avLst/>
          </a:prstGeom>
          <a:noFill/>
          <a:ln w="12600">
            <a:noFill/>
          </a:ln>
        </p:spPr>
        <p:style>
          <a:lnRef idx="0"/>
          <a:fillRef idx="0"/>
          <a:effectRef idx="0"/>
          <a:fontRef idx="minor"/>
        </p:style>
        <p:txBody>
          <a:bodyPr lIns="0" rIns="0" tIns="0" bIns="0">
            <a:spAutoFit/>
          </a:bodyPr>
          <a:p>
            <a:pPr>
              <a:lnSpc>
                <a:spcPct val="100000"/>
              </a:lnSpc>
            </a:pPr>
            <a:r>
              <a:rPr b="1" lang="lv-LV" sz="1200" spc="-1" strike="noStrike">
                <a:solidFill>
                  <a:srgbClr val="001f66"/>
                </a:solidFill>
                <a:latin typeface="Gilroy"/>
                <a:ea typeface="Gilroy Semibold"/>
              </a:rPr>
              <a:t>Šīs minerālvielas uztur kaulu un locītavu veselību, ietekmējot kaulaudu elastību</a:t>
            </a:r>
            <a:r>
              <a:rPr b="1" lang="ru-RU" sz="1200" spc="-1" strike="noStrike">
                <a:solidFill>
                  <a:srgbClr val="001f66"/>
                </a:solidFill>
                <a:latin typeface="Gilroy"/>
                <a:ea typeface="Gilroy Semibold"/>
              </a:rPr>
              <a:t>  </a:t>
            </a:r>
            <a:endParaRPr b="0" lang="en-US" sz="1200" spc="-1" strike="noStrike">
              <a:latin typeface="Arial"/>
            </a:endParaRPr>
          </a:p>
        </p:txBody>
      </p:sp>
      <p:pic>
        <p:nvPicPr>
          <p:cNvPr id="295" name="Calci-Prime преза-35.png" descr="Calci-Prime преза-35.png"/>
          <p:cNvPicPr/>
          <p:nvPr/>
        </p:nvPicPr>
        <p:blipFill>
          <a:blip r:embed="rId2"/>
          <a:srcRect l="0" t="0" r="0" b="169"/>
          <a:stretch/>
        </p:blipFill>
        <p:spPr>
          <a:xfrm>
            <a:off x="7950240" y="4815360"/>
            <a:ext cx="785880" cy="136800"/>
          </a:xfrm>
          <a:prstGeom prst="rect">
            <a:avLst/>
          </a:prstGeom>
          <a:ln w="12600">
            <a:noFill/>
          </a:ln>
        </p:spPr>
      </p:pic>
      <p:sp>
        <p:nvSpPr>
          <p:cNvPr id="296" name="CustomShape 11"/>
          <p:cNvSpPr/>
          <p:nvPr/>
        </p:nvSpPr>
        <p:spPr>
          <a:xfrm>
            <a:off x="514440" y="406440"/>
            <a:ext cx="605736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formula ir pastiprināta ar</a:t>
            </a:r>
            <a:r>
              <a:rPr b="1" lang="ru-RU" sz="2700" spc="-1" strike="noStrike">
                <a:solidFill>
                  <a:srgbClr val="001f66"/>
                </a:solidFill>
                <a:latin typeface="Gilroy"/>
                <a:ea typeface="Gilroy Bold"/>
              </a:rPr>
              <a:t>:  </a:t>
            </a:r>
            <a:endParaRPr b="0" lang="en-US" sz="27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9"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50" name="CustomShape 1"/>
          <p:cNvSpPr/>
          <p:nvPr/>
        </p:nvSpPr>
        <p:spPr>
          <a:xfrm>
            <a:off x="510840" y="406440"/>
            <a:ext cx="5961600" cy="111060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Katram no mums ir savs dzīvesveids</a:t>
            </a:r>
            <a:r>
              <a:rPr b="1" lang="ru-RU" sz="2700" spc="-1" strike="noStrike">
                <a:solidFill>
                  <a:srgbClr val="001f66"/>
                </a:solidFill>
                <a:latin typeface="Gilroy"/>
                <a:ea typeface="Gilroy Bold"/>
              </a:rPr>
              <a:t> — </a:t>
            </a:r>
            <a:br/>
            <a:r>
              <a:rPr b="1" lang="lv-LV" sz="2700" spc="-1" strike="noStrike">
                <a:solidFill>
                  <a:srgbClr val="001f66"/>
                </a:solidFill>
                <a:latin typeface="Gilroy"/>
                <a:ea typeface="DejaVu Sans"/>
              </a:rPr>
              <a:t>īpašas intereses, vajadzības</a:t>
            </a:r>
            <a:br/>
            <a:r>
              <a:rPr b="1" lang="lv-LV" sz="2700" spc="-1" strike="noStrike">
                <a:solidFill>
                  <a:srgbClr val="001f66"/>
                </a:solidFill>
                <a:latin typeface="Gilroy"/>
                <a:ea typeface="DejaVu Sans"/>
              </a:rPr>
              <a:t>un ieradumi</a:t>
            </a:r>
            <a:r>
              <a:rPr b="1" lang="ru-RU" sz="2700" spc="-1" strike="noStrike">
                <a:solidFill>
                  <a:srgbClr val="001f66"/>
                </a:solidFill>
                <a:latin typeface="Gilroy"/>
                <a:ea typeface="Gilroy Bold"/>
              </a:rPr>
              <a:t>… </a:t>
            </a:r>
            <a:endParaRPr b="0" lang="en-US" sz="2700" spc="-1" strike="noStrike">
              <a:latin typeface="Arial"/>
            </a:endParaRPr>
          </a:p>
        </p:txBody>
      </p:sp>
      <p:sp>
        <p:nvSpPr>
          <p:cNvPr id="51"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52" name="CustomShape 3"/>
          <p:cNvSpPr/>
          <p:nvPr/>
        </p:nvSpPr>
        <p:spPr>
          <a:xfrm>
            <a:off x="1094400" y="1905120"/>
            <a:ext cx="310392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Kāds pavada visu darbadienu, stāvot kājās,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nevar iedomāties savu dzīvi bez kafijas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vai regulāriem treniņiem </a:t>
            </a:r>
            <a:r>
              <a:rPr b="0" lang="ru-RU" sz="1200" spc="-1" strike="noStrike">
                <a:solidFill>
                  <a:srgbClr val="001f67"/>
                </a:solidFill>
                <a:latin typeface="Gilroy"/>
                <a:ea typeface="Gilroy Regular"/>
              </a:rPr>
              <a:t> </a:t>
            </a:r>
            <a:endParaRPr b="0" lang="en-US" sz="1200" spc="-1" strike="noStrike">
              <a:latin typeface="Arial"/>
            </a:endParaRPr>
          </a:p>
        </p:txBody>
      </p:sp>
      <p:grpSp>
        <p:nvGrpSpPr>
          <p:cNvPr id="53" name="Group 4"/>
          <p:cNvGrpSpPr/>
          <p:nvPr/>
        </p:nvGrpSpPr>
        <p:grpSpPr>
          <a:xfrm>
            <a:off x="406440" y="1911240"/>
            <a:ext cx="519120" cy="519120"/>
            <a:chOff x="406440" y="1911240"/>
            <a:chExt cx="519120" cy="519120"/>
          </a:xfrm>
        </p:grpSpPr>
        <p:sp>
          <p:nvSpPr>
            <p:cNvPr id="54" name="CustomShape 5"/>
            <p:cNvSpPr/>
            <p:nvPr/>
          </p:nvSpPr>
          <p:spPr>
            <a:xfrm>
              <a:off x="406440" y="1911240"/>
              <a:ext cx="519120" cy="519120"/>
            </a:xfrm>
            <a:prstGeom prst="ellipse">
              <a:avLst/>
            </a:prstGeom>
            <a:solidFill>
              <a:srgbClr val="f0f5fa"/>
            </a:solidFill>
            <a:ln w="12600">
              <a:noFill/>
            </a:ln>
          </p:spPr>
          <p:style>
            <a:lnRef idx="0"/>
            <a:fillRef idx="0"/>
            <a:effectRef idx="0"/>
            <a:fontRef idx="minor"/>
          </p:style>
        </p:sp>
        <p:pic>
          <p:nvPicPr>
            <p:cNvPr id="55" name="👩🏻.png" descr="👩🏻.png"/>
            <p:cNvPicPr/>
            <p:nvPr/>
          </p:nvPicPr>
          <p:blipFill>
            <a:blip r:embed="rId2"/>
            <a:stretch/>
          </p:blipFill>
          <p:spPr>
            <a:xfrm>
              <a:off x="509760" y="2025000"/>
              <a:ext cx="290880" cy="292320"/>
            </a:xfrm>
            <a:prstGeom prst="rect">
              <a:avLst/>
            </a:prstGeom>
            <a:ln w="12600">
              <a:noFill/>
            </a:ln>
          </p:spPr>
        </p:pic>
      </p:grpSp>
      <p:sp>
        <p:nvSpPr>
          <p:cNvPr id="56" name="CustomShape 6"/>
          <p:cNvSpPr/>
          <p:nvPr/>
        </p:nvSpPr>
        <p:spPr>
          <a:xfrm>
            <a:off x="1106640" y="2946240"/>
            <a:ext cx="328212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Kāds ir vēl pusaudzis, kurš ir gatavs katru dienu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pastaigāties ar draugiem, ēdot sālītus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frī kartupeļus un dzerot gāzētus dzērienus</a:t>
            </a:r>
            <a:endParaRPr b="0" lang="en-US" sz="1200" spc="-1" strike="noStrike">
              <a:latin typeface="Arial"/>
            </a:endParaRPr>
          </a:p>
        </p:txBody>
      </p:sp>
      <p:grpSp>
        <p:nvGrpSpPr>
          <p:cNvPr id="57" name="Group 7"/>
          <p:cNvGrpSpPr/>
          <p:nvPr/>
        </p:nvGrpSpPr>
        <p:grpSpPr>
          <a:xfrm>
            <a:off x="406440" y="2946240"/>
            <a:ext cx="519120" cy="519120"/>
            <a:chOff x="406440" y="2946240"/>
            <a:chExt cx="519120" cy="519120"/>
          </a:xfrm>
        </p:grpSpPr>
        <p:sp>
          <p:nvSpPr>
            <p:cNvPr id="58" name="CustomShape 8"/>
            <p:cNvSpPr/>
            <p:nvPr/>
          </p:nvSpPr>
          <p:spPr>
            <a:xfrm>
              <a:off x="406440" y="2946240"/>
              <a:ext cx="519120" cy="519120"/>
            </a:xfrm>
            <a:prstGeom prst="ellipse">
              <a:avLst/>
            </a:prstGeom>
            <a:solidFill>
              <a:srgbClr val="f0f5fa"/>
            </a:solidFill>
            <a:ln w="12600">
              <a:noFill/>
            </a:ln>
          </p:spPr>
          <p:style>
            <a:lnRef idx="0"/>
            <a:fillRef idx="0"/>
            <a:effectRef idx="0"/>
            <a:fontRef idx="minor"/>
          </p:style>
        </p:sp>
        <p:pic>
          <p:nvPicPr>
            <p:cNvPr id="59" name="👧🏼.png" descr="👧🏼.png"/>
            <p:cNvPicPr/>
            <p:nvPr/>
          </p:nvPicPr>
          <p:blipFill>
            <a:blip r:embed="rId3"/>
            <a:stretch/>
          </p:blipFill>
          <p:spPr>
            <a:xfrm>
              <a:off x="503280" y="3040920"/>
              <a:ext cx="329040" cy="330480"/>
            </a:xfrm>
            <a:prstGeom prst="rect">
              <a:avLst/>
            </a:prstGeom>
            <a:ln w="12600">
              <a:noFill/>
            </a:ln>
          </p:spPr>
        </p:pic>
      </p:grpSp>
      <p:sp>
        <p:nvSpPr>
          <p:cNvPr id="60" name="CustomShape 9"/>
          <p:cNvSpPr/>
          <p:nvPr/>
        </p:nvSpPr>
        <p:spPr>
          <a:xfrm>
            <a:off x="5325840" y="1905120"/>
            <a:ext cx="23907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Kāds apzināti izvēlas veģetārismu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atsakās no piena produktiem</a:t>
            </a:r>
            <a:r>
              <a:rPr b="0" lang="ru-RU" sz="1200" spc="-1" strike="noStrike">
                <a:solidFill>
                  <a:srgbClr val="001f67"/>
                </a:solidFill>
                <a:latin typeface="Gilroy"/>
                <a:ea typeface="Gilroy Regular"/>
              </a:rPr>
              <a:t> </a:t>
            </a:r>
            <a:endParaRPr b="0" lang="en-US" sz="1200" spc="-1" strike="noStrike">
              <a:latin typeface="Arial"/>
            </a:endParaRPr>
          </a:p>
        </p:txBody>
      </p:sp>
      <p:grpSp>
        <p:nvGrpSpPr>
          <p:cNvPr id="61" name="Group 10"/>
          <p:cNvGrpSpPr/>
          <p:nvPr/>
        </p:nvGrpSpPr>
        <p:grpSpPr>
          <a:xfrm>
            <a:off x="4622760" y="1905120"/>
            <a:ext cx="519120" cy="519120"/>
            <a:chOff x="4622760" y="1905120"/>
            <a:chExt cx="519120" cy="519120"/>
          </a:xfrm>
        </p:grpSpPr>
        <p:sp>
          <p:nvSpPr>
            <p:cNvPr id="62" name="CustomShape 11"/>
            <p:cNvSpPr/>
            <p:nvPr/>
          </p:nvSpPr>
          <p:spPr>
            <a:xfrm>
              <a:off x="4622760" y="1905120"/>
              <a:ext cx="519120" cy="519120"/>
            </a:xfrm>
            <a:prstGeom prst="ellipse">
              <a:avLst/>
            </a:prstGeom>
            <a:solidFill>
              <a:srgbClr val="f0f5fa"/>
            </a:solidFill>
            <a:ln w="12600">
              <a:noFill/>
            </a:ln>
          </p:spPr>
          <p:style>
            <a:lnRef idx="0"/>
            <a:fillRef idx="0"/>
            <a:effectRef idx="0"/>
            <a:fontRef idx="minor"/>
          </p:style>
        </p:sp>
        <p:pic>
          <p:nvPicPr>
            <p:cNvPr id="63" name="👨🏽.png" descr="👨🏽.png"/>
            <p:cNvPicPr/>
            <p:nvPr/>
          </p:nvPicPr>
          <p:blipFill>
            <a:blip r:embed="rId4"/>
            <a:stretch/>
          </p:blipFill>
          <p:spPr>
            <a:xfrm>
              <a:off x="4726800" y="2018520"/>
              <a:ext cx="302040" cy="303480"/>
            </a:xfrm>
            <a:prstGeom prst="rect">
              <a:avLst/>
            </a:prstGeom>
            <a:ln w="12600">
              <a:noFill/>
            </a:ln>
          </p:spPr>
        </p:pic>
      </p:grpSp>
      <p:sp>
        <p:nvSpPr>
          <p:cNvPr id="64" name="CustomShape 12"/>
          <p:cNvSpPr/>
          <p:nvPr/>
        </p:nvSpPr>
        <p:spPr>
          <a:xfrm>
            <a:off x="5326200" y="2946240"/>
            <a:ext cx="282060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Kāds jau ir uzkrājis dzīves pieredzi</a:t>
            </a:r>
            <a:r>
              <a:rPr b="0" lang="ru-RU" sz="1200" spc="-1" strike="noStrike">
                <a:solidFill>
                  <a:srgbClr val="001f67"/>
                </a:solidFill>
                <a:latin typeface="Gilroy"/>
                <a:ea typeface="Gilroy Regular"/>
              </a:rPr>
              <a:t>,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jūt organismā notiekošās pārmaiņas,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bet grib joprojām būt aktīvs un enerģisks</a:t>
            </a:r>
            <a:endParaRPr b="0" lang="en-US" sz="1200" spc="-1" strike="noStrike">
              <a:latin typeface="Arial"/>
            </a:endParaRPr>
          </a:p>
        </p:txBody>
      </p:sp>
      <p:grpSp>
        <p:nvGrpSpPr>
          <p:cNvPr id="65" name="Group 13"/>
          <p:cNvGrpSpPr/>
          <p:nvPr/>
        </p:nvGrpSpPr>
        <p:grpSpPr>
          <a:xfrm>
            <a:off x="4622760" y="2933640"/>
            <a:ext cx="519120" cy="519120"/>
            <a:chOff x="4622760" y="2933640"/>
            <a:chExt cx="519120" cy="519120"/>
          </a:xfrm>
        </p:grpSpPr>
        <p:sp>
          <p:nvSpPr>
            <p:cNvPr id="66" name="CustomShape 14"/>
            <p:cNvSpPr/>
            <p:nvPr/>
          </p:nvSpPr>
          <p:spPr>
            <a:xfrm>
              <a:off x="4622760" y="2933640"/>
              <a:ext cx="519120" cy="519120"/>
            </a:xfrm>
            <a:prstGeom prst="ellipse">
              <a:avLst/>
            </a:prstGeom>
            <a:solidFill>
              <a:srgbClr val="f0f5fa"/>
            </a:solidFill>
            <a:ln w="12600">
              <a:noFill/>
            </a:ln>
          </p:spPr>
          <p:style>
            <a:lnRef idx="0"/>
            <a:fillRef idx="0"/>
            <a:effectRef idx="0"/>
            <a:fontRef idx="minor"/>
          </p:style>
        </p:sp>
        <p:pic>
          <p:nvPicPr>
            <p:cNvPr id="67" name="🧓🏼.png" descr="🧓🏼.png"/>
            <p:cNvPicPr/>
            <p:nvPr/>
          </p:nvPicPr>
          <p:blipFill>
            <a:blip r:embed="rId5"/>
            <a:stretch/>
          </p:blipFill>
          <p:spPr>
            <a:xfrm>
              <a:off x="4744800" y="3053880"/>
              <a:ext cx="277920" cy="279000"/>
            </a:xfrm>
            <a:prstGeom prst="rect">
              <a:avLst/>
            </a:prstGeom>
            <a:ln w="12600">
              <a:noFill/>
            </a:ln>
          </p:spPr>
        </p:pic>
      </p:grpSp>
      <p:pic>
        <p:nvPicPr>
          <p:cNvPr id="68" name="Calci-Prime преза-35.png" descr="Calci-Prime преза-35.png"/>
          <p:cNvPicPr/>
          <p:nvPr/>
        </p:nvPicPr>
        <p:blipFill>
          <a:blip r:embed="rId6"/>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7" name="shutterstock_188644466.jpg" descr="shutterstock_188644466.jpg"/>
          <p:cNvPicPr/>
          <p:nvPr/>
        </p:nvPicPr>
        <p:blipFill>
          <a:blip r:embed="rId1"/>
          <a:srcRect l="848" t="1697" r="848" b="0"/>
          <a:stretch/>
        </p:blipFill>
        <p:spPr>
          <a:xfrm>
            <a:off x="-4320" y="2520"/>
            <a:ext cx="9155160" cy="5149080"/>
          </a:xfrm>
          <a:prstGeom prst="rect">
            <a:avLst/>
          </a:prstGeom>
          <a:ln w="12600">
            <a:noFill/>
          </a:ln>
        </p:spPr>
      </p:pic>
      <p:pic>
        <p:nvPicPr>
          <p:cNvPr id="298" name="Calci-Prime преза_Монтажная область 1.png" descr="Calci-Prime преза_Монтажная область 1.png"/>
          <p:cNvPicPr/>
          <p:nvPr/>
        </p:nvPicPr>
        <p:blipFill>
          <a:blip r:embed="rId2">
            <a:alphaModFix amt="18000"/>
          </a:blip>
          <a:stretch/>
        </p:blipFill>
        <p:spPr>
          <a:xfrm>
            <a:off x="0" y="0"/>
            <a:ext cx="9142560" cy="5142240"/>
          </a:xfrm>
          <a:prstGeom prst="rect">
            <a:avLst/>
          </a:prstGeom>
          <a:ln w="12600">
            <a:noFill/>
          </a:ln>
        </p:spPr>
      </p:pic>
      <p:sp>
        <p:nvSpPr>
          <p:cNvPr id="299" name="CustomShape 1"/>
          <p:cNvSpPr/>
          <p:nvPr/>
        </p:nvSpPr>
        <p:spPr>
          <a:xfrm>
            <a:off x="393840" y="1676520"/>
            <a:ext cx="4710240" cy="1110600"/>
          </a:xfrm>
          <a:prstGeom prst="rect">
            <a:avLst/>
          </a:prstGeom>
          <a:noFill/>
          <a:ln w="12600">
            <a:noFill/>
          </a:ln>
        </p:spPr>
        <p:style>
          <a:lnRef idx="0"/>
          <a:fillRef idx="0"/>
          <a:effectRef idx="0"/>
          <a:fontRef idx="minor"/>
        </p:style>
        <p:txBody>
          <a:bodyPr lIns="0" rIns="0" tIns="0" bIns="0">
            <a:spAutoFit/>
          </a:bodyPr>
          <a:p>
            <a:pPr>
              <a:lnSpc>
                <a:spcPct val="90000"/>
              </a:lnSpc>
            </a:pPr>
            <a:r>
              <a:rPr b="1" lang="ru-RU" sz="2700" spc="-1" strike="noStrike">
                <a:solidFill>
                  <a:srgbClr val="001f66"/>
                </a:solidFill>
                <a:latin typeface="Gilroy"/>
                <a:ea typeface="Gilroy Bold"/>
              </a:rPr>
              <a:t>2 Calci-Prime</a:t>
            </a:r>
            <a:r>
              <a:rPr b="1" lang="lv-LV" sz="2700" spc="-1" strike="noStrike">
                <a:solidFill>
                  <a:srgbClr val="001f66"/>
                </a:solidFill>
                <a:latin typeface="Gilroy"/>
                <a:ea typeface="Gilroy Bold"/>
              </a:rPr>
              <a:t> kapsulas </a:t>
            </a:r>
            <a:r>
              <a:rPr b="1" lang="ru-RU" sz="2700" spc="-1" strike="noStrike">
                <a:solidFill>
                  <a:srgbClr val="001f66"/>
                </a:solidFill>
                <a:latin typeface="Gilroy"/>
                <a:ea typeface="Gilroy Bold"/>
              </a:rPr>
              <a:t> </a:t>
            </a:r>
            <a:endParaRPr b="0" lang="en-US" sz="2700" spc="-1" strike="noStrike">
              <a:latin typeface="Arial"/>
            </a:endParaRPr>
          </a:p>
          <a:p>
            <a:pPr>
              <a:lnSpc>
                <a:spcPct val="90000"/>
              </a:lnSpc>
            </a:pPr>
            <a:r>
              <a:rPr b="1" lang="ru-RU" sz="2700" spc="-1" strike="noStrike">
                <a:solidFill>
                  <a:srgbClr val="001f66"/>
                </a:solidFill>
                <a:latin typeface="Gilroy"/>
                <a:ea typeface="Gilroy Bold"/>
              </a:rPr>
              <a:t>2 </a:t>
            </a:r>
            <a:r>
              <a:rPr b="1" lang="lv-LV" sz="2700" spc="-1" strike="noStrike">
                <a:solidFill>
                  <a:srgbClr val="001f66"/>
                </a:solidFill>
                <a:latin typeface="Gilroy"/>
                <a:ea typeface="Gilroy Bold"/>
              </a:rPr>
              <a:t>reizes dienā, ēšanas laikā</a:t>
            </a:r>
            <a:br/>
            <a:r>
              <a:rPr b="1" lang="ru-RU" sz="2700" spc="-1" strike="noStrike">
                <a:solidFill>
                  <a:srgbClr val="001f66"/>
                </a:solidFill>
                <a:latin typeface="Gilroy"/>
                <a:ea typeface="Gilroy Bold"/>
              </a:rPr>
              <a:t>— </a:t>
            </a:r>
            <a:r>
              <a:rPr b="1" lang="lv-LV" sz="2700" spc="-1" strike="noStrike">
                <a:solidFill>
                  <a:srgbClr val="001f66"/>
                </a:solidFill>
                <a:latin typeface="Gilroy"/>
                <a:ea typeface="Gilroy Bold"/>
              </a:rPr>
              <a:t>un jūs jūtat dzīves kustību</a:t>
            </a:r>
            <a:r>
              <a:rPr b="1" lang="ru-RU" sz="2700" spc="-1" strike="noStrike">
                <a:solidFill>
                  <a:srgbClr val="001f66"/>
                </a:solidFill>
                <a:latin typeface="Gilroy"/>
                <a:ea typeface="Gilroy Bold"/>
              </a:rPr>
              <a:t>  </a:t>
            </a:r>
            <a:endParaRPr b="0" lang="en-US" sz="2700" spc="-1" strike="noStrike">
              <a:latin typeface="Arial"/>
            </a:endParaRPr>
          </a:p>
        </p:txBody>
      </p:sp>
      <p:sp>
        <p:nvSpPr>
          <p:cNvPr id="300"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301" name="Calci-Prime преза-35.png" descr="Calci-Prime преза-35.png"/>
          <p:cNvPicPr/>
          <p:nvPr/>
        </p:nvPicPr>
        <p:blipFill>
          <a:blip r:embed="rId3"/>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0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303" name="52_msm копия.png" descr="52_msm копия.png"/>
          <p:cNvPicPr/>
          <p:nvPr/>
        </p:nvPicPr>
        <p:blipFill>
          <a:blip r:embed="rId2"/>
          <a:stretch/>
        </p:blipFill>
        <p:spPr>
          <a:xfrm>
            <a:off x="3505320" y="-571680"/>
            <a:ext cx="5713560" cy="5713560"/>
          </a:xfrm>
          <a:prstGeom prst="rect">
            <a:avLst/>
          </a:prstGeom>
          <a:ln w="12600">
            <a:noFill/>
          </a:ln>
        </p:spPr>
      </p:pic>
      <p:sp>
        <p:nvSpPr>
          <p:cNvPr id="304" name="CustomShape 1"/>
          <p:cNvSpPr/>
          <p:nvPr/>
        </p:nvSpPr>
        <p:spPr>
          <a:xfrm>
            <a:off x="458280" y="406440"/>
            <a:ext cx="330516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palīdzēs:</a:t>
            </a:r>
            <a:endParaRPr b="0" lang="en-US" sz="2700" spc="-1" strike="noStrike">
              <a:latin typeface="Arial"/>
            </a:endParaRPr>
          </a:p>
        </p:txBody>
      </p:sp>
      <p:sp>
        <p:nvSpPr>
          <p:cNvPr id="305"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306" name="CustomShape 3"/>
          <p:cNvSpPr/>
          <p:nvPr/>
        </p:nvSpPr>
        <p:spPr>
          <a:xfrm>
            <a:off x="910080" y="1196280"/>
            <a:ext cx="23115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Stiprināt kaulus un zobus</a:t>
            </a:r>
            <a:r>
              <a:rPr b="0" lang="ru-RU" sz="1200" spc="-1" strike="noStrike">
                <a:solidFill>
                  <a:srgbClr val="001f66"/>
                </a:solidFill>
                <a:latin typeface="Gilroy"/>
                <a:ea typeface="Gilroy Regular"/>
              </a:rPr>
              <a:t>,</a:t>
            </a:r>
            <a:r>
              <a:rPr b="0" lang="lv-LV" sz="1200" spc="-1" strike="noStrike">
                <a:solidFill>
                  <a:srgbClr val="001f66"/>
                </a:solidFill>
                <a:latin typeface="Gilroy"/>
                <a:ea typeface="Gilroy Regular"/>
              </a:rPr>
              <a:t>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paaugstināt to minerālo blīvumu</a:t>
            </a:r>
            <a:r>
              <a:rPr b="0" lang="ru-RU" sz="1200" spc="-1" strike="noStrike">
                <a:solidFill>
                  <a:srgbClr val="001f66"/>
                </a:solidFill>
                <a:latin typeface="Gilroy"/>
                <a:ea typeface="Gilroy Regular"/>
              </a:rPr>
              <a:t> </a:t>
            </a:r>
            <a:endParaRPr b="0" lang="en-US" sz="1200" spc="-1" strike="noStrike">
              <a:latin typeface="Arial"/>
            </a:endParaRPr>
          </a:p>
        </p:txBody>
      </p:sp>
      <p:pic>
        <p:nvPicPr>
          <p:cNvPr id="307" name="Безымянный-1-42.png" descr="Безымянный-1-42.png"/>
          <p:cNvPicPr/>
          <p:nvPr/>
        </p:nvPicPr>
        <p:blipFill>
          <a:blip r:embed="rId3"/>
          <a:stretch/>
        </p:blipFill>
        <p:spPr>
          <a:xfrm>
            <a:off x="406440" y="1231920"/>
            <a:ext cx="430200" cy="430200"/>
          </a:xfrm>
          <a:prstGeom prst="rect">
            <a:avLst/>
          </a:prstGeom>
          <a:ln w="12600">
            <a:noFill/>
          </a:ln>
        </p:spPr>
      </p:pic>
      <p:pic>
        <p:nvPicPr>
          <p:cNvPr id="308" name="Безымянный-1-33.png" descr="Безымянный-1-33.png"/>
          <p:cNvPicPr/>
          <p:nvPr/>
        </p:nvPicPr>
        <p:blipFill>
          <a:blip r:embed="rId4"/>
          <a:stretch/>
        </p:blipFill>
        <p:spPr>
          <a:xfrm>
            <a:off x="406440" y="1892160"/>
            <a:ext cx="430200" cy="430200"/>
          </a:xfrm>
          <a:prstGeom prst="rect">
            <a:avLst/>
          </a:prstGeom>
          <a:ln w="12600">
            <a:noFill/>
          </a:ln>
        </p:spPr>
      </p:pic>
      <p:sp>
        <p:nvSpPr>
          <p:cNvPr id="309" name="CustomShape 4"/>
          <p:cNvSpPr/>
          <p:nvPr/>
        </p:nvSpPr>
        <p:spPr>
          <a:xfrm>
            <a:off x="926640" y="1926720"/>
            <a:ext cx="196848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Uzturēt locītavu veselību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un normālu muskuļu darbību</a:t>
            </a:r>
            <a:endParaRPr b="0" lang="en-US" sz="1200" spc="-1" strike="noStrike">
              <a:latin typeface="Arial"/>
            </a:endParaRPr>
          </a:p>
        </p:txBody>
      </p:sp>
      <p:pic>
        <p:nvPicPr>
          <p:cNvPr id="310" name="Безымянный-1-37.png" descr="Безымянный-1-37.png"/>
          <p:cNvPicPr/>
          <p:nvPr/>
        </p:nvPicPr>
        <p:blipFill>
          <a:blip r:embed="rId5"/>
          <a:stretch/>
        </p:blipFill>
        <p:spPr>
          <a:xfrm>
            <a:off x="406440" y="2552760"/>
            <a:ext cx="430200" cy="430200"/>
          </a:xfrm>
          <a:prstGeom prst="rect">
            <a:avLst/>
          </a:prstGeom>
          <a:ln w="12600">
            <a:noFill/>
          </a:ln>
        </p:spPr>
      </p:pic>
      <p:sp>
        <p:nvSpPr>
          <p:cNvPr id="311" name="CustomShape 5"/>
          <p:cNvSpPr/>
          <p:nvPr/>
        </p:nvSpPr>
        <p:spPr>
          <a:xfrm>
            <a:off x="924480" y="2682360"/>
            <a:ext cx="18558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Saglabāt locītavu elastību</a:t>
            </a:r>
            <a:endParaRPr b="0" lang="en-US" sz="1200" spc="-1" strike="noStrike">
              <a:latin typeface="Arial"/>
            </a:endParaRPr>
          </a:p>
        </p:txBody>
      </p:sp>
      <p:pic>
        <p:nvPicPr>
          <p:cNvPr id="312" name="Calci-Prime преза-37.png" descr="Calci-Prime преза-37.png"/>
          <p:cNvPicPr/>
          <p:nvPr/>
        </p:nvPicPr>
        <p:blipFill>
          <a:blip r:embed="rId6"/>
          <a:srcRect l="0" t="832" r="0" b="832"/>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3"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314" name="CustomShape 1"/>
          <p:cNvSpPr/>
          <p:nvPr/>
        </p:nvSpPr>
        <p:spPr>
          <a:xfrm>
            <a:off x="565560" y="406440"/>
            <a:ext cx="4684320" cy="111060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ir ideāli piemērots</a:t>
            </a:r>
            <a:endParaRPr b="0" lang="en-US" sz="2700" spc="-1" strike="noStrike">
              <a:latin typeface="Arial"/>
            </a:endParaRPr>
          </a:p>
          <a:p>
            <a:pPr>
              <a:lnSpc>
                <a:spcPct val="90000"/>
              </a:lnSpc>
            </a:pPr>
            <a:r>
              <a:rPr b="1" lang="lv-LV" sz="2700" spc="-1" strike="noStrike">
                <a:solidFill>
                  <a:srgbClr val="001f66"/>
                </a:solidFill>
                <a:latin typeface="Gilroy"/>
                <a:ea typeface="Gilroy Bold"/>
              </a:rPr>
              <a:t>tiem, kam ir paaugstināta</a:t>
            </a:r>
            <a:endParaRPr b="0" lang="en-US" sz="2700" spc="-1" strike="noStrike">
              <a:latin typeface="Arial"/>
            </a:endParaRPr>
          </a:p>
          <a:p>
            <a:pPr>
              <a:lnSpc>
                <a:spcPct val="90000"/>
              </a:lnSpc>
            </a:pPr>
            <a:r>
              <a:rPr b="1" lang="lv-LV" sz="2700" spc="-1" strike="noStrike">
                <a:solidFill>
                  <a:srgbClr val="001f66"/>
                </a:solidFill>
                <a:latin typeface="Gilroy"/>
                <a:ea typeface="Gilroy Bold"/>
              </a:rPr>
              <a:t>nepieciešamība pēc kalcija</a:t>
            </a:r>
            <a:r>
              <a:rPr b="1" lang="ru-RU" sz="2700" spc="-1" strike="noStrike">
                <a:solidFill>
                  <a:srgbClr val="001f66"/>
                </a:solidFill>
                <a:latin typeface="Gilroy"/>
                <a:ea typeface="Gilroy Bold"/>
              </a:rPr>
              <a:t>: </a:t>
            </a:r>
            <a:endParaRPr b="0" lang="en-US" sz="2700" spc="-1" strike="noStrike">
              <a:latin typeface="Arial"/>
            </a:endParaRPr>
          </a:p>
        </p:txBody>
      </p:sp>
      <p:sp>
        <p:nvSpPr>
          <p:cNvPr id="315"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316" name="Безымянный-1-44.png" descr="Безымянный-1-44.png"/>
          <p:cNvPicPr/>
          <p:nvPr/>
        </p:nvPicPr>
        <p:blipFill>
          <a:blip r:embed="rId2"/>
          <a:stretch/>
        </p:blipFill>
        <p:spPr>
          <a:xfrm>
            <a:off x="7950240" y="4815360"/>
            <a:ext cx="785880" cy="136800"/>
          </a:xfrm>
          <a:prstGeom prst="rect">
            <a:avLst/>
          </a:prstGeom>
          <a:ln w="12600">
            <a:noFill/>
          </a:ln>
        </p:spPr>
      </p:pic>
      <p:sp>
        <p:nvSpPr>
          <p:cNvPr id="317" name="CustomShape 3"/>
          <p:cNvSpPr/>
          <p:nvPr/>
        </p:nvSpPr>
        <p:spPr>
          <a:xfrm>
            <a:off x="396720" y="1809000"/>
            <a:ext cx="4607640" cy="182880"/>
          </a:xfrm>
          <a:prstGeom prst="rect">
            <a:avLst/>
          </a:prstGeom>
          <a:noFill/>
          <a:ln w="12600">
            <a:noFill/>
          </a:ln>
        </p:spPr>
        <p:style>
          <a:lnRef idx="0"/>
          <a:fillRef idx="0"/>
          <a:effectRef idx="0"/>
          <a:fontRef idx="minor"/>
        </p:style>
        <p:txBody>
          <a:bodyPr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Sportistiem, kas pakļauti augstas intensitātes  fiziskām slodzēm</a:t>
            </a:r>
            <a:endParaRPr b="0" lang="en-US" sz="1200" spc="-1" strike="noStrike">
              <a:latin typeface="Arial"/>
            </a:endParaRPr>
          </a:p>
        </p:txBody>
      </p:sp>
      <p:sp>
        <p:nvSpPr>
          <p:cNvPr id="318" name="CustomShape 4"/>
          <p:cNvSpPr/>
          <p:nvPr/>
        </p:nvSpPr>
        <p:spPr>
          <a:xfrm>
            <a:off x="419040" y="2141280"/>
            <a:ext cx="2994120" cy="182880"/>
          </a:xfrm>
          <a:prstGeom prst="rect">
            <a:avLst/>
          </a:prstGeom>
          <a:noFill/>
          <a:ln w="12600">
            <a:noFill/>
          </a:ln>
        </p:spPr>
        <p:style>
          <a:lnRef idx="0"/>
          <a:fillRef idx="0"/>
          <a:effectRef idx="0"/>
          <a:fontRef idx="minor"/>
        </p:style>
        <p:txBody>
          <a:bodyPr wrap="none"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Senioriem, sievietēm menopauzes posmā</a:t>
            </a:r>
            <a:endParaRPr b="0" lang="en-US" sz="1200" spc="-1" strike="noStrike">
              <a:latin typeface="Arial"/>
            </a:endParaRPr>
          </a:p>
        </p:txBody>
      </p:sp>
      <p:sp>
        <p:nvSpPr>
          <p:cNvPr id="319" name="CustomShape 5"/>
          <p:cNvSpPr/>
          <p:nvPr/>
        </p:nvSpPr>
        <p:spPr>
          <a:xfrm>
            <a:off x="414360" y="2473200"/>
            <a:ext cx="2052360" cy="182880"/>
          </a:xfrm>
          <a:prstGeom prst="rect">
            <a:avLst/>
          </a:prstGeom>
          <a:noFill/>
          <a:ln w="12600">
            <a:noFill/>
          </a:ln>
        </p:spPr>
        <p:style>
          <a:lnRef idx="0"/>
          <a:fillRef idx="0"/>
          <a:effectRef idx="0"/>
          <a:fontRef idx="minor"/>
        </p:style>
        <p:txBody>
          <a:bodyPr wrap="none"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Veģetāriešiem un vegāniem</a:t>
            </a:r>
            <a:endParaRPr b="0" lang="en-US" sz="1200" spc="-1" strike="noStrike">
              <a:latin typeface="Arial"/>
            </a:endParaRPr>
          </a:p>
        </p:txBody>
      </p:sp>
      <p:sp>
        <p:nvSpPr>
          <p:cNvPr id="320" name="CustomShape 6"/>
          <p:cNvSpPr/>
          <p:nvPr/>
        </p:nvSpPr>
        <p:spPr>
          <a:xfrm>
            <a:off x="435240" y="2814120"/>
            <a:ext cx="4510440" cy="182880"/>
          </a:xfrm>
          <a:prstGeom prst="rect">
            <a:avLst/>
          </a:prstGeom>
          <a:noFill/>
          <a:ln w="12600">
            <a:noFill/>
          </a:ln>
        </p:spPr>
        <p:style>
          <a:lnRef idx="0"/>
          <a:fillRef idx="0"/>
          <a:effectRef idx="0"/>
          <a:fontRef idx="minor"/>
        </p:style>
        <p:txBody>
          <a:bodyPr wrap="none"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Tabakas un alkohola,  gāzēto un enerģijas dzērienu cienītājiem</a:t>
            </a:r>
            <a:r>
              <a:rPr b="0" lang="ru-RU" sz="1200" spc="-1" strike="noStrike">
                <a:solidFill>
                  <a:srgbClr val="001f67"/>
                </a:solidFill>
                <a:latin typeface="Gilroy"/>
                <a:ea typeface="Gilroy Regular"/>
              </a:rPr>
              <a:t> </a:t>
            </a:r>
            <a:endParaRPr b="0" lang="en-US" sz="1200" spc="-1" strike="noStrike">
              <a:latin typeface="Arial"/>
            </a:endParaRPr>
          </a:p>
        </p:txBody>
      </p:sp>
      <p:sp>
        <p:nvSpPr>
          <p:cNvPr id="321" name="CustomShape 7"/>
          <p:cNvSpPr/>
          <p:nvPr/>
        </p:nvSpPr>
        <p:spPr>
          <a:xfrm>
            <a:off x="447480" y="3181680"/>
            <a:ext cx="4263480" cy="182880"/>
          </a:xfrm>
          <a:prstGeom prst="rect">
            <a:avLst/>
          </a:prstGeom>
          <a:noFill/>
          <a:ln w="12600">
            <a:noFill/>
          </a:ln>
        </p:spPr>
        <p:style>
          <a:lnRef idx="0"/>
          <a:fillRef idx="0"/>
          <a:effectRef idx="0"/>
          <a:fontRef idx="minor"/>
        </p:style>
        <p:txBody>
          <a:bodyPr wrap="none"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Cilvēkiem ar nepietiekamu svaru un laktozes nepanesamību</a:t>
            </a:r>
            <a:endParaRPr b="0" lang="en-US" sz="1200" spc="-1" strike="noStrike">
              <a:latin typeface="Arial"/>
            </a:endParaRPr>
          </a:p>
        </p:txBody>
      </p:sp>
      <p:sp>
        <p:nvSpPr>
          <p:cNvPr id="322" name="CustomShape 8"/>
          <p:cNvSpPr/>
          <p:nvPr/>
        </p:nvSpPr>
        <p:spPr>
          <a:xfrm>
            <a:off x="435240" y="3542040"/>
            <a:ext cx="2476080" cy="182880"/>
          </a:xfrm>
          <a:prstGeom prst="rect">
            <a:avLst/>
          </a:prstGeom>
          <a:noFill/>
          <a:ln w="12600">
            <a:noFill/>
          </a:ln>
        </p:spPr>
        <p:style>
          <a:lnRef idx="0"/>
          <a:fillRef idx="0"/>
          <a:effectRef idx="0"/>
          <a:fontRef idx="minor"/>
        </p:style>
        <p:txBody>
          <a:bodyPr wrap="none" lIns="0" rIns="0" tIns="0" bIns="0">
            <a:spAutoFit/>
          </a:bodyPr>
          <a:p>
            <a:pPr marL="120240" indent="-119880">
              <a:lnSpc>
                <a:spcPct val="100000"/>
              </a:lnSpc>
              <a:buClr>
                <a:srgbClr val="001f67"/>
              </a:buClr>
              <a:buFont typeface="Symbol"/>
              <a:buChar char=""/>
            </a:pPr>
            <a:r>
              <a:rPr b="0" lang="lv-LV" sz="1200" spc="-1" strike="noStrike">
                <a:solidFill>
                  <a:srgbClr val="001f67"/>
                </a:solidFill>
                <a:latin typeface="Gilroy"/>
                <a:ea typeface="Gilroy Regular"/>
              </a:rPr>
              <a:t>Tiem, kas piedzīvo intensīvu stresu</a:t>
            </a:r>
            <a:endParaRPr b="0" lang="en-US" sz="1200" spc="-1" strike="noStrike">
              <a:latin typeface="Arial"/>
            </a:endParaRPr>
          </a:p>
        </p:txBody>
      </p:sp>
      <p:pic>
        <p:nvPicPr>
          <p:cNvPr id="323" name="shutterstock_2177943695.jpg" descr="shutterstock_2177943695.jpg"/>
          <p:cNvPicPr/>
          <p:nvPr/>
        </p:nvPicPr>
        <p:blipFill>
          <a:blip r:embed="rId3"/>
          <a:srcRect l="22131" t="0" r="33328" b="0"/>
          <a:stretch/>
        </p:blipFill>
        <p:spPr>
          <a:xfrm>
            <a:off x="5712840" y="0"/>
            <a:ext cx="3432240" cy="5142240"/>
          </a:xfrm>
          <a:prstGeom prst="rect">
            <a:avLst/>
          </a:prstGeom>
          <a:ln w="12600">
            <a:noFill/>
          </a:ln>
        </p:spPr>
      </p:pic>
      <p:pic>
        <p:nvPicPr>
          <p:cNvPr id="324" name="Calci-Prime преза-37.png" descr="Calci-Prime преза-37.png"/>
          <p:cNvPicPr/>
          <p:nvPr/>
        </p:nvPicPr>
        <p:blipFill>
          <a:blip r:embed="rId4"/>
          <a:srcRect l="0" t="832" r="0" b="832"/>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5"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326" name="15_calic.jpg" descr="15_calic.jpg"/>
          <p:cNvPicPr/>
          <p:nvPr/>
        </p:nvPicPr>
        <p:blipFill>
          <a:blip r:embed="rId2"/>
          <a:srcRect l="17650" t="17785" r="47" b="0"/>
          <a:stretch/>
        </p:blipFill>
        <p:spPr>
          <a:xfrm>
            <a:off x="0" y="0"/>
            <a:ext cx="9142560" cy="5136480"/>
          </a:xfrm>
          <a:prstGeom prst="rect">
            <a:avLst/>
          </a:prstGeom>
          <a:ln w="12600">
            <a:noFill/>
          </a:ln>
        </p:spPr>
      </p:pic>
      <p:sp>
        <p:nvSpPr>
          <p:cNvPr id="327" name="CustomShape 1"/>
          <p:cNvSpPr/>
          <p:nvPr/>
        </p:nvSpPr>
        <p:spPr>
          <a:xfrm>
            <a:off x="411840" y="406440"/>
            <a:ext cx="184968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a:t>
            </a:r>
            <a:endParaRPr b="0" lang="en-US" sz="2700" spc="-1" strike="noStrike">
              <a:latin typeface="Arial"/>
            </a:endParaRPr>
          </a:p>
        </p:txBody>
      </p:sp>
      <p:sp>
        <p:nvSpPr>
          <p:cNvPr id="328"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329" name="CustomShape 3"/>
          <p:cNvSpPr/>
          <p:nvPr/>
        </p:nvSpPr>
        <p:spPr>
          <a:xfrm>
            <a:off x="973080" y="1272600"/>
            <a:ext cx="22719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Dabisks kalcija </a:t>
            </a:r>
            <a:r>
              <a:rPr b="0" lang="ru-RU" sz="1200" spc="-1" strike="noStrike">
                <a:solidFill>
                  <a:srgbClr val="001f66"/>
                </a:solidFill>
                <a:latin typeface="Gilroy"/>
                <a:ea typeface="Gilroy Regular"/>
              </a:rPr>
              <a:t>Aquamin</a:t>
            </a:r>
            <a:r>
              <a:rPr b="0" lang="ru-RU" sz="1200" spc="-1" strike="noStrike" baseline="31000">
                <a:solidFill>
                  <a:srgbClr val="001f66"/>
                </a:solidFill>
                <a:latin typeface="Gilroy"/>
                <a:ea typeface="Gilroy Regular"/>
              </a:rPr>
              <a:t>ТМ </a:t>
            </a:r>
            <a:r>
              <a:rPr b="0" lang="lv-LV" sz="1200" spc="-1" strike="noStrike" baseline="31000">
                <a:solidFill>
                  <a:srgbClr val="001f66"/>
                </a:solidFill>
                <a:latin typeface="Gilroy"/>
                <a:ea typeface="Gilroy Regular"/>
              </a:rPr>
              <a:t> </a:t>
            </a:r>
            <a:r>
              <a:rPr b="0" lang="lv-LV" sz="1200" spc="-1" strike="noStrike">
                <a:solidFill>
                  <a:srgbClr val="001f66"/>
                </a:solidFill>
                <a:latin typeface="Gilroy"/>
                <a:ea typeface="Gilroy Regular"/>
              </a:rPr>
              <a:t>avots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ar pierādītu efektivitāti</a:t>
            </a:r>
            <a:endParaRPr b="0" lang="en-US" sz="1200" spc="-1" strike="noStrike">
              <a:latin typeface="Arial"/>
            </a:endParaRPr>
          </a:p>
        </p:txBody>
      </p:sp>
      <p:pic>
        <p:nvPicPr>
          <p:cNvPr id="330" name="Безымянный-1-41.png" descr="Безымянный-1-41.png"/>
          <p:cNvPicPr/>
          <p:nvPr/>
        </p:nvPicPr>
        <p:blipFill>
          <a:blip r:embed="rId3"/>
          <a:stretch/>
        </p:blipFill>
        <p:spPr>
          <a:xfrm>
            <a:off x="406440" y="1231920"/>
            <a:ext cx="430200" cy="430200"/>
          </a:xfrm>
          <a:prstGeom prst="rect">
            <a:avLst/>
          </a:prstGeom>
          <a:ln w="12600">
            <a:noFill/>
          </a:ln>
        </p:spPr>
      </p:pic>
      <p:pic>
        <p:nvPicPr>
          <p:cNvPr id="331" name="Безымянный-1-46.png" descr="Безымянный-1-46.png"/>
          <p:cNvPicPr/>
          <p:nvPr/>
        </p:nvPicPr>
        <p:blipFill>
          <a:blip r:embed="rId4"/>
          <a:stretch/>
        </p:blipFill>
        <p:spPr>
          <a:xfrm>
            <a:off x="406440" y="1892160"/>
            <a:ext cx="430200" cy="430200"/>
          </a:xfrm>
          <a:prstGeom prst="rect">
            <a:avLst/>
          </a:prstGeom>
          <a:ln w="12600">
            <a:noFill/>
          </a:ln>
        </p:spPr>
      </p:pic>
      <p:sp>
        <p:nvSpPr>
          <p:cNvPr id="332" name="CustomShape 4"/>
          <p:cNvSpPr/>
          <p:nvPr/>
        </p:nvSpPr>
        <p:spPr>
          <a:xfrm>
            <a:off x="961560" y="1932840"/>
            <a:ext cx="240912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Sinerģiski vitamīni un minerālvielas</a:t>
            </a:r>
            <a:r>
              <a:rPr b="0" lang="ru-RU" sz="1200" spc="-1" strike="noStrike">
                <a:solidFill>
                  <a:srgbClr val="001f66"/>
                </a:solidFill>
                <a:latin typeface="Gilroy"/>
                <a:ea typeface="Gilroy Regular"/>
              </a:rPr>
              <a:t>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labākai kalcija asimilācijai</a:t>
            </a:r>
            <a:endParaRPr b="0" lang="en-US" sz="1200" spc="-1" strike="noStrike">
              <a:latin typeface="Arial"/>
            </a:endParaRPr>
          </a:p>
        </p:txBody>
      </p:sp>
      <p:pic>
        <p:nvPicPr>
          <p:cNvPr id="333" name="Безымянный-1-39.png" descr="Безымянный-1-39.png"/>
          <p:cNvPicPr/>
          <p:nvPr/>
        </p:nvPicPr>
        <p:blipFill>
          <a:blip r:embed="rId5"/>
          <a:stretch/>
        </p:blipFill>
        <p:spPr>
          <a:xfrm>
            <a:off x="406440" y="2552760"/>
            <a:ext cx="430200" cy="430200"/>
          </a:xfrm>
          <a:prstGeom prst="rect">
            <a:avLst/>
          </a:prstGeom>
          <a:ln w="12600">
            <a:noFill/>
          </a:ln>
        </p:spPr>
      </p:pic>
      <p:sp>
        <p:nvSpPr>
          <p:cNvPr id="334" name="CustomShape 5"/>
          <p:cNvSpPr/>
          <p:nvPr/>
        </p:nvSpPr>
        <p:spPr>
          <a:xfrm>
            <a:off x="957240" y="2613960"/>
            <a:ext cx="27381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Piemērots bērniem no </a:t>
            </a:r>
            <a:r>
              <a:rPr b="0" lang="ru-RU" sz="1200" spc="-1" strike="noStrike">
                <a:solidFill>
                  <a:srgbClr val="001f66"/>
                </a:solidFill>
                <a:latin typeface="Gilroy"/>
                <a:ea typeface="Gilroy Regular"/>
              </a:rPr>
              <a:t>14 </a:t>
            </a:r>
            <a:r>
              <a:rPr b="0" lang="lv-LV" sz="1200" spc="-1" strike="noStrike">
                <a:solidFill>
                  <a:srgbClr val="001f66"/>
                </a:solidFill>
                <a:latin typeface="Gilroy"/>
                <a:ea typeface="Gilroy Regular"/>
              </a:rPr>
              <a:t>gadu vecuma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un pieaugušajiem</a:t>
            </a:r>
            <a:endParaRPr b="0" lang="en-US" sz="1200" spc="-1" strike="noStrike">
              <a:latin typeface="Arial"/>
            </a:endParaRPr>
          </a:p>
        </p:txBody>
      </p:sp>
      <p:pic>
        <p:nvPicPr>
          <p:cNvPr id="335" name="Calci-Prime преза-35.png" descr="Calci-Prime преза-35.png"/>
          <p:cNvPicPr/>
          <p:nvPr/>
        </p:nvPicPr>
        <p:blipFill>
          <a:blip r:embed="rId6"/>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6"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337" name="16_calic.jpg" descr="16_calic.jpg"/>
          <p:cNvPicPr/>
          <p:nvPr/>
        </p:nvPicPr>
        <p:blipFill>
          <a:blip r:embed="rId2"/>
          <a:stretch/>
        </p:blipFill>
        <p:spPr>
          <a:xfrm>
            <a:off x="0" y="0"/>
            <a:ext cx="9142560" cy="5142240"/>
          </a:xfrm>
          <a:prstGeom prst="rect">
            <a:avLst/>
          </a:prstGeom>
          <a:ln w="12600">
            <a:noFill/>
          </a:ln>
        </p:spPr>
      </p:pic>
      <p:sp>
        <p:nvSpPr>
          <p:cNvPr id="338" name="CustomShape 1"/>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339" name="CustomShape 2"/>
          <p:cNvSpPr/>
          <p:nvPr/>
        </p:nvSpPr>
        <p:spPr>
          <a:xfrm>
            <a:off x="580320" y="1634400"/>
            <a:ext cx="2664360" cy="1608120"/>
          </a:xfrm>
          <a:prstGeom prst="rect">
            <a:avLst/>
          </a:prstGeom>
          <a:noFill/>
          <a:ln w="12600">
            <a:noFill/>
          </a:ln>
        </p:spPr>
        <p:style>
          <a:lnRef idx="0"/>
          <a:fillRef idx="0"/>
          <a:effectRef idx="0"/>
          <a:fontRef idx="minor"/>
        </p:style>
        <p:txBody>
          <a:bodyPr wrap="none" lIns="85680" rIns="85680" tIns="85680" bIns="85680">
            <a:spAutoFit/>
          </a:bodyPr>
          <a:p>
            <a:pPr>
              <a:lnSpc>
                <a:spcPct val="90000"/>
              </a:lnSpc>
            </a:pPr>
            <a:r>
              <a:rPr b="1" lang="lv-LV" sz="1500" spc="-1" strike="noStrike">
                <a:solidFill>
                  <a:srgbClr val="001f66"/>
                </a:solidFill>
                <a:latin typeface="Gilroy"/>
                <a:ea typeface="Gilroy Semibold"/>
              </a:rPr>
              <a:t>BONUS-PUNKTI</a:t>
            </a:r>
            <a:endParaRPr b="0" lang="en-US" sz="1500" spc="-1" strike="noStrike">
              <a:latin typeface="Arial"/>
            </a:endParaRPr>
          </a:p>
          <a:p>
            <a:pPr>
              <a:lnSpc>
                <a:spcPct val="90000"/>
              </a:lnSpc>
            </a:pPr>
            <a:endParaRPr b="0" lang="en-US" sz="1500" spc="-1" strike="noStrike">
              <a:latin typeface="Arial"/>
            </a:endParaRPr>
          </a:p>
          <a:p>
            <a:pPr>
              <a:lnSpc>
                <a:spcPct val="90000"/>
              </a:lnSpc>
            </a:pPr>
            <a:endParaRPr b="0" lang="en-US" sz="1500" spc="-1" strike="noStrike">
              <a:latin typeface="Arial"/>
            </a:endParaRPr>
          </a:p>
          <a:p>
            <a:pPr>
              <a:lnSpc>
                <a:spcPct val="90000"/>
              </a:lnSpc>
            </a:pPr>
            <a:r>
              <a:rPr b="1" lang="lv-LV" sz="1500" spc="-1" strike="noStrike">
                <a:solidFill>
                  <a:srgbClr val="001f66"/>
                </a:solidFill>
                <a:latin typeface="Gilroy"/>
                <a:ea typeface="Gilroy Semibold"/>
              </a:rPr>
              <a:t>KLUBA CENA</a:t>
            </a:r>
            <a:endParaRPr b="0" lang="en-US" sz="1500" spc="-1" strike="noStrike">
              <a:latin typeface="Arial"/>
            </a:endParaRPr>
          </a:p>
          <a:p>
            <a:pPr>
              <a:lnSpc>
                <a:spcPct val="90000"/>
              </a:lnSpc>
            </a:pPr>
            <a:endParaRPr b="0" lang="en-US" sz="1500" spc="-1" strike="noStrike">
              <a:latin typeface="Arial"/>
            </a:endParaRPr>
          </a:p>
          <a:p>
            <a:pPr>
              <a:lnSpc>
                <a:spcPct val="90000"/>
              </a:lnSpc>
            </a:pPr>
            <a:endParaRPr b="0" lang="en-US" sz="1500" spc="-1" strike="noStrike">
              <a:latin typeface="Arial"/>
            </a:endParaRPr>
          </a:p>
          <a:p>
            <a:pPr>
              <a:lnSpc>
                <a:spcPct val="90000"/>
              </a:lnSpc>
            </a:pPr>
            <a:r>
              <a:rPr b="1" lang="lv-LV" sz="1500" spc="-1" strike="noStrike">
                <a:solidFill>
                  <a:srgbClr val="001f66"/>
                </a:solidFill>
                <a:latin typeface="Gilroy"/>
                <a:ea typeface="Gilroy Semibold"/>
              </a:rPr>
              <a:t>MAZUMTIRDZNIECĪBAS CENA</a:t>
            </a:r>
            <a:endParaRPr b="0" lang="en-US" sz="1500" spc="-1" strike="noStrike">
              <a:latin typeface="Arial"/>
            </a:endParaRPr>
          </a:p>
        </p:txBody>
      </p:sp>
      <p:sp>
        <p:nvSpPr>
          <p:cNvPr id="340" name="CustomShape 3"/>
          <p:cNvSpPr/>
          <p:nvPr/>
        </p:nvSpPr>
        <p:spPr>
          <a:xfrm>
            <a:off x="3202560" y="2857680"/>
            <a:ext cx="1270800" cy="399960"/>
          </a:xfrm>
          <a:prstGeom prst="rect">
            <a:avLst/>
          </a:prstGeom>
          <a:noFill/>
          <a:ln w="12600">
            <a:noFill/>
          </a:ln>
        </p:spPr>
        <p:style>
          <a:lnRef idx="0"/>
          <a:fillRef idx="0"/>
          <a:effectRef idx="0"/>
          <a:fontRef idx="minor"/>
        </p:style>
        <p:txBody>
          <a:bodyPr lIns="85680" rIns="85680" tIns="85680" bIns="85680">
            <a:spAutoFit/>
          </a:bodyPr>
          <a:p>
            <a:pPr>
              <a:lnSpc>
                <a:spcPct val="100000"/>
              </a:lnSpc>
            </a:pPr>
            <a:r>
              <a:rPr b="0" lang="en-US" sz="1500" spc="-1" strike="noStrike">
                <a:solidFill>
                  <a:srgbClr val="001f66"/>
                </a:solidFill>
                <a:latin typeface="Gilroy"/>
                <a:ea typeface="Gilroy Regular"/>
              </a:rPr>
              <a:t>2</a:t>
            </a:r>
            <a:r>
              <a:rPr b="0" lang="ru-RU" sz="1500" spc="-1" strike="noStrike">
                <a:solidFill>
                  <a:srgbClr val="001f66"/>
                </a:solidFill>
                <a:latin typeface="Gilroy"/>
                <a:ea typeface="Gilroy Regular"/>
              </a:rPr>
              <a:t>7,50 </a:t>
            </a:r>
            <a:r>
              <a:rPr b="0" lang="lv-LV" sz="1500" spc="-1" strike="noStrike">
                <a:solidFill>
                  <a:srgbClr val="001f66"/>
                </a:solidFill>
                <a:latin typeface="Gilroy"/>
                <a:ea typeface="Gilroy Regular"/>
              </a:rPr>
              <a:t>EUR</a:t>
            </a:r>
            <a:endParaRPr b="0" lang="en-US" sz="1500" spc="-1" strike="noStrike">
              <a:latin typeface="Arial"/>
            </a:endParaRPr>
          </a:p>
        </p:txBody>
      </p:sp>
      <p:sp>
        <p:nvSpPr>
          <p:cNvPr id="341" name="CustomShape 4"/>
          <p:cNvSpPr/>
          <p:nvPr/>
        </p:nvSpPr>
        <p:spPr>
          <a:xfrm>
            <a:off x="3209400" y="2214720"/>
            <a:ext cx="1044360" cy="399960"/>
          </a:xfrm>
          <a:prstGeom prst="rect">
            <a:avLst/>
          </a:prstGeom>
          <a:noFill/>
          <a:ln w="12600">
            <a:noFill/>
          </a:ln>
        </p:spPr>
        <p:style>
          <a:lnRef idx="0"/>
          <a:fillRef idx="0"/>
          <a:effectRef idx="0"/>
          <a:fontRef idx="minor"/>
        </p:style>
        <p:txBody>
          <a:bodyPr wrap="none" lIns="85680" rIns="85680" tIns="85680" bIns="85680">
            <a:spAutoFit/>
          </a:bodyPr>
          <a:p>
            <a:pPr>
              <a:lnSpc>
                <a:spcPct val="100000"/>
              </a:lnSpc>
            </a:pPr>
            <a:r>
              <a:rPr b="0" lang="en-US" sz="1500" spc="-1" strike="noStrike">
                <a:solidFill>
                  <a:srgbClr val="001f66"/>
                </a:solidFill>
                <a:latin typeface="Gilroy"/>
                <a:ea typeface="Gilroy Regular"/>
              </a:rPr>
              <a:t>22</a:t>
            </a:r>
            <a:r>
              <a:rPr b="0" lang="ru-RU" sz="1500" spc="-1" strike="noStrike">
                <a:solidFill>
                  <a:srgbClr val="001f66"/>
                </a:solidFill>
                <a:latin typeface="Gilroy"/>
                <a:ea typeface="Gilroy Regular"/>
              </a:rPr>
              <a:t>,00</a:t>
            </a:r>
            <a:r>
              <a:rPr b="0" lang="lv-LV" sz="1500" spc="-1" strike="noStrike">
                <a:solidFill>
                  <a:srgbClr val="001f66"/>
                </a:solidFill>
                <a:latin typeface="Gilroy"/>
                <a:ea typeface="Gilroy Regular"/>
              </a:rPr>
              <a:t> </a:t>
            </a:r>
            <a:r>
              <a:rPr b="0" lang="en-US" sz="1500" spc="-1" strike="noStrike">
                <a:solidFill>
                  <a:srgbClr val="001f66"/>
                </a:solidFill>
                <a:latin typeface="Gilroy"/>
                <a:ea typeface="Gilroy Regular"/>
              </a:rPr>
              <a:t>EUR</a:t>
            </a:r>
            <a:endParaRPr b="0" lang="en-US" sz="1500" spc="-1" strike="noStrike">
              <a:latin typeface="Arial"/>
            </a:endParaRPr>
          </a:p>
        </p:txBody>
      </p:sp>
      <p:sp>
        <p:nvSpPr>
          <p:cNvPr id="342" name="CustomShape 5"/>
          <p:cNvSpPr/>
          <p:nvPr/>
        </p:nvSpPr>
        <p:spPr>
          <a:xfrm>
            <a:off x="444600" y="812880"/>
            <a:ext cx="371520" cy="2286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1500" spc="-1" strike="noStrike">
                <a:solidFill>
                  <a:srgbClr val="001f66"/>
                </a:solidFill>
                <a:latin typeface="Gilroy"/>
                <a:ea typeface="Gilroy Regular"/>
              </a:rPr>
              <a:t>219</a:t>
            </a:r>
            <a:r>
              <a:rPr b="0" lang="en-US" sz="1500" spc="-1" strike="noStrike">
                <a:solidFill>
                  <a:srgbClr val="001f66"/>
                </a:solidFill>
                <a:latin typeface="Gilroy"/>
                <a:ea typeface="Gilroy Regular"/>
              </a:rPr>
              <a:t>5</a:t>
            </a:r>
            <a:endParaRPr b="0" lang="en-US" sz="1500" spc="-1" strike="noStrike">
              <a:latin typeface="Arial"/>
            </a:endParaRPr>
          </a:p>
        </p:txBody>
      </p:sp>
      <p:sp>
        <p:nvSpPr>
          <p:cNvPr id="343" name="CustomShape 6"/>
          <p:cNvSpPr/>
          <p:nvPr/>
        </p:nvSpPr>
        <p:spPr>
          <a:xfrm>
            <a:off x="3398760" y="1693800"/>
            <a:ext cx="292320" cy="2286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en-US" sz="1500" spc="-1" strike="noStrike">
                <a:solidFill>
                  <a:srgbClr val="001f66"/>
                </a:solidFill>
                <a:latin typeface="Gilroy"/>
                <a:ea typeface="Gilroy Regular"/>
              </a:rPr>
              <a:t>11</a:t>
            </a:r>
            <a:r>
              <a:rPr b="0" lang="ru-RU" sz="1500" spc="-1" strike="noStrike">
                <a:solidFill>
                  <a:srgbClr val="001f66"/>
                </a:solidFill>
                <a:latin typeface="Gilroy"/>
                <a:ea typeface="Gilroy Regular"/>
              </a:rPr>
              <a:t>,0</a:t>
            </a:r>
            <a:endParaRPr b="0" lang="en-US" sz="1500" spc="-1" strike="noStrike">
              <a:latin typeface="Arial"/>
            </a:endParaRPr>
          </a:p>
        </p:txBody>
      </p:sp>
      <p:sp>
        <p:nvSpPr>
          <p:cNvPr id="344" name="CustomShape 7"/>
          <p:cNvSpPr/>
          <p:nvPr/>
        </p:nvSpPr>
        <p:spPr>
          <a:xfrm>
            <a:off x="3304080" y="1571400"/>
            <a:ext cx="481320" cy="481320"/>
          </a:xfrm>
          <a:prstGeom prst="ellipse">
            <a:avLst/>
          </a:prstGeom>
          <a:noFill/>
          <a:ln w="12600">
            <a:solidFill>
              <a:srgbClr val="001f66"/>
            </a:solidFill>
            <a:round/>
          </a:ln>
        </p:spPr>
        <p:style>
          <a:lnRef idx="0"/>
          <a:fillRef idx="0"/>
          <a:effectRef idx="0"/>
          <a:fontRef idx="minor"/>
        </p:style>
      </p:sp>
      <p:pic>
        <p:nvPicPr>
          <p:cNvPr id="345" name="Calci-Prime преза-37.png" descr="Calci-Prime преза-37.png"/>
          <p:cNvPicPr/>
          <p:nvPr/>
        </p:nvPicPr>
        <p:blipFill>
          <a:blip r:embed="rId3"/>
          <a:srcRect l="0" t="832" r="0" b="832"/>
          <a:stretch/>
        </p:blipFill>
        <p:spPr>
          <a:xfrm>
            <a:off x="7950240" y="4815360"/>
            <a:ext cx="785880" cy="136800"/>
          </a:xfrm>
          <a:prstGeom prst="rect">
            <a:avLst/>
          </a:prstGeom>
          <a:ln w="12600">
            <a:noFill/>
          </a:ln>
        </p:spPr>
      </p:pic>
      <p:sp>
        <p:nvSpPr>
          <p:cNvPr id="346" name="CustomShape 8"/>
          <p:cNvSpPr/>
          <p:nvPr/>
        </p:nvSpPr>
        <p:spPr>
          <a:xfrm>
            <a:off x="405360" y="406440"/>
            <a:ext cx="184968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a:t>
            </a:r>
            <a:endParaRPr b="0" lang="en-US" sz="27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47"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348" name="CustomShape 1"/>
          <p:cNvSpPr/>
          <p:nvPr/>
        </p:nvSpPr>
        <p:spPr>
          <a:xfrm>
            <a:off x="485640" y="406440"/>
            <a:ext cx="774144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 </a:t>
            </a:r>
            <a:r>
              <a:rPr b="1" lang="ru-RU" sz="2700" spc="-1" strike="noStrike">
                <a:solidFill>
                  <a:srgbClr val="001f66"/>
                </a:solidFill>
                <a:latin typeface="Gilroy"/>
                <a:ea typeface="Gilroy Bold"/>
              </a:rPr>
              <a:t>MagiCal </a:t>
            </a:r>
            <a:r>
              <a:rPr b="1" lang="lv-LV" sz="2700" spc="-1" strike="noStrike">
                <a:solidFill>
                  <a:srgbClr val="001f66"/>
                </a:solidFill>
                <a:latin typeface="Gilroy"/>
                <a:ea typeface="Gilroy Bold"/>
              </a:rPr>
              <a:t>un</a:t>
            </a:r>
            <a:r>
              <a:rPr b="1" lang="ru-RU" sz="2700" spc="-1" strike="noStrike">
                <a:solidFill>
                  <a:srgbClr val="001f66"/>
                </a:solidFill>
                <a:latin typeface="Gilroy"/>
                <a:ea typeface="Gilroy Bold"/>
              </a:rPr>
              <a:t> Ca-Mg Complex</a:t>
            </a:r>
            <a:r>
              <a:rPr b="1" lang="lv-LV" sz="2700" spc="-1" strike="noStrike">
                <a:solidFill>
                  <a:srgbClr val="001f66"/>
                </a:solidFill>
                <a:latin typeface="Gilroy"/>
                <a:ea typeface="Gilroy Bold"/>
              </a:rPr>
              <a:t> vietā</a:t>
            </a:r>
            <a:r>
              <a:rPr b="1" lang="ru-RU" sz="2700" spc="-1" strike="noStrike">
                <a:solidFill>
                  <a:srgbClr val="001f66"/>
                </a:solidFill>
                <a:latin typeface="Gilroy"/>
                <a:ea typeface="Gilroy Bold"/>
              </a:rPr>
              <a:t>: </a:t>
            </a:r>
            <a:endParaRPr b="0" lang="en-US" sz="2700" spc="-1" strike="noStrike">
              <a:latin typeface="Arial"/>
            </a:endParaRPr>
          </a:p>
          <a:p>
            <a:pPr>
              <a:lnSpc>
                <a:spcPct val="90000"/>
              </a:lnSpc>
            </a:pPr>
            <a:r>
              <a:rPr b="1" lang="lv-LV" sz="2700" spc="-1" strike="noStrike">
                <a:solidFill>
                  <a:srgbClr val="001f66"/>
                </a:solidFill>
                <a:latin typeface="Gilroy"/>
                <a:ea typeface="Gilroy Bold"/>
              </a:rPr>
              <a:t>kas ir izmainījies</a:t>
            </a:r>
            <a:r>
              <a:rPr b="1" lang="ru-RU" sz="2700" spc="-1" strike="noStrike">
                <a:solidFill>
                  <a:srgbClr val="001f66"/>
                </a:solidFill>
                <a:latin typeface="Gilroy"/>
                <a:ea typeface="Gilroy Bold"/>
              </a:rPr>
              <a:t> </a:t>
            </a:r>
            <a:endParaRPr b="0" lang="en-US" sz="2700" spc="-1" strike="noStrike">
              <a:latin typeface="Arial"/>
            </a:endParaRPr>
          </a:p>
        </p:txBody>
      </p:sp>
      <p:sp>
        <p:nvSpPr>
          <p:cNvPr id="349"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graphicFrame>
        <p:nvGraphicFramePr>
          <p:cNvPr id="350" name="Table 3"/>
          <p:cNvGraphicFramePr/>
          <p:nvPr/>
        </p:nvGraphicFramePr>
        <p:xfrm>
          <a:off x="385920" y="1362600"/>
          <a:ext cx="8350200" cy="3342240"/>
        </p:xfrm>
        <a:graphic>
          <a:graphicData uri="http://schemas.openxmlformats.org/drawingml/2006/table">
            <a:tbl>
              <a:tblPr/>
              <a:tblGrid>
                <a:gridCol w="2087640"/>
                <a:gridCol w="2087640"/>
                <a:gridCol w="2087640"/>
                <a:gridCol w="2087640"/>
              </a:tblGrid>
              <a:tr h="531000">
                <a:tc>
                  <a:txBody>
                    <a:bodyPr lIns="63360" rIns="63360">
                      <a:noAutofit/>
                    </a:bodyPr>
                    <a:p>
                      <a:pPr>
                        <a:lnSpc>
                          <a:spcPct val="100000"/>
                        </a:lnSpc>
                      </a:pPr>
                      <a:r>
                        <a:rPr b="1" lang="lv-LV" sz="900" spc="-1" strike="noStrike">
                          <a:solidFill>
                            <a:srgbClr val="ffffff"/>
                          </a:solidFill>
                          <a:latin typeface="Gilroy"/>
                          <a:ea typeface="Arial"/>
                        </a:rPr>
                        <a:t>Aktīvās vielas daudzums, </a:t>
                      </a:r>
                      <a:endParaRPr b="0" lang="en-US" sz="900" spc="-1" strike="noStrike">
                        <a:latin typeface="Arial"/>
                      </a:endParaRPr>
                    </a:p>
                    <a:p>
                      <a:pPr>
                        <a:lnSpc>
                          <a:spcPct val="100000"/>
                        </a:lnSpc>
                      </a:pPr>
                      <a:r>
                        <a:rPr b="1" lang="lv-LV" sz="900" spc="-1" strike="noStrike">
                          <a:solidFill>
                            <a:srgbClr val="ffffff"/>
                          </a:solidFill>
                          <a:latin typeface="Gilroy"/>
                          <a:ea typeface="Arial"/>
                        </a:rPr>
                        <a:t>ko satur viena dienas </a:t>
                      </a:r>
                      <a:r>
                        <a:rPr b="1" lang="ru-RU" sz="900" spc="-1" strike="noStrike">
                          <a:solidFill>
                            <a:srgbClr val="ffffff"/>
                          </a:solidFill>
                          <a:latin typeface="Gilroy"/>
                          <a:ea typeface="Arial"/>
                        </a:rPr>
                        <a:t> </a:t>
                      </a:r>
                      <a:r>
                        <a:rPr b="1" lang="lv-LV" sz="900" spc="-1" strike="noStrike">
                          <a:solidFill>
                            <a:srgbClr val="ffffff"/>
                          </a:solidFill>
                          <a:latin typeface="Gilroy"/>
                          <a:ea typeface="Arial"/>
                        </a:rPr>
                        <a:t>deva</a:t>
                      </a:r>
                      <a:r>
                        <a:rPr b="1" lang="ru-RU" sz="900" spc="-1" strike="noStrike">
                          <a:solidFill>
                            <a:srgbClr val="ffffff"/>
                          </a:solidFill>
                          <a:latin typeface="Gilroy"/>
                          <a:ea typeface="Arial"/>
                        </a:rPr>
                        <a:t>          </a:t>
                      </a:r>
                      <a:endParaRPr b="0" lang="en-US" sz="900" spc="-1" strike="noStrike">
                        <a:latin typeface="Arial"/>
                      </a:endParaRPr>
                    </a:p>
                    <a:p>
                      <a:pPr>
                        <a:lnSpc>
                          <a:spcPct val="100000"/>
                        </a:lnSpc>
                      </a:pPr>
                      <a:r>
                        <a:rPr b="1" lang="ru-RU" sz="900" spc="-1" strike="noStrike">
                          <a:solidFill>
                            <a:srgbClr val="ffffff"/>
                          </a:solidFill>
                          <a:latin typeface="Gilroy"/>
                          <a:ea typeface="Arial"/>
                        </a:rPr>
                        <a:t>(4 </a:t>
                      </a:r>
                      <a:r>
                        <a:rPr b="1" lang="lv-LV" sz="900" spc="-1" strike="noStrike">
                          <a:solidFill>
                            <a:srgbClr val="ffffff"/>
                          </a:solidFill>
                          <a:latin typeface="Gilroy"/>
                          <a:ea typeface="Arial"/>
                        </a:rPr>
                        <a:t>kapsulas</a:t>
                      </a:r>
                      <a:r>
                        <a:rPr b="1" lang="ru-RU" sz="900" spc="-1" strike="noStrike">
                          <a:solidFill>
                            <a:srgbClr val="ffffff"/>
                          </a:solidFill>
                          <a:latin typeface="Gilroy"/>
                          <a:ea typeface="Arial"/>
                        </a:rPr>
                        <a:t>/</a:t>
                      </a:r>
                      <a:r>
                        <a:rPr b="1" lang="lv-LV" sz="900" spc="-1" strike="noStrike">
                          <a:solidFill>
                            <a:srgbClr val="ffffff"/>
                          </a:solidFill>
                          <a:latin typeface="Gilroy"/>
                          <a:ea typeface="Arial"/>
                        </a:rPr>
                        <a:t>tabletes)</a:t>
                      </a:r>
                      <a:endParaRPr b="0" lang="en-US" sz="900" spc="-1" strike="noStrike">
                        <a:latin typeface="Arial"/>
                      </a:endParaRPr>
                    </a:p>
                  </a:txBody>
                  <a:tcPr marL="63360" marR="63360">
                    <a:lnL w="12240">
                      <a:noFill/>
                    </a:lnL>
                    <a:lnR w="12240">
                      <a:noFill/>
                    </a:lnR>
                    <a:lnT w="12240">
                      <a:noFill/>
                    </a:lnT>
                    <a:lnB w="12240">
                      <a:noFill/>
                    </a:lnB>
                    <a:solidFill>
                      <a:srgbClr val="001f66">
                        <a:alpha val="80000"/>
                      </a:srgbClr>
                    </a:solidFill>
                  </a:tcPr>
                </a:tc>
                <a:tc>
                  <a:txBody>
                    <a:bodyPr lIns="63360" rIns="63360">
                      <a:noAutofit/>
                    </a:bodyPr>
                    <a:p>
                      <a:pPr>
                        <a:lnSpc>
                          <a:spcPct val="100000"/>
                        </a:lnSpc>
                      </a:pPr>
                      <a:r>
                        <a:rPr b="1" lang="ru-RU" sz="900" spc="-1" strike="noStrike">
                          <a:solidFill>
                            <a:srgbClr val="ffffff"/>
                          </a:solidFill>
                          <a:latin typeface="Gilroy"/>
                          <a:ea typeface="Arial"/>
                        </a:rPr>
                        <a:t>Calci-Prime   </a:t>
                      </a:r>
                      <a:endParaRPr b="0" lang="en-US" sz="900" spc="-1" strike="noStrike">
                        <a:latin typeface="Arial"/>
                      </a:endParaRPr>
                    </a:p>
                    <a:p>
                      <a:pPr>
                        <a:lnSpc>
                          <a:spcPct val="100000"/>
                        </a:lnSpc>
                      </a:pPr>
                      <a:r>
                        <a:rPr b="1" lang="ru-RU" sz="900" spc="-1" strike="noStrike">
                          <a:solidFill>
                            <a:srgbClr val="ffffff"/>
                          </a:solidFill>
                          <a:latin typeface="Gilroy"/>
                          <a:ea typeface="Arial"/>
                        </a:rPr>
                        <a:t>4 </a:t>
                      </a:r>
                      <a:r>
                        <a:rPr b="1" lang="lv-LV" sz="900" spc="-1" strike="noStrike">
                          <a:solidFill>
                            <a:srgbClr val="ffffff"/>
                          </a:solidFill>
                          <a:latin typeface="Gilroy"/>
                          <a:ea typeface="Arial"/>
                        </a:rPr>
                        <a:t>kapsulas</a:t>
                      </a:r>
                      <a:endParaRPr b="0" lang="en-US" sz="900" spc="-1" strike="noStrike">
                        <a:latin typeface="Arial"/>
                      </a:endParaRPr>
                    </a:p>
                  </a:txBody>
                  <a:tcPr marL="63360" marR="63360">
                    <a:lnL w="12240">
                      <a:noFill/>
                    </a:lnL>
                    <a:lnR w="12240">
                      <a:noFill/>
                    </a:lnR>
                    <a:lnT w="12240">
                      <a:noFill/>
                    </a:lnT>
                    <a:lnB w="12240">
                      <a:noFill/>
                    </a:lnB>
                    <a:solidFill>
                      <a:srgbClr val="001f66">
                        <a:alpha val="80000"/>
                      </a:srgbClr>
                    </a:solidFill>
                  </a:tcPr>
                </a:tc>
                <a:tc>
                  <a:txBody>
                    <a:bodyPr lIns="63360" rIns="63360">
                      <a:noAutofit/>
                    </a:bodyPr>
                    <a:p>
                      <a:pPr>
                        <a:lnSpc>
                          <a:spcPct val="100000"/>
                        </a:lnSpc>
                      </a:pPr>
                      <a:r>
                        <a:rPr b="1" lang="ru-RU" sz="900" spc="-1" strike="noStrike">
                          <a:solidFill>
                            <a:srgbClr val="ffffff"/>
                          </a:solidFill>
                          <a:latin typeface="Gilroy"/>
                          <a:ea typeface="Arial"/>
                        </a:rPr>
                        <a:t>MagiCal</a:t>
                      </a:r>
                      <a:endParaRPr b="0" lang="en-US" sz="900" spc="-1" strike="noStrike">
                        <a:latin typeface="Arial"/>
                      </a:endParaRPr>
                    </a:p>
                    <a:p>
                      <a:pPr>
                        <a:lnSpc>
                          <a:spcPct val="100000"/>
                        </a:lnSpc>
                      </a:pPr>
                      <a:r>
                        <a:rPr b="1" lang="ru-RU" sz="900" spc="-1" strike="noStrike">
                          <a:solidFill>
                            <a:srgbClr val="ffffff"/>
                          </a:solidFill>
                          <a:latin typeface="Gilroy"/>
                          <a:ea typeface="Arial"/>
                        </a:rPr>
                        <a:t>4 </a:t>
                      </a:r>
                      <a:r>
                        <a:rPr b="1" lang="lv-LV" sz="900" spc="-1" strike="noStrike">
                          <a:solidFill>
                            <a:srgbClr val="ffffff"/>
                          </a:solidFill>
                          <a:latin typeface="Gilroy"/>
                          <a:ea typeface="Arial"/>
                        </a:rPr>
                        <a:t>tabletes </a:t>
                      </a:r>
                      <a:endParaRPr b="0" lang="en-US" sz="900" spc="-1" strike="noStrike">
                        <a:latin typeface="Arial"/>
                      </a:endParaRPr>
                    </a:p>
                  </a:txBody>
                  <a:tcPr marL="63360" marR="63360">
                    <a:lnL w="12240">
                      <a:noFill/>
                    </a:lnL>
                    <a:lnR w="12240">
                      <a:noFill/>
                    </a:lnR>
                    <a:lnT w="12240">
                      <a:noFill/>
                    </a:lnT>
                    <a:lnB w="12240">
                      <a:noFill/>
                    </a:lnB>
                    <a:solidFill>
                      <a:srgbClr val="001f66">
                        <a:alpha val="80000"/>
                      </a:srgbClr>
                    </a:solidFill>
                  </a:tcPr>
                </a:tc>
                <a:tc>
                  <a:txBody>
                    <a:bodyPr lIns="63360" rIns="63360">
                      <a:noAutofit/>
                    </a:bodyPr>
                    <a:p>
                      <a:pPr>
                        <a:lnSpc>
                          <a:spcPct val="100000"/>
                        </a:lnSpc>
                      </a:pPr>
                      <a:r>
                        <a:rPr b="1" lang="ru-RU" sz="900" spc="-1" strike="noStrike">
                          <a:solidFill>
                            <a:srgbClr val="ffffff"/>
                          </a:solidFill>
                          <a:latin typeface="Gilroy"/>
                          <a:ea typeface="Arial"/>
                        </a:rPr>
                        <a:t>Ca-Mg Complex</a:t>
                      </a:r>
                      <a:endParaRPr b="0" lang="en-US" sz="900" spc="-1" strike="noStrike">
                        <a:latin typeface="Arial"/>
                      </a:endParaRPr>
                    </a:p>
                    <a:p>
                      <a:pPr>
                        <a:lnSpc>
                          <a:spcPct val="100000"/>
                        </a:lnSpc>
                      </a:pPr>
                      <a:r>
                        <a:rPr b="1" lang="ru-RU" sz="900" spc="-1" strike="noStrike">
                          <a:solidFill>
                            <a:srgbClr val="ffffff"/>
                          </a:solidFill>
                          <a:latin typeface="Gilroy"/>
                          <a:ea typeface="Arial"/>
                        </a:rPr>
                        <a:t>4 </a:t>
                      </a:r>
                      <a:r>
                        <a:rPr b="1" lang="lv-LV" sz="900" spc="-1" strike="noStrike">
                          <a:solidFill>
                            <a:srgbClr val="ffffff"/>
                          </a:solidFill>
                          <a:latin typeface="Gilroy"/>
                          <a:ea typeface="Arial"/>
                        </a:rPr>
                        <a:t>kapsulas</a:t>
                      </a:r>
                      <a:endParaRPr b="0" lang="en-US" sz="900" spc="-1" strike="noStrike">
                        <a:latin typeface="Arial"/>
                      </a:endParaRPr>
                    </a:p>
                  </a:txBody>
                  <a:tcPr marL="63360" marR="63360">
                    <a:lnL w="12240">
                      <a:noFill/>
                    </a:lnL>
                    <a:lnR w="12240">
                      <a:noFill/>
                    </a:lnR>
                    <a:lnT w="12240">
                      <a:noFill/>
                    </a:lnT>
                    <a:lnB w="12240">
                      <a:noFill/>
                    </a:lnB>
                    <a:solidFill>
                      <a:srgbClr val="001f66">
                        <a:alpha val="80000"/>
                      </a:srgbClr>
                    </a:solidFill>
                  </a:tcPr>
                </a:tc>
              </a:tr>
              <a:tr h="344160">
                <a:tc>
                  <a:txBody>
                    <a:bodyPr lIns="50760" rIns="50760">
                      <a:noAutofit/>
                    </a:bodyPr>
                    <a:p>
                      <a:pPr>
                        <a:lnSpc>
                          <a:spcPct val="100000"/>
                        </a:lnSpc>
                      </a:pPr>
                      <a:r>
                        <a:rPr b="0" lang="lv-LV" sz="800" spc="-1" strike="noStrike">
                          <a:solidFill>
                            <a:srgbClr val="001f66"/>
                          </a:solidFill>
                          <a:latin typeface="Gilroy"/>
                          <a:ea typeface="Arial"/>
                        </a:rPr>
                        <a:t>Kalcijs</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550 </a:t>
                      </a:r>
                      <a:r>
                        <a:rPr b="0" lang="lv-LV" sz="800" spc="-1" strike="noStrike">
                          <a:solidFill>
                            <a:srgbClr val="001f66"/>
                          </a:solidFill>
                          <a:latin typeface="Gilroy"/>
                          <a:ea typeface="Arial"/>
                        </a:rPr>
                        <a:t>mg no</a:t>
                      </a:r>
                      <a:r>
                        <a:rPr b="0" lang="ru-RU" sz="800" spc="-1" strike="noStrike">
                          <a:solidFill>
                            <a:srgbClr val="001f66"/>
                          </a:solidFill>
                          <a:latin typeface="Gilroy"/>
                          <a:ea typeface="Arial"/>
                        </a:rPr>
                        <a:t> Aquamin</a:t>
                      </a:r>
                      <a:r>
                        <a:rPr b="0" lang="ru-RU" sz="800" spc="-1" strike="noStrike" baseline="31000">
                          <a:solidFill>
                            <a:srgbClr val="001f66"/>
                          </a:solidFill>
                          <a:latin typeface="Gilroy"/>
                          <a:ea typeface="Arial"/>
                        </a:rPr>
                        <a:t>ТМ</a:t>
                      </a:r>
                      <a:r>
                        <a:rPr b="0" lang="ru-RU" sz="800" spc="-1" strike="noStrike">
                          <a:solidFill>
                            <a:srgbClr val="001f66"/>
                          </a:solidFill>
                          <a:latin typeface="Gilroy"/>
                          <a:ea typeface="Arial"/>
                        </a:rPr>
                        <a:t> </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1090</a:t>
                      </a:r>
                      <a:r>
                        <a:rPr b="0" lang="lv-LV" sz="800" spc="-1" strike="noStrike">
                          <a:solidFill>
                            <a:srgbClr val="001f66"/>
                          </a:solidFill>
                          <a:latin typeface="Gilroy"/>
                          <a:ea typeface="Arial"/>
                        </a:rPr>
                        <a:t> mg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 dabiskajiem</a:t>
                      </a:r>
                      <a:r>
                        <a:rPr b="0" lang="ru-RU" sz="800" spc="-1" strike="noStrike">
                          <a:solidFill>
                            <a:srgbClr val="001f66"/>
                          </a:solidFill>
                          <a:latin typeface="Gilroy"/>
                          <a:ea typeface="Arial"/>
                        </a:rPr>
                        <a:t> </a:t>
                      </a:r>
                      <a:endParaRPr b="0" lang="en-US" sz="800" spc="-1" strike="noStrike">
                        <a:latin typeface="Arial"/>
                      </a:endParaRPr>
                    </a:p>
                    <a:p>
                      <a:pPr>
                        <a:lnSpc>
                          <a:spcPct val="100000"/>
                        </a:lnSpc>
                      </a:pPr>
                      <a:r>
                        <a:rPr b="0" lang="lv-LV" sz="800" spc="-1" strike="noStrike">
                          <a:solidFill>
                            <a:srgbClr val="001f66"/>
                          </a:solidFill>
                          <a:latin typeface="Gilroy"/>
                          <a:ea typeface="Arial"/>
                        </a:rPr>
                        <a:t>jūras nogulumiem</a:t>
                      </a:r>
                      <a:r>
                        <a:rPr b="0" lang="ru-RU" sz="800" spc="-1" strike="noStrike">
                          <a:solidFill>
                            <a:srgbClr val="001f66"/>
                          </a:solidFill>
                          <a:latin typeface="Gilroy"/>
                          <a:ea typeface="Arial"/>
                        </a:rPr>
                        <a:t> </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300 </a:t>
                      </a:r>
                      <a:r>
                        <a:rPr b="0" lang="lv-LV" sz="800" spc="-1" strike="noStrike">
                          <a:solidFill>
                            <a:srgbClr val="001f66"/>
                          </a:solidFill>
                          <a:latin typeface="Gilroy"/>
                          <a:ea typeface="Arial"/>
                        </a:rPr>
                        <a:t>mg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malāts un citrāts</a:t>
                      </a: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r>
              <a:tr h="344160">
                <a:tc>
                  <a:txBody>
                    <a:bodyPr lIns="50760" rIns="50760">
                      <a:noAutofit/>
                    </a:bodyPr>
                    <a:p>
                      <a:pPr>
                        <a:lnSpc>
                          <a:spcPct val="100000"/>
                        </a:lnSpc>
                      </a:pPr>
                      <a:r>
                        <a:rPr b="0" lang="lv-LV" sz="800" spc="-1" strike="noStrike">
                          <a:solidFill>
                            <a:srgbClr val="001f66"/>
                          </a:solidFill>
                          <a:latin typeface="Gilroy"/>
                          <a:ea typeface="DejaVu Sans"/>
                        </a:rPr>
                        <a:t>Magnijs</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160 </a:t>
                      </a:r>
                      <a:r>
                        <a:rPr b="0" lang="lv-LV" sz="800" spc="-1" strike="noStrike">
                          <a:solidFill>
                            <a:srgbClr val="001f66"/>
                          </a:solidFill>
                          <a:latin typeface="Gilroy"/>
                          <a:ea typeface="Arial"/>
                        </a:rPr>
                        <a:t>mg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a:t>
                      </a:r>
                      <a:r>
                        <a:rPr b="0" lang="ru-RU" sz="800" spc="-1" strike="noStrike">
                          <a:solidFill>
                            <a:srgbClr val="001f66"/>
                          </a:solidFill>
                          <a:latin typeface="Gilroy"/>
                          <a:ea typeface="Arial"/>
                        </a:rPr>
                        <a:t> Aquamin</a:t>
                      </a:r>
                      <a:r>
                        <a:rPr b="0" lang="ru-RU" sz="800" spc="-1" strike="noStrike" baseline="31000">
                          <a:solidFill>
                            <a:srgbClr val="001f66"/>
                          </a:solidFill>
                          <a:latin typeface="Gilroy"/>
                          <a:ea typeface="Arial"/>
                        </a:rPr>
                        <a:t>ТМ</a:t>
                      </a:r>
                      <a:r>
                        <a:rPr b="0" lang="ru-RU" sz="800" spc="-1" strike="noStrike">
                          <a:solidFill>
                            <a:srgbClr val="001f66"/>
                          </a:solidFill>
                          <a:latin typeface="Gilroy"/>
                          <a:ea typeface="Arial"/>
                        </a:rPr>
                        <a:t> </a:t>
                      </a:r>
                      <a:endParaRPr b="0" lang="en-US" sz="800" spc="-1" strike="noStrike">
                        <a:latin typeface="Arial"/>
                      </a:endParaRPr>
                    </a:p>
                    <a:p>
                      <a:pPr>
                        <a:lnSpc>
                          <a:spcPct val="100000"/>
                        </a:lnSpc>
                      </a:pPr>
                      <a:r>
                        <a:rPr b="0" lang="lv-LV" sz="800" spc="-1" strike="noStrike">
                          <a:solidFill>
                            <a:srgbClr val="001f66"/>
                          </a:solidFill>
                          <a:latin typeface="Gilroy"/>
                          <a:ea typeface="Arial"/>
                        </a:rPr>
                        <a:t>un magnija citrāta</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665 </a:t>
                      </a:r>
                      <a:r>
                        <a:rPr b="0" lang="lv-LV" sz="800" spc="-1" strike="noStrike">
                          <a:solidFill>
                            <a:srgbClr val="001f66"/>
                          </a:solidFill>
                          <a:latin typeface="Gilroy"/>
                          <a:ea typeface="Arial"/>
                        </a:rPr>
                        <a:t>mg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 dabiskajiem </a:t>
                      </a:r>
                      <a:endParaRPr b="0" lang="en-US" sz="800" spc="-1" strike="noStrike">
                        <a:latin typeface="Arial"/>
                      </a:endParaRPr>
                    </a:p>
                    <a:p>
                      <a:pPr>
                        <a:lnSpc>
                          <a:spcPct val="100000"/>
                        </a:lnSpc>
                      </a:pPr>
                      <a:r>
                        <a:rPr b="0" lang="lv-LV" sz="800" spc="-1" strike="noStrike">
                          <a:solidFill>
                            <a:srgbClr val="001f66"/>
                          </a:solidFill>
                          <a:latin typeface="Gilroy"/>
                          <a:ea typeface="Arial"/>
                        </a:rPr>
                        <a:t>jūras nogulumiem</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100 </a:t>
                      </a:r>
                      <a:r>
                        <a:rPr b="0" lang="lv-LV" sz="800" spc="-1" strike="noStrike">
                          <a:solidFill>
                            <a:srgbClr val="001f66"/>
                          </a:solidFill>
                          <a:latin typeface="Gilroy"/>
                          <a:ea typeface="Arial"/>
                        </a:rPr>
                        <a:t>mg </a:t>
                      </a:r>
                      <a:r>
                        <a:rPr b="0" lang="ru-RU" sz="800" spc="-1" strike="noStrike">
                          <a:solidFill>
                            <a:srgbClr val="001f66"/>
                          </a:solidFill>
                          <a:latin typeface="Gilroy"/>
                          <a:ea typeface="Arial"/>
                        </a:rPr>
                        <a:t>(</a:t>
                      </a:r>
                      <a:r>
                        <a:rPr b="0" lang="lv-LV" sz="800" spc="-1" strike="noStrike">
                          <a:solidFill>
                            <a:srgbClr val="001f66"/>
                          </a:solidFill>
                          <a:latin typeface="Gilroy"/>
                          <a:ea typeface="Arial"/>
                        </a:rPr>
                        <a:t>malāts un citrāts</a:t>
                      </a: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r>
              <a:tr h="218160">
                <a:tc>
                  <a:txBody>
                    <a:bodyPr lIns="50760" rIns="50760">
                      <a:noAutofit/>
                    </a:bodyPr>
                    <a:p>
                      <a:pPr>
                        <a:lnSpc>
                          <a:spcPct val="100000"/>
                        </a:lnSpc>
                      </a:pPr>
                      <a:r>
                        <a:rPr b="0" lang="lv-LV" sz="800" spc="-1" strike="noStrike">
                          <a:solidFill>
                            <a:srgbClr val="001f66"/>
                          </a:solidFill>
                          <a:latin typeface="Gilroy"/>
                          <a:ea typeface="DejaVu Sans"/>
                        </a:rPr>
                        <a:t>Cinks</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5,36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r>
              <a:tr h="344160">
                <a:tc>
                  <a:txBody>
                    <a:bodyPr lIns="50760" rIns="50760">
                      <a:noAutofit/>
                    </a:bodyPr>
                    <a:p>
                      <a:pPr>
                        <a:lnSpc>
                          <a:spcPct val="100000"/>
                        </a:lnSpc>
                      </a:pPr>
                      <a:r>
                        <a:rPr b="0" lang="lv-LV" sz="800" spc="-1" strike="noStrike">
                          <a:solidFill>
                            <a:srgbClr val="001f66"/>
                          </a:solidFill>
                          <a:latin typeface="Gilroy"/>
                          <a:ea typeface="DejaVu Sans"/>
                        </a:rPr>
                        <a:t>Mangāns</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150 </a:t>
                      </a:r>
                      <a:r>
                        <a:rPr b="0" lang="lv-LV" sz="800" spc="-1" strike="noStrike">
                          <a:solidFill>
                            <a:srgbClr val="001f66"/>
                          </a:solidFill>
                          <a:latin typeface="Gilroy"/>
                          <a:ea typeface="Arial"/>
                        </a:rPr>
                        <a:t>mcg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 dabiskajiem </a:t>
                      </a:r>
                      <a:endParaRPr b="0" lang="en-US" sz="800" spc="-1" strike="noStrike">
                        <a:latin typeface="Arial"/>
                      </a:endParaRPr>
                    </a:p>
                    <a:p>
                      <a:pPr>
                        <a:lnSpc>
                          <a:spcPct val="100000"/>
                        </a:lnSpc>
                      </a:pPr>
                      <a:r>
                        <a:rPr b="0" lang="lv-LV" sz="800" spc="-1" strike="noStrike">
                          <a:solidFill>
                            <a:srgbClr val="001f66"/>
                          </a:solidFill>
                          <a:latin typeface="Gilroy"/>
                          <a:ea typeface="Arial"/>
                        </a:rPr>
                        <a:t>jūras nogulumiem</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r>
              <a:tr h="218160">
                <a:tc>
                  <a:txBody>
                    <a:bodyPr lIns="50760" rIns="50760">
                      <a:noAutofit/>
                    </a:bodyPr>
                    <a:p>
                      <a:pPr>
                        <a:lnSpc>
                          <a:spcPct val="100000"/>
                        </a:lnSpc>
                      </a:pPr>
                      <a:r>
                        <a:rPr b="0" lang="lv-LV" sz="800" spc="-1" strike="noStrike">
                          <a:solidFill>
                            <a:srgbClr val="001f66"/>
                          </a:solidFill>
                          <a:latin typeface="Gilroy"/>
                          <a:ea typeface="DejaVu Sans"/>
                        </a:rPr>
                        <a:t>Silīcijs</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8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noFill/>
                  </a:tcPr>
                </a:tc>
                <a:tc>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5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noFill/>
                  </a:tcPr>
                </a:tc>
              </a:tr>
              <a:tr h="218160">
                <a:tc>
                  <a:txBody>
                    <a:bodyPr lIns="50760" rIns="50760">
                      <a:noAutofit/>
                    </a:bodyPr>
                    <a:p>
                      <a:pPr>
                        <a:lnSpc>
                          <a:spcPct val="100000"/>
                        </a:lnSpc>
                      </a:pPr>
                      <a:r>
                        <a:rPr b="0" lang="lv-LV" sz="800" spc="-1" strike="noStrike">
                          <a:solidFill>
                            <a:srgbClr val="001f66"/>
                          </a:solidFill>
                          <a:latin typeface="Gilroy"/>
                          <a:ea typeface="DejaVu Sans"/>
                        </a:rPr>
                        <a:t>Bors</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0,8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 </a:t>
                      </a:r>
                      <a:r>
                        <a:rPr b="0" lang="lv-LV" sz="800" spc="-1" strike="noStrike">
                          <a:solidFill>
                            <a:srgbClr val="001f66"/>
                          </a:solidFill>
                          <a:latin typeface="Gilroy"/>
                          <a:ea typeface="Arial"/>
                        </a:rPr>
                        <a:t>mg</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r>
              <a:tr h="218160">
                <a:tc>
                  <a:txBody>
                    <a:bodyPr lIns="50760" rIns="50760">
                      <a:noAutofit/>
                    </a:bodyPr>
                    <a:p>
                      <a:pPr>
                        <a:lnSpc>
                          <a:spcPct val="100000"/>
                        </a:lnSpc>
                      </a:pPr>
                      <a:r>
                        <a:rPr b="0" lang="ru-RU" sz="800" spc="-1" strike="noStrike">
                          <a:solidFill>
                            <a:srgbClr val="001f66"/>
                          </a:solidFill>
                          <a:latin typeface="Gilroy"/>
                          <a:ea typeface="Arial"/>
                        </a:rPr>
                        <a:t>D3</a:t>
                      </a:r>
                      <a:r>
                        <a:rPr b="0" lang="lv-LV" sz="800" spc="-1" strike="noStrike">
                          <a:solidFill>
                            <a:srgbClr val="001f66"/>
                          </a:solidFill>
                          <a:latin typeface="Gilroy"/>
                          <a:ea typeface="Arial"/>
                        </a:rPr>
                        <a:t> vitamīns</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lv-LV" sz="800" spc="-1" strike="noStrike">
                          <a:solidFill>
                            <a:srgbClr val="001f66"/>
                          </a:solidFill>
                          <a:latin typeface="Gilroy"/>
                          <a:ea typeface="Arial"/>
                        </a:rPr>
                        <a:t> </a:t>
                      </a:r>
                      <a:r>
                        <a:rPr b="0" lang="ru-RU" sz="800" spc="-1" strike="noStrike">
                          <a:solidFill>
                            <a:srgbClr val="001f66"/>
                          </a:solidFill>
                          <a:latin typeface="Gilroy"/>
                          <a:ea typeface="Arial"/>
                        </a:rPr>
                        <a:t>5 </a:t>
                      </a:r>
                      <a:r>
                        <a:rPr b="0" lang="lv-LV" sz="800" spc="-1" strike="noStrike">
                          <a:solidFill>
                            <a:srgbClr val="001f66"/>
                          </a:solidFill>
                          <a:latin typeface="Gilroy"/>
                          <a:ea typeface="Arial"/>
                        </a:rPr>
                        <a:t>mcg</a:t>
                      </a:r>
                      <a:r>
                        <a:rPr b="0" lang="ru-RU" sz="800" spc="-1" strike="noStrike">
                          <a:solidFill>
                            <a:srgbClr val="001f66"/>
                          </a:solidFill>
                          <a:latin typeface="Gilroy"/>
                          <a:ea typeface="Arial"/>
                        </a:rPr>
                        <a:t> (200 МЕ)</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7,5 </a:t>
                      </a:r>
                      <a:r>
                        <a:rPr b="0" lang="lv-LV" sz="800" spc="-1" strike="noStrike">
                          <a:solidFill>
                            <a:srgbClr val="001f66"/>
                          </a:solidFill>
                          <a:latin typeface="Gilroy"/>
                          <a:ea typeface="Arial"/>
                        </a:rPr>
                        <a:t>mcg</a:t>
                      </a:r>
                      <a:r>
                        <a:rPr b="0" lang="ru-RU" sz="800" spc="-1" strike="noStrike">
                          <a:solidFill>
                            <a:srgbClr val="001f66"/>
                          </a:solidFill>
                          <a:latin typeface="Gilroy"/>
                          <a:ea typeface="Arial"/>
                        </a:rPr>
                        <a:t> (300 МЕ)</a:t>
                      </a:r>
                      <a:endParaRPr b="0" lang="en-US" sz="800" spc="-1" strike="noStrike">
                        <a:latin typeface="Arial"/>
                      </a:endParaRPr>
                    </a:p>
                  </a:txBody>
                  <a:tcPr marL="50760" marR="50760">
                    <a:lnL w="12240">
                      <a:noFill/>
                    </a:lnL>
                    <a:lnR w="12240">
                      <a:noFill/>
                    </a:lnR>
                    <a:lnT w="12240">
                      <a:noFill/>
                    </a:lnT>
                    <a:lnB w="12240">
                      <a:noFill/>
                    </a:lnB>
                    <a:noFill/>
                  </a:tcPr>
                </a:tc>
              </a:tr>
              <a:tr h="218160">
                <a:tc>
                  <a:txBody>
                    <a:bodyPr lIns="50760" rIns="50760">
                      <a:noAutofit/>
                    </a:bodyPr>
                    <a:p>
                      <a:pPr>
                        <a:lnSpc>
                          <a:spcPct val="100000"/>
                        </a:lnSpc>
                      </a:pPr>
                      <a:r>
                        <a:rPr b="0" lang="ru-RU" sz="800" spc="-1" strike="noStrike">
                          <a:solidFill>
                            <a:srgbClr val="001f66"/>
                          </a:solidFill>
                          <a:latin typeface="Gilroy"/>
                          <a:ea typeface="Arial"/>
                        </a:rPr>
                        <a:t>K2</a:t>
                      </a:r>
                      <a:r>
                        <a:rPr b="0" lang="lv-LV" sz="800" spc="-1" strike="noStrike">
                          <a:solidFill>
                            <a:srgbClr val="001f66"/>
                          </a:solidFill>
                          <a:latin typeface="Gilroy"/>
                          <a:ea typeface="Arial"/>
                        </a:rPr>
                        <a:t> vitamīns</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75,2 </a:t>
                      </a:r>
                      <a:r>
                        <a:rPr b="0" lang="lv-LV" sz="800" spc="-1" strike="noStrike">
                          <a:solidFill>
                            <a:srgbClr val="001f66"/>
                          </a:solidFill>
                          <a:latin typeface="Gilroy"/>
                          <a:ea typeface="Arial"/>
                        </a:rPr>
                        <a:t>mcg</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150 </a:t>
                      </a:r>
                      <a:r>
                        <a:rPr b="0" lang="lv-LV" sz="800" spc="-1" strike="noStrike">
                          <a:solidFill>
                            <a:srgbClr val="001f66"/>
                          </a:solidFill>
                          <a:latin typeface="Gilroy"/>
                          <a:ea typeface="Arial"/>
                        </a:rPr>
                        <a:t>mcg</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r>
              <a:tr h="344160">
                <a:tc>
                  <a:txBody>
                    <a:bodyPr lIns="50760" rIns="50760">
                      <a:noAutofit/>
                    </a:bodyPr>
                    <a:p>
                      <a:pPr>
                        <a:lnSpc>
                          <a:spcPct val="100000"/>
                        </a:lnSpc>
                      </a:pPr>
                      <a:r>
                        <a:rPr b="0" lang="lv-LV" sz="800" spc="-1" strike="noStrike">
                          <a:solidFill>
                            <a:srgbClr val="001f66"/>
                          </a:solidFill>
                          <a:latin typeface="Gilroy"/>
                          <a:ea typeface="DejaVu Sans"/>
                        </a:rPr>
                        <a:t>Dzelzs</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1,5 </a:t>
                      </a:r>
                      <a:r>
                        <a:rPr b="0" lang="lv-LV" sz="800" spc="-1" strike="noStrike">
                          <a:solidFill>
                            <a:srgbClr val="001f66"/>
                          </a:solidFill>
                          <a:latin typeface="Gilroy"/>
                          <a:ea typeface="Arial"/>
                        </a:rPr>
                        <a:t>mg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 dabiskajiem </a:t>
                      </a:r>
                      <a:endParaRPr b="0" lang="en-US" sz="800" spc="-1" strike="noStrike">
                        <a:latin typeface="Arial"/>
                      </a:endParaRPr>
                    </a:p>
                    <a:p>
                      <a:pPr>
                        <a:lnSpc>
                          <a:spcPct val="100000"/>
                        </a:lnSpc>
                      </a:pPr>
                      <a:r>
                        <a:rPr b="0" lang="lv-LV" sz="800" spc="-1" strike="noStrike">
                          <a:solidFill>
                            <a:srgbClr val="001f66"/>
                          </a:solidFill>
                          <a:latin typeface="Gilroy"/>
                          <a:ea typeface="Arial"/>
                        </a:rPr>
                        <a:t>jūras nogulumiem</a:t>
                      </a:r>
                      <a:endParaRPr b="0" lang="en-US" sz="800" spc="-1" strike="noStrike">
                        <a:latin typeface="Arial"/>
                      </a:endParaRPr>
                    </a:p>
                  </a:txBody>
                  <a:tcPr marL="50760" marR="50760">
                    <a:lnL w="12240">
                      <a:noFill/>
                    </a:lnL>
                    <a:lnR w="12240">
                      <a:noFill/>
                    </a:lnR>
                    <a:lnT w="12240">
                      <a:noFill/>
                    </a:lnT>
                    <a:lnB w="12240">
                      <a:noFill/>
                    </a:lnB>
                    <a:no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noFill/>
                  </a:tcPr>
                </a:tc>
              </a:tr>
              <a:tr h="343800">
                <a:tc>
                  <a:txBody>
                    <a:bodyPr lIns="50760" rIns="50760">
                      <a:noAutofit/>
                    </a:bodyPr>
                    <a:p>
                      <a:pPr>
                        <a:lnSpc>
                          <a:spcPct val="100000"/>
                        </a:lnSpc>
                      </a:pPr>
                      <a:r>
                        <a:rPr b="0" lang="lv-LV" sz="800" spc="-1" strike="noStrike">
                          <a:solidFill>
                            <a:srgbClr val="001f66"/>
                          </a:solidFill>
                          <a:latin typeface="Gilroy"/>
                          <a:ea typeface="DejaVu Sans"/>
                        </a:rPr>
                        <a:t>Hroms</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12 </a:t>
                      </a:r>
                      <a:r>
                        <a:rPr b="0" lang="lv-LV" sz="800" spc="-1" strike="noStrike">
                          <a:solidFill>
                            <a:srgbClr val="001f66"/>
                          </a:solidFill>
                          <a:latin typeface="Gilroy"/>
                          <a:ea typeface="Arial"/>
                        </a:rPr>
                        <a:t>mcg</a:t>
                      </a:r>
                      <a:r>
                        <a:rPr b="0" lang="ru-RU" sz="800" spc="-1" strike="noStrike">
                          <a:solidFill>
                            <a:srgbClr val="001f66"/>
                          </a:solidFill>
                          <a:latin typeface="Gilroy"/>
                          <a:ea typeface="Arial"/>
                        </a:rPr>
                        <a:t> </a:t>
                      </a:r>
                      <a:r>
                        <a:rPr b="0" lang="lv-LV" sz="800" spc="-1" strike="noStrike">
                          <a:solidFill>
                            <a:srgbClr val="001f66"/>
                          </a:solidFill>
                          <a:latin typeface="Gilroy"/>
                          <a:ea typeface="Arial"/>
                        </a:rPr>
                        <a:t>no dabiskajiem </a:t>
                      </a:r>
                      <a:endParaRPr b="0" lang="en-US" sz="800" spc="-1" strike="noStrike">
                        <a:latin typeface="Arial"/>
                      </a:endParaRPr>
                    </a:p>
                    <a:p>
                      <a:pPr>
                        <a:lnSpc>
                          <a:spcPct val="100000"/>
                        </a:lnSpc>
                      </a:pPr>
                      <a:r>
                        <a:rPr b="0" lang="lv-LV" sz="800" spc="-1" strike="noStrike">
                          <a:solidFill>
                            <a:srgbClr val="001f66"/>
                          </a:solidFill>
                          <a:latin typeface="Gilroy"/>
                          <a:ea typeface="Arial"/>
                        </a:rPr>
                        <a:t>jūras nogulumiem</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c>
                  <a:txBody>
                    <a:bodyPr lIns="50760" rIns="50760">
                      <a:noAutofit/>
                    </a:bodyPr>
                    <a:p>
                      <a:pPr>
                        <a:lnSpc>
                          <a:spcPct val="100000"/>
                        </a:lnSpc>
                      </a:pPr>
                      <a:r>
                        <a:rPr b="0" lang="ru-RU" sz="800" spc="-1" strike="noStrike">
                          <a:solidFill>
                            <a:srgbClr val="001f66"/>
                          </a:solidFill>
                          <a:latin typeface="Gilroy"/>
                          <a:ea typeface="Arial"/>
                        </a:rPr>
                        <a:t>-</a:t>
                      </a:r>
                      <a:endParaRPr b="0" lang="en-US" sz="800" spc="-1" strike="noStrike">
                        <a:latin typeface="Arial"/>
                      </a:endParaRPr>
                    </a:p>
                  </a:txBody>
                  <a:tcPr marL="50760" marR="50760">
                    <a:lnL w="12240">
                      <a:noFill/>
                    </a:lnL>
                    <a:lnR w="12240">
                      <a:noFill/>
                    </a:lnR>
                    <a:lnT w="12240">
                      <a:noFill/>
                    </a:lnT>
                    <a:lnB w="12240">
                      <a:noFill/>
                    </a:lnB>
                    <a:solidFill>
                      <a:srgbClr val="1039ce">
                        <a:alpha val="15000"/>
                      </a:srgbClr>
                    </a:solidFill>
                  </a:tcPr>
                </a:tc>
              </a:tr>
            </a:tbl>
          </a:graphicData>
        </a:graphic>
      </p:graphicFrame>
      <p:pic>
        <p:nvPicPr>
          <p:cNvPr id="351" name="Calci-Prime преза-35.png" descr="Calci-Prime преза-35.png"/>
          <p:cNvPicPr/>
          <p:nvPr/>
        </p:nvPicPr>
        <p:blipFill>
          <a:blip r:embed="rId2"/>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353" name="133_magical.jpg" descr="133_magical.jpg"/>
          <p:cNvPicPr/>
          <p:nvPr/>
        </p:nvPicPr>
        <p:blipFill>
          <a:blip r:embed="rId2"/>
          <a:srcRect l="32184" t="0" r="23297" b="0"/>
          <a:stretch/>
        </p:blipFill>
        <p:spPr>
          <a:xfrm>
            <a:off x="5712840" y="0"/>
            <a:ext cx="3432240" cy="5142240"/>
          </a:xfrm>
          <a:prstGeom prst="rect">
            <a:avLst/>
          </a:prstGeom>
          <a:ln w="12600">
            <a:noFill/>
          </a:ln>
        </p:spPr>
      </p:pic>
      <p:sp>
        <p:nvSpPr>
          <p:cNvPr id="354" name="CustomShape 1"/>
          <p:cNvSpPr/>
          <p:nvPr/>
        </p:nvSpPr>
        <p:spPr>
          <a:xfrm>
            <a:off x="542160" y="406440"/>
            <a:ext cx="424080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priekšrocības,</a:t>
            </a:r>
            <a:r>
              <a:rPr b="1" lang="ru-RU" sz="2700" spc="-1" strike="noStrike">
                <a:solidFill>
                  <a:srgbClr val="001f66"/>
                </a:solidFill>
                <a:latin typeface="Gilroy"/>
                <a:ea typeface="Gilroy Bold"/>
              </a:rPr>
              <a:t> </a:t>
            </a:r>
            <a:br/>
            <a:r>
              <a:rPr b="1" lang="lv-LV" sz="2700" spc="-1" strike="noStrike">
                <a:solidFill>
                  <a:srgbClr val="001f66"/>
                </a:solidFill>
                <a:latin typeface="Gilroy"/>
                <a:ea typeface="DejaVu Sans"/>
              </a:rPr>
              <a:t>salīdzinot ar </a:t>
            </a:r>
            <a:r>
              <a:rPr b="1" lang="ru-RU" sz="2700" spc="-1" strike="noStrike">
                <a:solidFill>
                  <a:srgbClr val="001f66"/>
                </a:solidFill>
                <a:latin typeface="Gilroy"/>
                <a:ea typeface="Gilroy Bold"/>
              </a:rPr>
              <a:t>MagiCal</a:t>
            </a:r>
            <a:endParaRPr b="0" lang="en-US" sz="2700" spc="-1" strike="noStrike">
              <a:latin typeface="Arial"/>
            </a:endParaRPr>
          </a:p>
        </p:txBody>
      </p:sp>
      <p:sp>
        <p:nvSpPr>
          <p:cNvPr id="355"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356" name="CustomShape 3"/>
          <p:cNvSpPr/>
          <p:nvPr/>
        </p:nvSpPr>
        <p:spPr>
          <a:xfrm>
            <a:off x="9563040" y="101520"/>
            <a:ext cx="405000" cy="4951440"/>
          </a:xfrm>
          <a:prstGeom prst="rect">
            <a:avLst/>
          </a:prstGeom>
          <a:solidFill>
            <a:srgbClr val="585858"/>
          </a:solidFill>
          <a:ln w="12600">
            <a:noFill/>
          </a:ln>
        </p:spPr>
        <p:style>
          <a:lnRef idx="0"/>
          <a:fillRef idx="0"/>
          <a:effectRef idx="0"/>
          <a:fontRef idx="minor"/>
        </p:style>
      </p:sp>
      <p:sp>
        <p:nvSpPr>
          <p:cNvPr id="357" name="CustomShape 4"/>
          <p:cNvSpPr/>
          <p:nvPr/>
        </p:nvSpPr>
        <p:spPr>
          <a:xfrm>
            <a:off x="960120" y="2320200"/>
            <a:ext cx="40989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Magnijs no diviem avotiem</a:t>
            </a:r>
            <a:r>
              <a:rPr b="0" lang="ru-RU" sz="1200" spc="-1" strike="noStrike">
                <a:solidFill>
                  <a:srgbClr val="001f67"/>
                </a:solidFill>
                <a:latin typeface="Gilroy"/>
                <a:ea typeface="Gilroy Regular"/>
              </a:rPr>
              <a:t>: </a:t>
            </a:r>
            <a:r>
              <a:rPr b="0" lang="lv-LV" sz="1200" spc="-1" strike="noStrike">
                <a:solidFill>
                  <a:srgbClr val="001f67"/>
                </a:solidFill>
                <a:latin typeface="Gilroy"/>
                <a:ea typeface="Gilroy Regular"/>
              </a:rPr>
              <a:t>organiskās magnija citrāta sāls</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 </a:t>
            </a:r>
            <a:r>
              <a:rPr b="0" lang="lv-LV" sz="1200" spc="-1" strike="noStrike">
                <a:solidFill>
                  <a:srgbClr val="001f67"/>
                </a:solidFill>
                <a:latin typeface="Gilroy"/>
                <a:ea typeface="Gilroy Regular"/>
              </a:rPr>
              <a:t>un dabiskās, patentētās sastāvdaļas</a:t>
            </a:r>
            <a:r>
              <a:rPr b="0" lang="ru-RU" sz="1200" spc="-1" strike="noStrike">
                <a:solidFill>
                  <a:srgbClr val="001f67"/>
                </a:solidFill>
                <a:latin typeface="Gilroy"/>
                <a:ea typeface="Gilroy Regular"/>
              </a:rPr>
              <a:t> Aquamin</a:t>
            </a:r>
            <a:r>
              <a:rPr b="0" lang="ru-RU" sz="1200" spc="-1" strike="noStrike" baseline="31000">
                <a:solidFill>
                  <a:srgbClr val="001f67"/>
                </a:solidFill>
                <a:latin typeface="Gilroy"/>
                <a:ea typeface="Gilroy Regular"/>
              </a:rPr>
              <a:t>ТМ</a:t>
            </a:r>
            <a:endParaRPr b="0" lang="en-US" sz="1200" spc="-1" strike="noStrike">
              <a:latin typeface="Arial"/>
            </a:endParaRPr>
          </a:p>
        </p:txBody>
      </p:sp>
      <p:sp>
        <p:nvSpPr>
          <p:cNvPr id="358" name="CustomShape 5"/>
          <p:cNvSpPr/>
          <p:nvPr/>
        </p:nvSpPr>
        <p:spPr>
          <a:xfrm>
            <a:off x="979200" y="2974320"/>
            <a:ext cx="406116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Sastāvs ir pastiprināts ar </a:t>
            </a:r>
            <a:r>
              <a:rPr b="0" lang="ru-RU" sz="1200" spc="-1" strike="noStrike">
                <a:solidFill>
                  <a:srgbClr val="001f67"/>
                </a:solidFill>
                <a:latin typeface="Gilroy"/>
                <a:ea typeface="Gilroy Regular"/>
              </a:rPr>
              <a:t>D3 </a:t>
            </a:r>
            <a:r>
              <a:rPr b="0" lang="lv-LV" sz="1200" spc="-1" strike="noStrike">
                <a:solidFill>
                  <a:srgbClr val="001f67"/>
                </a:solidFill>
                <a:latin typeface="Gilroy"/>
                <a:ea typeface="Gilroy Regular"/>
              </a:rPr>
              <a:t>un</a:t>
            </a:r>
            <a:r>
              <a:rPr b="0" lang="ru-RU" sz="1200" spc="-1" strike="noStrike">
                <a:solidFill>
                  <a:srgbClr val="001f67"/>
                </a:solidFill>
                <a:latin typeface="Gilroy"/>
                <a:ea typeface="Gilroy Regular"/>
              </a:rPr>
              <a:t> K2</a:t>
            </a:r>
            <a:r>
              <a:rPr b="0" lang="lv-LV" sz="1200" spc="-1" strike="noStrike">
                <a:solidFill>
                  <a:srgbClr val="001f67"/>
                </a:solidFill>
                <a:latin typeface="Gilroy"/>
                <a:ea typeface="Gilroy Regular"/>
              </a:rPr>
              <a:t> vitamīniem</a:t>
            </a:r>
            <a:r>
              <a:rPr b="0" lang="ru-RU" sz="1200" spc="-1" strike="noStrike">
                <a:solidFill>
                  <a:srgbClr val="001f67"/>
                </a:solidFill>
                <a:latin typeface="Gilroy"/>
                <a:ea typeface="Gilroy Regular"/>
              </a:rPr>
              <a:t>, </a:t>
            </a:r>
            <a:r>
              <a:rPr b="0" lang="lv-LV" sz="1200" spc="-1" strike="noStrike">
                <a:solidFill>
                  <a:srgbClr val="001f67"/>
                </a:solidFill>
                <a:latin typeface="Gilroy"/>
                <a:ea typeface="Gilroy Regular"/>
              </a:rPr>
              <a:t>cinku, silīciju</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boru, kuri uzlabo minerālvielu metabolismu kaulos</a:t>
            </a:r>
            <a:endParaRPr b="0" lang="en-US" sz="1200" spc="-1" strike="noStrike">
              <a:latin typeface="Arial"/>
            </a:endParaRPr>
          </a:p>
        </p:txBody>
      </p:sp>
      <p:sp>
        <p:nvSpPr>
          <p:cNvPr id="359" name="CustomShape 6"/>
          <p:cNvSpPr/>
          <p:nvPr/>
        </p:nvSpPr>
        <p:spPr>
          <a:xfrm>
            <a:off x="1045800" y="1666080"/>
            <a:ext cx="317700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Kalcijs no patentētas sastāvdaļas </a:t>
            </a:r>
            <a:r>
              <a:rPr b="0" lang="ru-RU" sz="1200" spc="-1" strike="noStrike">
                <a:solidFill>
                  <a:srgbClr val="001f67"/>
                </a:solidFill>
                <a:latin typeface="Gilroy"/>
                <a:ea typeface="Gilroy Regular"/>
              </a:rPr>
              <a:t>Aquamin</a:t>
            </a:r>
            <a:r>
              <a:rPr b="0" lang="ru-RU" sz="1200" spc="-1" strike="noStrike" baseline="31000">
                <a:solidFill>
                  <a:srgbClr val="001f67"/>
                </a:solidFill>
                <a:latin typeface="Gilroy"/>
                <a:ea typeface="Gilroy Regular"/>
              </a:rPr>
              <a:t>ТМ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ar pierādītu efektivitāti</a:t>
            </a:r>
            <a:endParaRPr b="0" lang="en-US" sz="1200" spc="-1" strike="noStrike">
              <a:latin typeface="Arial"/>
            </a:endParaRPr>
          </a:p>
        </p:txBody>
      </p:sp>
      <p:pic>
        <p:nvPicPr>
          <p:cNvPr id="360" name="Безымянный-1-36.png" descr="Безымянный-1-36.png"/>
          <p:cNvPicPr/>
          <p:nvPr/>
        </p:nvPicPr>
        <p:blipFill>
          <a:blip r:embed="rId3"/>
          <a:srcRect l="28" t="0" r="0" b="0"/>
          <a:stretch/>
        </p:blipFill>
        <p:spPr>
          <a:xfrm>
            <a:off x="406440" y="1625760"/>
            <a:ext cx="430200" cy="430200"/>
          </a:xfrm>
          <a:prstGeom prst="rect">
            <a:avLst/>
          </a:prstGeom>
          <a:ln w="12600">
            <a:noFill/>
          </a:ln>
        </p:spPr>
      </p:pic>
      <p:pic>
        <p:nvPicPr>
          <p:cNvPr id="361" name="Безымянный-1-47.png" descr="Безымянный-1-47.png"/>
          <p:cNvPicPr/>
          <p:nvPr/>
        </p:nvPicPr>
        <p:blipFill>
          <a:blip r:embed="rId4"/>
          <a:stretch/>
        </p:blipFill>
        <p:spPr>
          <a:xfrm>
            <a:off x="406440" y="2273400"/>
            <a:ext cx="430200" cy="430200"/>
          </a:xfrm>
          <a:prstGeom prst="rect">
            <a:avLst/>
          </a:prstGeom>
          <a:ln w="12600">
            <a:noFill/>
          </a:ln>
        </p:spPr>
      </p:pic>
      <p:pic>
        <p:nvPicPr>
          <p:cNvPr id="362" name="Безымянный-1-34.png" descr="Безымянный-1-34.png"/>
          <p:cNvPicPr/>
          <p:nvPr/>
        </p:nvPicPr>
        <p:blipFill>
          <a:blip r:embed="rId5"/>
          <a:stretch/>
        </p:blipFill>
        <p:spPr>
          <a:xfrm>
            <a:off x="406440" y="2933640"/>
            <a:ext cx="430200" cy="430200"/>
          </a:xfrm>
          <a:prstGeom prst="rect">
            <a:avLst/>
          </a:prstGeom>
          <a:ln w="12600">
            <a:noFill/>
          </a:ln>
        </p:spPr>
      </p:pic>
      <p:pic>
        <p:nvPicPr>
          <p:cNvPr id="363" name="Calci-Prime преза-37.png" descr="Calci-Prime преза-37.png"/>
          <p:cNvPicPr/>
          <p:nvPr/>
        </p:nvPicPr>
        <p:blipFill>
          <a:blip r:embed="rId6"/>
          <a:srcRect l="0" t="832" r="0" b="832"/>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64"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365" name="CustomShape 1"/>
          <p:cNvSpPr/>
          <p:nvPr/>
        </p:nvSpPr>
        <p:spPr>
          <a:xfrm>
            <a:off x="438840" y="406440"/>
            <a:ext cx="466920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ru-RU" sz="2700" spc="-1" strike="noStrike">
                <a:solidFill>
                  <a:srgbClr val="001f66"/>
                </a:solidFill>
                <a:latin typeface="Gilroy"/>
                <a:ea typeface="Gilroy Bold"/>
              </a:rPr>
              <a:t>Calci-Prime: </a:t>
            </a:r>
            <a:r>
              <a:rPr b="1" lang="lv-LV" sz="2700" spc="-1" strike="noStrike">
                <a:solidFill>
                  <a:srgbClr val="001f66"/>
                </a:solidFill>
                <a:latin typeface="Gilroy"/>
                <a:ea typeface="Gilroy Bold"/>
              </a:rPr>
              <a:t>priekšrocības, </a:t>
            </a:r>
            <a:endParaRPr b="0" lang="en-US" sz="2700" spc="-1" strike="noStrike">
              <a:latin typeface="Arial"/>
            </a:endParaRPr>
          </a:p>
          <a:p>
            <a:pPr>
              <a:lnSpc>
                <a:spcPct val="90000"/>
              </a:lnSpc>
            </a:pPr>
            <a:r>
              <a:rPr b="1" lang="lv-LV" sz="2700" spc="-1" strike="noStrike">
                <a:solidFill>
                  <a:srgbClr val="001f66"/>
                </a:solidFill>
                <a:latin typeface="Gilroy"/>
                <a:ea typeface="Gilroy Bold"/>
              </a:rPr>
              <a:t>Salīdzinot ar </a:t>
            </a:r>
            <a:r>
              <a:rPr b="1" lang="ru-RU" sz="2700" spc="-1" strike="noStrike">
                <a:solidFill>
                  <a:srgbClr val="001f66"/>
                </a:solidFill>
                <a:latin typeface="Gilroy"/>
                <a:ea typeface="Gilroy Bold"/>
              </a:rPr>
              <a:t>Ca-Mg Complex</a:t>
            </a:r>
            <a:endParaRPr b="0" lang="en-US" sz="2700" spc="-1" strike="noStrike">
              <a:latin typeface="Arial"/>
            </a:endParaRPr>
          </a:p>
        </p:txBody>
      </p:sp>
      <p:sp>
        <p:nvSpPr>
          <p:cNvPr id="366"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367" name="Безымянный-1-44.png" descr="Безымянный-1-44.png"/>
          <p:cNvPicPr/>
          <p:nvPr/>
        </p:nvPicPr>
        <p:blipFill>
          <a:blip r:embed="rId2"/>
          <a:stretch/>
        </p:blipFill>
        <p:spPr>
          <a:xfrm>
            <a:off x="7950240" y="4815360"/>
            <a:ext cx="785880" cy="136800"/>
          </a:xfrm>
          <a:prstGeom prst="rect">
            <a:avLst/>
          </a:prstGeom>
          <a:ln w="12600">
            <a:noFill/>
          </a:ln>
        </p:spPr>
      </p:pic>
      <p:sp>
        <p:nvSpPr>
          <p:cNvPr id="368" name="CustomShape 3"/>
          <p:cNvSpPr/>
          <p:nvPr/>
        </p:nvSpPr>
        <p:spPr>
          <a:xfrm>
            <a:off x="9563040" y="101520"/>
            <a:ext cx="405000" cy="4951440"/>
          </a:xfrm>
          <a:prstGeom prst="rect">
            <a:avLst/>
          </a:prstGeom>
          <a:solidFill>
            <a:srgbClr val="585858"/>
          </a:solidFill>
          <a:ln w="12600">
            <a:noFill/>
          </a:ln>
        </p:spPr>
        <p:style>
          <a:lnRef idx="0"/>
          <a:fillRef idx="0"/>
          <a:effectRef idx="0"/>
          <a:fontRef idx="minor"/>
        </p:style>
      </p:sp>
      <p:sp>
        <p:nvSpPr>
          <p:cNvPr id="369" name="CustomShape 4"/>
          <p:cNvSpPr/>
          <p:nvPr/>
        </p:nvSpPr>
        <p:spPr>
          <a:xfrm>
            <a:off x="938520" y="1666080"/>
            <a:ext cx="3389400" cy="365400"/>
          </a:xfrm>
          <a:prstGeom prst="rect">
            <a:avLst/>
          </a:prstGeom>
          <a:noFill/>
          <a:ln w="12600">
            <a:noFill/>
          </a:ln>
        </p:spPr>
        <p:style>
          <a:lnRef idx="0"/>
          <a:fillRef idx="0"/>
          <a:effectRef idx="0"/>
          <a:fontRef idx="minor"/>
        </p:style>
        <p:txBody>
          <a:bodyPr lIns="0" rIns="0" tIns="0" bIns="0">
            <a:spAutoFit/>
          </a:bodyPr>
          <a:p>
            <a:pPr>
              <a:lnSpc>
                <a:spcPct val="100000"/>
              </a:lnSpc>
            </a:pPr>
            <a:r>
              <a:rPr b="0" lang="ru-RU" sz="1200" spc="-1" strike="noStrike">
                <a:solidFill>
                  <a:srgbClr val="001f67"/>
                </a:solidFill>
                <a:latin typeface="Gilroy"/>
                <a:ea typeface="Gilroy Regular"/>
              </a:rPr>
              <a:t>1 </a:t>
            </a:r>
            <a:r>
              <a:rPr b="0" lang="lv-LV" sz="1200" spc="-1" strike="noStrike">
                <a:solidFill>
                  <a:srgbClr val="001f67"/>
                </a:solidFill>
                <a:latin typeface="Gilroy"/>
                <a:ea typeface="Gilroy Regular"/>
              </a:rPr>
              <a:t>dienas deva </a:t>
            </a:r>
            <a:r>
              <a:rPr b="0" lang="ru-RU" sz="1200" spc="-1" strike="noStrike">
                <a:solidFill>
                  <a:srgbClr val="001f67"/>
                </a:solidFill>
                <a:latin typeface="Gilroy"/>
                <a:ea typeface="Gilroy Regular"/>
              </a:rPr>
              <a:t>(4 </a:t>
            </a:r>
            <a:r>
              <a:rPr b="0" lang="lv-LV" sz="1200" spc="-1" strike="noStrike">
                <a:solidFill>
                  <a:srgbClr val="001f67"/>
                </a:solidFill>
                <a:latin typeface="Gilroy"/>
                <a:ea typeface="Gilroy Regular"/>
              </a:rPr>
              <a:t>kapsulas</a:t>
            </a:r>
            <a:r>
              <a:rPr b="0" lang="ru-RU" sz="1200" spc="-1" strike="noStrike">
                <a:solidFill>
                  <a:srgbClr val="001f67"/>
                </a:solidFill>
                <a:latin typeface="Gilroy"/>
                <a:ea typeface="Gilroy Regular"/>
              </a:rPr>
              <a:t>) </a:t>
            </a:r>
            <a:r>
              <a:rPr b="0" lang="lv-LV" sz="1200" spc="-1" strike="noStrike">
                <a:solidFill>
                  <a:srgbClr val="001f67"/>
                </a:solidFill>
                <a:latin typeface="Gilroy"/>
                <a:ea typeface="Gilroy Regular"/>
              </a:rPr>
              <a:t>satur vairāk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kalcija </a:t>
            </a:r>
            <a:r>
              <a:rPr b="0" lang="ru-RU" sz="1200" spc="-1" strike="noStrike">
                <a:solidFill>
                  <a:srgbClr val="001f67"/>
                </a:solidFill>
                <a:latin typeface="Gilroy"/>
                <a:ea typeface="Gilroy Regular"/>
              </a:rPr>
              <a:t>(+ 83%) </a:t>
            </a:r>
            <a:r>
              <a:rPr b="0" lang="lv-LV" sz="1200" spc="-1" strike="noStrike">
                <a:solidFill>
                  <a:srgbClr val="001f67"/>
                </a:solidFill>
                <a:latin typeface="Gilroy"/>
                <a:ea typeface="Gilroy Regular"/>
              </a:rPr>
              <a:t>un magnija </a:t>
            </a:r>
            <a:r>
              <a:rPr b="0" lang="ru-RU" sz="1200" spc="-1" strike="noStrike">
                <a:solidFill>
                  <a:srgbClr val="001f67"/>
                </a:solidFill>
                <a:latin typeface="Gilroy"/>
                <a:ea typeface="Gilroy Regular"/>
              </a:rPr>
              <a:t>(+ 60%)*  </a:t>
            </a:r>
            <a:endParaRPr b="0" lang="en-US" sz="1200" spc="-1" strike="noStrike">
              <a:latin typeface="Arial"/>
            </a:endParaRPr>
          </a:p>
        </p:txBody>
      </p:sp>
      <p:sp>
        <p:nvSpPr>
          <p:cNvPr id="370" name="CustomShape 5"/>
          <p:cNvSpPr/>
          <p:nvPr/>
        </p:nvSpPr>
        <p:spPr>
          <a:xfrm>
            <a:off x="978480" y="2402640"/>
            <a:ext cx="30384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Sastāvs ir pastiprināts ar cinku un mangānu</a:t>
            </a:r>
            <a:endParaRPr b="0" lang="en-US" sz="1200" spc="-1" strike="noStrike">
              <a:latin typeface="Arial"/>
            </a:endParaRPr>
          </a:p>
        </p:txBody>
      </p:sp>
      <p:sp>
        <p:nvSpPr>
          <p:cNvPr id="371" name="CustomShape 6"/>
          <p:cNvSpPr/>
          <p:nvPr/>
        </p:nvSpPr>
        <p:spPr>
          <a:xfrm>
            <a:off x="949320" y="3063240"/>
            <a:ext cx="239220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Ar </a:t>
            </a:r>
            <a:r>
              <a:rPr b="0" lang="ru-RU" sz="1200" spc="-1" strike="noStrike">
                <a:solidFill>
                  <a:srgbClr val="001f67"/>
                </a:solidFill>
                <a:latin typeface="Gilroy"/>
                <a:ea typeface="Gilroy Regular"/>
              </a:rPr>
              <a:t>1 </a:t>
            </a:r>
            <a:r>
              <a:rPr b="0" lang="lv-LV" sz="1200" spc="-1" strike="noStrike">
                <a:solidFill>
                  <a:srgbClr val="001f67"/>
                </a:solidFill>
                <a:latin typeface="Gilroy"/>
                <a:ea typeface="Gilroy Regular"/>
              </a:rPr>
              <a:t>iepakojumu pietiks </a:t>
            </a:r>
            <a:r>
              <a:rPr b="0" lang="ru-RU" sz="1200" spc="-1" strike="noStrike">
                <a:solidFill>
                  <a:srgbClr val="001f67"/>
                </a:solidFill>
                <a:latin typeface="Gilroy"/>
                <a:ea typeface="Gilroy Regular"/>
              </a:rPr>
              <a:t>30 </a:t>
            </a:r>
            <a:r>
              <a:rPr b="0" lang="lv-LV" sz="1200" spc="-1" strike="noStrike">
                <a:solidFill>
                  <a:srgbClr val="001f67"/>
                </a:solidFill>
                <a:latin typeface="Gilroy"/>
                <a:ea typeface="Gilroy Regular"/>
              </a:rPr>
              <a:t>dienām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 </a:t>
            </a:r>
            <a:r>
              <a:rPr b="0" lang="lv-LV" sz="1200" spc="-1" strike="noStrike">
                <a:solidFill>
                  <a:srgbClr val="001f67"/>
                </a:solidFill>
                <a:latin typeface="Gilroy"/>
                <a:ea typeface="Gilroy Regular"/>
              </a:rPr>
              <a:t>salīdzinot ar 22 dienām iepriekš  </a:t>
            </a:r>
            <a:endParaRPr b="0" lang="en-US" sz="1200" spc="-1" strike="noStrike">
              <a:latin typeface="Arial"/>
            </a:endParaRPr>
          </a:p>
        </p:txBody>
      </p:sp>
      <p:pic>
        <p:nvPicPr>
          <p:cNvPr id="372" name="Безымянный-1-45.png" descr="Безымянный-1-45.png"/>
          <p:cNvPicPr/>
          <p:nvPr/>
        </p:nvPicPr>
        <p:blipFill>
          <a:blip r:embed="rId3"/>
          <a:stretch/>
        </p:blipFill>
        <p:spPr>
          <a:xfrm>
            <a:off x="406440" y="1625760"/>
            <a:ext cx="430200" cy="430200"/>
          </a:xfrm>
          <a:prstGeom prst="rect">
            <a:avLst/>
          </a:prstGeom>
          <a:ln w="12600">
            <a:noFill/>
          </a:ln>
        </p:spPr>
      </p:pic>
      <p:pic>
        <p:nvPicPr>
          <p:cNvPr id="373" name="Безымянный-1-48.png" descr="Безымянный-1-48.png"/>
          <p:cNvPicPr/>
          <p:nvPr/>
        </p:nvPicPr>
        <p:blipFill>
          <a:blip r:embed="rId4"/>
          <a:stretch/>
        </p:blipFill>
        <p:spPr>
          <a:xfrm>
            <a:off x="406440" y="2273400"/>
            <a:ext cx="430200" cy="430200"/>
          </a:xfrm>
          <a:prstGeom prst="rect">
            <a:avLst/>
          </a:prstGeom>
          <a:ln w="12600">
            <a:noFill/>
          </a:ln>
        </p:spPr>
      </p:pic>
      <p:pic>
        <p:nvPicPr>
          <p:cNvPr id="374" name="Безымянный-1-40.png" descr="Безымянный-1-40.png"/>
          <p:cNvPicPr/>
          <p:nvPr/>
        </p:nvPicPr>
        <p:blipFill>
          <a:blip r:embed="rId5"/>
          <a:srcRect l="0" t="28" r="0" b="0"/>
          <a:stretch/>
        </p:blipFill>
        <p:spPr>
          <a:xfrm>
            <a:off x="406440" y="2934000"/>
            <a:ext cx="430200" cy="430200"/>
          </a:xfrm>
          <a:prstGeom prst="rect">
            <a:avLst/>
          </a:prstGeom>
          <a:ln w="12600">
            <a:noFill/>
          </a:ln>
        </p:spPr>
      </p:pic>
      <p:pic>
        <p:nvPicPr>
          <p:cNvPr id="375" name="ca_mg.jpg" descr="ca_mg.jpg"/>
          <p:cNvPicPr/>
          <p:nvPr/>
        </p:nvPicPr>
        <p:blipFill>
          <a:blip r:embed="rId6"/>
          <a:srcRect l="21308" t="0" r="11924" b="0"/>
          <a:stretch/>
        </p:blipFill>
        <p:spPr>
          <a:xfrm>
            <a:off x="5712840" y="0"/>
            <a:ext cx="3432240" cy="5142240"/>
          </a:xfrm>
          <a:prstGeom prst="rect">
            <a:avLst/>
          </a:prstGeom>
          <a:ln w="12600">
            <a:noFill/>
          </a:ln>
        </p:spPr>
      </p:pic>
      <p:pic>
        <p:nvPicPr>
          <p:cNvPr id="376" name="Calci-Prime преза-37.png" descr="Calci-Prime преза-37.png"/>
          <p:cNvPicPr/>
          <p:nvPr/>
        </p:nvPicPr>
        <p:blipFill>
          <a:blip r:embed="rId7"/>
          <a:srcRect l="0" t="832" r="0" b="832"/>
          <a:stretch/>
        </p:blipFill>
        <p:spPr>
          <a:xfrm>
            <a:off x="7950240" y="4815360"/>
            <a:ext cx="785880" cy="136800"/>
          </a:xfrm>
          <a:prstGeom prst="rect">
            <a:avLst/>
          </a:prstGeom>
          <a:ln w="12600">
            <a:noFill/>
          </a:ln>
        </p:spPr>
      </p:pic>
      <p:sp>
        <p:nvSpPr>
          <p:cNvPr id="377" name="CustomShape 7"/>
          <p:cNvSpPr/>
          <p:nvPr/>
        </p:nvSpPr>
        <p:spPr>
          <a:xfrm>
            <a:off x="1503000" y="4628880"/>
            <a:ext cx="3911400" cy="304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1000" spc="-1" strike="noStrike">
                <a:solidFill>
                  <a:srgbClr val="001f66"/>
                </a:solidFill>
                <a:latin typeface="Gilroy"/>
                <a:ea typeface="Gilroy Regular"/>
              </a:rPr>
              <a:t>*</a:t>
            </a:r>
            <a:r>
              <a:rPr b="0" lang="lv-LV" sz="1000" spc="-1" strike="noStrike">
                <a:solidFill>
                  <a:srgbClr val="001f66"/>
                </a:solidFill>
                <a:latin typeface="Gilroy"/>
                <a:ea typeface="Gilroy Regular"/>
              </a:rPr>
              <a:t>Tas kompensē, iespējams, mazāku kalcija biopieejamību, </a:t>
            </a:r>
            <a:endParaRPr b="0" lang="en-US" sz="1000" spc="-1" strike="noStrike">
              <a:latin typeface="Arial"/>
            </a:endParaRPr>
          </a:p>
          <a:p>
            <a:pPr>
              <a:lnSpc>
                <a:spcPct val="100000"/>
              </a:lnSpc>
            </a:pPr>
            <a:r>
              <a:rPr b="0" lang="lv-LV" sz="1000" spc="-1" strike="noStrike">
                <a:solidFill>
                  <a:srgbClr val="001f66"/>
                </a:solidFill>
                <a:latin typeface="Gilroy"/>
                <a:ea typeface="Gilroy Regular"/>
              </a:rPr>
              <a:t>ko iegūst no neorganiskās karbonāta formas, salīdzinot ar citrātu </a:t>
            </a:r>
            <a:r>
              <a:rPr b="0" lang="ru-RU" sz="1000" spc="-1" strike="noStrike" baseline="31000">
                <a:solidFill>
                  <a:srgbClr val="001f66"/>
                </a:solidFill>
                <a:latin typeface="Gilroy"/>
                <a:ea typeface="Gilroy Regular"/>
              </a:rPr>
              <a:t>[25]</a:t>
            </a:r>
            <a:r>
              <a:rPr b="0" lang="ru-RU" sz="1000" spc="-1" strike="noStrike">
                <a:solidFill>
                  <a:srgbClr val="001f66"/>
                </a:solidFill>
                <a:latin typeface="Gilroy"/>
                <a:ea typeface="Gilroy Regular"/>
              </a:rPr>
              <a:t>.</a:t>
            </a:r>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cff0ff"/>
        </a:solidFill>
      </p:bgPr>
    </p:bg>
    <p:spTree>
      <p:nvGrpSpPr>
        <p:cNvPr id="1" name=""/>
        <p:cNvGrpSpPr/>
        <p:nvPr/>
      </p:nvGrpSpPr>
      <p:grpSpPr>
        <a:xfrm>
          <a:off x="0" y="0"/>
          <a:ext cx="0" cy="0"/>
          <a:chOff x="0" y="0"/>
          <a:chExt cx="0" cy="0"/>
        </a:xfrm>
      </p:grpSpPr>
      <p:pic>
        <p:nvPicPr>
          <p:cNvPr id="378" name="Calci-Prime.jpg" descr="Calci-Prime.jpg"/>
          <p:cNvPicPr/>
          <p:nvPr/>
        </p:nvPicPr>
        <p:blipFill>
          <a:blip r:embed="rId1"/>
          <a:srcRect l="15388" t="11930" r="8069" b="11636"/>
          <a:stretch/>
        </p:blipFill>
        <p:spPr>
          <a:xfrm>
            <a:off x="-6480" y="-2880"/>
            <a:ext cx="9155160" cy="5142240"/>
          </a:xfrm>
          <a:prstGeom prst="rect">
            <a:avLst/>
          </a:prstGeom>
          <a:ln w="12600">
            <a:noFill/>
          </a:ln>
        </p:spPr>
      </p:pic>
      <p:sp>
        <p:nvSpPr>
          <p:cNvPr id="379" name="TextShape 1"/>
          <p:cNvSpPr txBox="1"/>
          <p:nvPr/>
        </p:nvSpPr>
        <p:spPr>
          <a:xfrm>
            <a:off x="387360" y="2198520"/>
            <a:ext cx="5338080" cy="1531080"/>
          </a:xfrm>
          <a:prstGeom prst="rect">
            <a:avLst/>
          </a:prstGeom>
          <a:noFill/>
          <a:ln w="12600">
            <a:noFill/>
          </a:ln>
        </p:spPr>
        <p:txBody>
          <a:bodyPr lIns="0" rIns="0" tIns="91440" bIns="91440">
            <a:noAutofit/>
          </a:bodyPr>
          <a:p>
            <a:pPr>
              <a:lnSpc>
                <a:spcPct val="100000"/>
              </a:lnSpc>
            </a:pPr>
            <a:r>
              <a:rPr b="0" lang="lv-LV" sz="1800" spc="-1" strike="noStrike">
                <a:solidFill>
                  <a:srgbClr val="001f66"/>
                </a:solidFill>
                <a:latin typeface="Gilroy"/>
                <a:ea typeface="Gilroy Regular"/>
              </a:rPr>
              <a:t>Tavs iekšējais balsts</a:t>
            </a:r>
            <a:endParaRPr b="0" lang="ru-RU" sz="1800" spc="-1" strike="noStrike">
              <a:solidFill>
                <a:srgbClr val="000000"/>
              </a:solidFill>
              <a:latin typeface="Arial"/>
            </a:endParaRPr>
          </a:p>
        </p:txBody>
      </p:sp>
      <p:sp>
        <p:nvSpPr>
          <p:cNvPr id="380" name="CustomShape 2"/>
          <p:cNvSpPr/>
          <p:nvPr/>
        </p:nvSpPr>
        <p:spPr>
          <a:xfrm>
            <a:off x="417600" y="1015920"/>
            <a:ext cx="2945520" cy="1244520"/>
          </a:xfrm>
          <a:prstGeom prst="rect">
            <a:avLst/>
          </a:prstGeom>
          <a:noFill/>
          <a:ln w="12600">
            <a:noFill/>
          </a:ln>
        </p:spPr>
        <p:style>
          <a:lnRef idx="0"/>
          <a:fillRef idx="0"/>
          <a:effectRef idx="0"/>
          <a:fontRef idx="minor"/>
        </p:style>
        <p:txBody>
          <a:bodyPr wrap="none" lIns="0" rIns="0" tIns="0" bIns="0">
            <a:spAutoFit/>
          </a:bodyPr>
          <a:p>
            <a:pPr>
              <a:lnSpc>
                <a:spcPct val="90000"/>
              </a:lnSpc>
            </a:pPr>
            <a:endParaRPr b="0" lang="en-US" sz="1800" spc="-1" strike="noStrike">
              <a:latin typeface="Arial"/>
            </a:endParaRPr>
          </a:p>
          <a:p>
            <a:pPr>
              <a:lnSpc>
                <a:spcPct val="90000"/>
              </a:lnSpc>
            </a:pPr>
            <a:r>
              <a:rPr b="1" lang="ru-RU" sz="4300" spc="-1" strike="noStrike">
                <a:solidFill>
                  <a:srgbClr val="001f66"/>
                </a:solidFill>
                <a:latin typeface="Gilroy"/>
                <a:ea typeface="Gilroy Bold"/>
              </a:rPr>
              <a:t>Calci-Prime</a:t>
            </a:r>
            <a:endParaRPr b="0" lang="en-US" sz="4300" spc="-1" strike="noStrike">
              <a:latin typeface="Arial"/>
            </a:endParaRPr>
          </a:p>
        </p:txBody>
      </p:sp>
      <p:pic>
        <p:nvPicPr>
          <p:cNvPr id="381" name="Безымянный-1-49.png" descr="Безымянный-1-49.png"/>
          <p:cNvPicPr/>
          <p:nvPr/>
        </p:nvPicPr>
        <p:blipFill>
          <a:blip r:embed="rId2"/>
          <a:stretch/>
        </p:blipFill>
        <p:spPr>
          <a:xfrm>
            <a:off x="406440" y="480240"/>
            <a:ext cx="1256040" cy="218880"/>
          </a:xfrm>
          <a:prstGeom prst="rect">
            <a:avLst/>
          </a:prstGeom>
          <a:ln w="1260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383" name="CustomShape 1"/>
          <p:cNvSpPr/>
          <p:nvPr/>
        </p:nvSpPr>
        <p:spPr>
          <a:xfrm>
            <a:off x="538200" y="406440"/>
            <a:ext cx="317700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7"/>
                </a:solidFill>
                <a:latin typeface="Gilroy"/>
                <a:ea typeface="Gilroy Bold"/>
              </a:rPr>
              <a:t>Pētījumi un literatūra</a:t>
            </a:r>
            <a:endParaRPr b="0" lang="en-US" sz="2700" spc="-1" strike="noStrike">
              <a:latin typeface="Arial"/>
            </a:endParaRPr>
          </a:p>
        </p:txBody>
      </p:sp>
      <p:sp>
        <p:nvSpPr>
          <p:cNvPr id="384"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385" name="Безымянный-1-44.png" descr="Безымянный-1-44.png"/>
          <p:cNvPicPr/>
          <p:nvPr/>
        </p:nvPicPr>
        <p:blipFill>
          <a:blip r:embed="rId2"/>
          <a:stretch/>
        </p:blipFill>
        <p:spPr>
          <a:xfrm>
            <a:off x="8026560" y="4815360"/>
            <a:ext cx="785880" cy="136800"/>
          </a:xfrm>
          <a:prstGeom prst="rect">
            <a:avLst/>
          </a:prstGeom>
          <a:ln w="12600">
            <a:noFill/>
          </a:ln>
        </p:spPr>
      </p:pic>
      <p:sp>
        <p:nvSpPr>
          <p:cNvPr id="386" name="CustomShape 3"/>
          <p:cNvSpPr/>
          <p:nvPr/>
        </p:nvSpPr>
        <p:spPr>
          <a:xfrm>
            <a:off x="685800" y="1092240"/>
            <a:ext cx="791820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Shlisky J, Mandlik R, Askari S, et al. Calcium deficiency worldwide: prevalence of inadequate intakes and associated health outcomes. Ann N Y Acad Sci. </a:t>
            </a:r>
            <a:br/>
            <a:r>
              <a:rPr b="0" lang="ru-RU" sz="900" spc="-1" strike="noStrike">
                <a:solidFill>
                  <a:srgbClr val="001f67"/>
                </a:solidFill>
                <a:latin typeface="Gilroy"/>
                <a:ea typeface="Gilroy Regular"/>
              </a:rPr>
              <a:t>2022;1512(1):10-28. </a:t>
            </a:r>
            <a:r>
              <a:rPr b="0" lang="ru-RU" sz="900" spc="-1" strike="noStrike" u="sng">
                <a:solidFill>
                  <a:srgbClr val="0000ff"/>
                </a:solidFill>
                <a:uFillTx/>
                <a:latin typeface="Gilroy"/>
                <a:ea typeface="Gilroy Regular"/>
                <a:hlinkClick r:id="rId3"/>
              </a:rPr>
              <a:t>https://doi.org/10.1111/nyas.14758</a:t>
            </a:r>
            <a:endParaRPr b="0" lang="en-US" sz="900" spc="-1" strike="noStrike">
              <a:latin typeface="Arial"/>
            </a:endParaRPr>
          </a:p>
        </p:txBody>
      </p:sp>
      <p:sp>
        <p:nvSpPr>
          <p:cNvPr id="387" name="CustomShape 4"/>
          <p:cNvSpPr/>
          <p:nvPr/>
        </p:nvSpPr>
        <p:spPr>
          <a:xfrm>
            <a:off x="427680" y="1092240"/>
            <a:ext cx="957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a:t>
            </a:r>
            <a:endParaRPr b="0" lang="en-US" sz="1200" spc="-1" strike="noStrike">
              <a:latin typeface="Arial"/>
            </a:endParaRPr>
          </a:p>
        </p:txBody>
      </p:sp>
      <p:sp>
        <p:nvSpPr>
          <p:cNvPr id="388" name="CustomShape 5"/>
          <p:cNvSpPr/>
          <p:nvPr/>
        </p:nvSpPr>
        <p:spPr>
          <a:xfrm>
            <a:off x="677520" y="1457280"/>
            <a:ext cx="797472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Abou Neel EA, Aljabo A, Strange A, et al. Demineralization-remineralization dynamics in teeth and bone. Int J Nanomedicine. 2016;11:4743-4763. Published </a:t>
            </a:r>
            <a:br/>
            <a:r>
              <a:rPr b="0" lang="ru-RU" sz="900" spc="-1" strike="noStrike">
                <a:solidFill>
                  <a:srgbClr val="001f67"/>
                </a:solidFill>
                <a:latin typeface="Gilroy"/>
                <a:ea typeface="Gilroy Regular"/>
              </a:rPr>
              <a:t>2016 Sep 19. </a:t>
            </a:r>
            <a:r>
              <a:rPr b="0" lang="ru-RU" sz="900" spc="-1" strike="noStrike" u="sng">
                <a:solidFill>
                  <a:srgbClr val="0000ff"/>
                </a:solidFill>
                <a:uFillTx/>
                <a:latin typeface="Gilroy"/>
                <a:ea typeface="Gilroy Regular"/>
                <a:hlinkClick r:id="rId4"/>
              </a:rPr>
              <a:t>https://doi.org/10.2147/IJN.S107624</a:t>
            </a:r>
            <a:endParaRPr b="0" lang="en-US" sz="900" spc="-1" strike="noStrike">
              <a:latin typeface="Arial"/>
            </a:endParaRPr>
          </a:p>
        </p:txBody>
      </p:sp>
      <p:sp>
        <p:nvSpPr>
          <p:cNvPr id="389" name="CustomShape 6"/>
          <p:cNvSpPr/>
          <p:nvPr/>
        </p:nvSpPr>
        <p:spPr>
          <a:xfrm>
            <a:off x="415800" y="1457280"/>
            <a:ext cx="119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a:t>
            </a:r>
            <a:endParaRPr b="0" lang="en-US" sz="1200" spc="-1" strike="noStrike">
              <a:latin typeface="Arial"/>
            </a:endParaRPr>
          </a:p>
        </p:txBody>
      </p:sp>
      <p:sp>
        <p:nvSpPr>
          <p:cNvPr id="390" name="CustomShape 7"/>
          <p:cNvSpPr/>
          <p:nvPr/>
        </p:nvSpPr>
        <p:spPr>
          <a:xfrm>
            <a:off x="684000" y="1828800"/>
            <a:ext cx="729360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Wang CJ, McCauley LK. Osteoporosis and Periodontitis. Curr Osteoporos Rep. 2016;14(6):284-291. </a:t>
            </a:r>
            <a:r>
              <a:rPr b="0" lang="ru-RU" sz="900" spc="-1" strike="noStrike" u="sng">
                <a:solidFill>
                  <a:srgbClr val="0000ff"/>
                </a:solidFill>
                <a:uFillTx/>
                <a:latin typeface="Gilroy"/>
                <a:ea typeface="Gilroy Regular"/>
                <a:hlinkClick r:id="rId5"/>
              </a:rPr>
              <a:t>https://doi.org/10.1007/s11914-016-0330-3</a:t>
            </a:r>
            <a:endParaRPr b="0" lang="en-US" sz="900" spc="-1" strike="noStrike">
              <a:latin typeface="Arial"/>
            </a:endParaRPr>
          </a:p>
        </p:txBody>
      </p:sp>
      <p:sp>
        <p:nvSpPr>
          <p:cNvPr id="391" name="CustomShape 8"/>
          <p:cNvSpPr/>
          <p:nvPr/>
        </p:nvSpPr>
        <p:spPr>
          <a:xfrm>
            <a:off x="416160" y="1809720"/>
            <a:ext cx="11844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3.</a:t>
            </a:r>
            <a:endParaRPr b="0" lang="en-US" sz="1200" spc="-1" strike="noStrike">
              <a:latin typeface="Arial"/>
            </a:endParaRPr>
          </a:p>
        </p:txBody>
      </p:sp>
      <p:sp>
        <p:nvSpPr>
          <p:cNvPr id="392" name="CustomShape 9"/>
          <p:cNvSpPr/>
          <p:nvPr/>
        </p:nvSpPr>
        <p:spPr>
          <a:xfrm>
            <a:off x="676800" y="2054160"/>
            <a:ext cx="658008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Südhof TC. Calcium control of neurotransmitter release. Cold Spring Harb Perspect Biol. 2012;4(1):a011353. Published 2012 Jan 1. </a:t>
            </a:r>
            <a:br/>
            <a:r>
              <a:rPr b="0" lang="ru-RU" sz="900" spc="-1" strike="noStrike" u="sng">
                <a:solidFill>
                  <a:srgbClr val="0000ff"/>
                </a:solidFill>
                <a:uFillTx/>
                <a:latin typeface="Gilroy"/>
                <a:ea typeface="Gilroy Regular"/>
                <a:hlinkClick r:id="rId6"/>
              </a:rPr>
              <a:t>https://doi.org/10.1101/cshperspect.a011353</a:t>
            </a:r>
            <a:endParaRPr b="0" lang="en-US" sz="900" spc="-1" strike="noStrike">
              <a:latin typeface="Arial"/>
            </a:endParaRPr>
          </a:p>
        </p:txBody>
      </p:sp>
      <p:sp>
        <p:nvSpPr>
          <p:cNvPr id="393" name="CustomShape 10"/>
          <p:cNvSpPr/>
          <p:nvPr/>
        </p:nvSpPr>
        <p:spPr>
          <a:xfrm>
            <a:off x="411480" y="2054160"/>
            <a:ext cx="1278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4.</a:t>
            </a:r>
            <a:endParaRPr b="0" lang="en-US" sz="1200" spc="-1" strike="noStrike">
              <a:latin typeface="Arial"/>
            </a:endParaRPr>
          </a:p>
        </p:txBody>
      </p:sp>
      <p:sp>
        <p:nvSpPr>
          <p:cNvPr id="394" name="CustomShape 11"/>
          <p:cNvSpPr/>
          <p:nvPr/>
        </p:nvSpPr>
        <p:spPr>
          <a:xfrm>
            <a:off x="679320" y="2419200"/>
            <a:ext cx="809352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Johnson JD, Jennings R. Hypocalcemia and Cardiac Arrhythmias. Am J Dis Child. 1968;115(3):373–376. </a:t>
            </a:r>
            <a:r>
              <a:rPr b="0" lang="ru-RU" sz="900" spc="-1" strike="noStrike" u="sng">
                <a:solidFill>
                  <a:srgbClr val="0000ff"/>
                </a:solidFill>
                <a:uFillTx/>
                <a:latin typeface="Gilroy"/>
                <a:ea typeface="Gilroy Regular"/>
                <a:hlinkClick r:id="rId7"/>
              </a:rPr>
              <a:t>https://doi.org/10.1001/archpedi.1968.02100010375014</a:t>
            </a:r>
            <a:endParaRPr b="0" lang="en-US" sz="900" spc="-1" strike="noStrike">
              <a:latin typeface="Arial"/>
            </a:endParaRPr>
          </a:p>
        </p:txBody>
      </p:sp>
      <p:sp>
        <p:nvSpPr>
          <p:cNvPr id="395" name="CustomShape 12"/>
          <p:cNvSpPr/>
          <p:nvPr/>
        </p:nvSpPr>
        <p:spPr>
          <a:xfrm>
            <a:off x="415800" y="2400120"/>
            <a:ext cx="119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5.</a:t>
            </a:r>
            <a:endParaRPr b="0" lang="en-US" sz="1200" spc="-1" strike="noStrike">
              <a:latin typeface="Arial"/>
            </a:endParaRPr>
          </a:p>
        </p:txBody>
      </p:sp>
      <p:sp>
        <p:nvSpPr>
          <p:cNvPr id="396" name="CustomShape 13"/>
          <p:cNvSpPr/>
          <p:nvPr/>
        </p:nvSpPr>
        <p:spPr>
          <a:xfrm>
            <a:off x="684360" y="2651040"/>
            <a:ext cx="747144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Juan D. Hypocalcemia. Differential diagnosis and mechanisms. Arch Intern Med. 1979;139(10):1166-1171. </a:t>
            </a:r>
            <a:r>
              <a:rPr b="0" lang="ru-RU" sz="900" spc="-1" strike="noStrike" u="sng">
                <a:solidFill>
                  <a:srgbClr val="0000ff"/>
                </a:solidFill>
                <a:uFillTx/>
                <a:latin typeface="Gilroy"/>
                <a:ea typeface="Gilroy Regular"/>
                <a:hlinkClick r:id="rId8"/>
              </a:rPr>
              <a:t>https://doi.org/10.1001/archinte.139.10.1166</a:t>
            </a:r>
            <a:endParaRPr b="0" lang="en-US" sz="900" spc="-1" strike="noStrike">
              <a:latin typeface="Arial"/>
            </a:endParaRPr>
          </a:p>
        </p:txBody>
      </p:sp>
      <p:sp>
        <p:nvSpPr>
          <p:cNvPr id="397" name="CustomShape 14"/>
          <p:cNvSpPr/>
          <p:nvPr/>
        </p:nvSpPr>
        <p:spPr>
          <a:xfrm>
            <a:off x="415440" y="2631960"/>
            <a:ext cx="119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6.</a:t>
            </a:r>
            <a:endParaRPr b="0" lang="en-US" sz="1200" spc="-1" strike="noStrike">
              <a:latin typeface="Arial"/>
            </a:endParaRPr>
          </a:p>
        </p:txBody>
      </p:sp>
      <p:sp>
        <p:nvSpPr>
          <p:cNvPr id="398" name="CustomShape 15"/>
          <p:cNvSpPr/>
          <p:nvPr/>
        </p:nvSpPr>
        <p:spPr>
          <a:xfrm>
            <a:off x="696600" y="3105000"/>
            <a:ext cx="808740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Abdi F, Ozgoli G, Rahnemaie FS. A systematic review of the role of vitamin D and calcium in premenstrual syndrome [published correction appears in Obstet </a:t>
            </a:r>
            <a:br/>
            <a:r>
              <a:rPr b="0" lang="ru-RU" sz="900" spc="-1" strike="noStrike">
                <a:solidFill>
                  <a:srgbClr val="001f67"/>
                </a:solidFill>
                <a:latin typeface="Gilroy"/>
                <a:ea typeface="Gilroy Regular"/>
              </a:rPr>
              <a:t>Gynecol Sci. 2020 Mar;63(2):213]. Obstet Gynecol Sci. 2019;62(2):73-86. </a:t>
            </a:r>
            <a:r>
              <a:rPr b="0" lang="ru-RU" sz="900" spc="-1" strike="noStrike" u="sng">
                <a:solidFill>
                  <a:srgbClr val="0000ff"/>
                </a:solidFill>
                <a:uFillTx/>
                <a:latin typeface="Gilroy"/>
                <a:ea typeface="Gilroy Regular"/>
                <a:hlinkClick r:id="rId9"/>
              </a:rPr>
              <a:t>https://doi.org/10.5468/ogs.2019.62.2.73</a:t>
            </a:r>
            <a:endParaRPr b="0" lang="en-US" sz="900" spc="-1" strike="noStrike">
              <a:latin typeface="Arial"/>
            </a:endParaRPr>
          </a:p>
        </p:txBody>
      </p:sp>
      <p:sp>
        <p:nvSpPr>
          <p:cNvPr id="399" name="CustomShape 16"/>
          <p:cNvSpPr/>
          <p:nvPr/>
        </p:nvSpPr>
        <p:spPr>
          <a:xfrm>
            <a:off x="413280" y="3105000"/>
            <a:ext cx="1245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8.</a:t>
            </a:r>
            <a:endParaRPr b="0" lang="en-US" sz="1200" spc="-1" strike="noStrike">
              <a:latin typeface="Arial"/>
            </a:endParaRPr>
          </a:p>
        </p:txBody>
      </p:sp>
      <p:sp>
        <p:nvSpPr>
          <p:cNvPr id="400" name="CustomShape 17"/>
          <p:cNvSpPr/>
          <p:nvPr/>
        </p:nvSpPr>
        <p:spPr>
          <a:xfrm>
            <a:off x="363240" y="4216320"/>
            <a:ext cx="15192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11.</a:t>
            </a:r>
            <a:endParaRPr b="0" lang="en-US" sz="1200" spc="-1" strike="noStrike">
              <a:latin typeface="Arial"/>
            </a:endParaRPr>
          </a:p>
        </p:txBody>
      </p:sp>
      <p:sp>
        <p:nvSpPr>
          <p:cNvPr id="401" name="CustomShape 18"/>
          <p:cNvSpPr/>
          <p:nvPr/>
        </p:nvSpPr>
        <p:spPr>
          <a:xfrm>
            <a:off x="675720" y="4216320"/>
            <a:ext cx="795924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Nordin BE, Need AG, Morris HA, Horowitz M. The nature and significance of the relationship between urinary sodium and urinary calcium in women. J Nutr. </a:t>
            </a:r>
            <a:br/>
            <a:r>
              <a:rPr b="0" lang="ru-RU" sz="900" spc="-1" strike="noStrike">
                <a:solidFill>
                  <a:srgbClr val="001f67"/>
                </a:solidFill>
                <a:latin typeface="Gilroy"/>
                <a:ea typeface="Gilroy Regular"/>
              </a:rPr>
              <a:t>1993;123(9):1615-1622. </a:t>
            </a:r>
            <a:r>
              <a:rPr b="0" lang="ru-RU" sz="900" spc="-1" strike="noStrike" u="sng">
                <a:solidFill>
                  <a:srgbClr val="0000ff"/>
                </a:solidFill>
                <a:uFillTx/>
                <a:latin typeface="Gilroy"/>
                <a:ea typeface="Gilroy Regular"/>
                <a:hlinkClick r:id="rId10"/>
              </a:rPr>
              <a:t>https://doi.org/10.1093/jn/123.9.1615</a:t>
            </a:r>
            <a:endParaRPr b="0" lang="en-US" sz="900" spc="-1" strike="noStrike">
              <a:latin typeface="Arial"/>
            </a:endParaRPr>
          </a:p>
        </p:txBody>
      </p:sp>
      <p:sp>
        <p:nvSpPr>
          <p:cNvPr id="402" name="CustomShape 19"/>
          <p:cNvSpPr/>
          <p:nvPr/>
        </p:nvSpPr>
        <p:spPr>
          <a:xfrm>
            <a:off x="708120" y="3844800"/>
            <a:ext cx="800496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Institute of Medicine (US) Committee to Review Dietary Reference Intakes for Vitamin D and Calcium. Dietary Reference Intakes for Calcium and Vitamin D. </a:t>
            </a:r>
            <a:br/>
            <a:r>
              <a:rPr b="0" lang="ru-RU" sz="900" spc="-1" strike="noStrike">
                <a:solidFill>
                  <a:srgbClr val="001f67"/>
                </a:solidFill>
                <a:latin typeface="Gilroy"/>
                <a:ea typeface="Gilroy Regular"/>
              </a:rPr>
              <a:t>National Academies Press; 2011. </a:t>
            </a:r>
            <a:r>
              <a:rPr b="0" lang="ru-RU" sz="900" spc="-1" strike="noStrike" u="sng">
                <a:solidFill>
                  <a:srgbClr val="0000ff"/>
                </a:solidFill>
                <a:uFillTx/>
                <a:latin typeface="Gilroy"/>
                <a:ea typeface="Gilroy Regular"/>
                <a:hlinkClick r:id="rId11"/>
              </a:rPr>
              <a:t>https://doi.org/10.17226/13050</a:t>
            </a:r>
            <a:endParaRPr b="0" lang="en-US" sz="900" spc="-1" strike="noStrike">
              <a:latin typeface="Arial"/>
            </a:endParaRPr>
          </a:p>
        </p:txBody>
      </p:sp>
      <p:sp>
        <p:nvSpPr>
          <p:cNvPr id="403" name="CustomShape 20"/>
          <p:cNvSpPr/>
          <p:nvPr/>
        </p:nvSpPr>
        <p:spPr>
          <a:xfrm>
            <a:off x="339840" y="3844800"/>
            <a:ext cx="1872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10.</a:t>
            </a:r>
            <a:endParaRPr b="0" lang="en-US" sz="1200" spc="-1" strike="noStrike">
              <a:latin typeface="Arial"/>
            </a:endParaRPr>
          </a:p>
        </p:txBody>
      </p:sp>
      <p:sp>
        <p:nvSpPr>
          <p:cNvPr id="404" name="CustomShape 21"/>
          <p:cNvSpPr/>
          <p:nvPr/>
        </p:nvSpPr>
        <p:spPr>
          <a:xfrm>
            <a:off x="685080" y="2876400"/>
            <a:ext cx="747756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Oudesluys-Murphy AM, de Vries AC. Fatigue due to hypocalcaemia. Lancet. 2002;359(9304):443. </a:t>
            </a:r>
            <a:r>
              <a:rPr b="0" lang="ru-RU" sz="900" spc="-1" strike="noStrike" u="sng">
                <a:solidFill>
                  <a:srgbClr val="0000ff"/>
                </a:solidFill>
                <a:uFillTx/>
                <a:latin typeface="Gilroy"/>
                <a:ea typeface="Gilroy Regular"/>
                <a:hlinkClick r:id="rId12"/>
              </a:rPr>
              <a:t>https://doi.org/10.1016/s0140-6736(02)07574-8</a:t>
            </a:r>
            <a:endParaRPr b="0" lang="en-US" sz="900" spc="-1" strike="noStrike">
              <a:latin typeface="Arial"/>
            </a:endParaRPr>
          </a:p>
        </p:txBody>
      </p:sp>
      <p:sp>
        <p:nvSpPr>
          <p:cNvPr id="405" name="CustomShape 22"/>
          <p:cNvSpPr/>
          <p:nvPr/>
        </p:nvSpPr>
        <p:spPr>
          <a:xfrm>
            <a:off x="429840" y="2857320"/>
            <a:ext cx="910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7.</a:t>
            </a:r>
            <a:endParaRPr b="0" lang="en-US" sz="1200" spc="-1" strike="noStrike">
              <a:latin typeface="Arial"/>
            </a:endParaRPr>
          </a:p>
        </p:txBody>
      </p:sp>
      <p:sp>
        <p:nvSpPr>
          <p:cNvPr id="406" name="CustomShape 23"/>
          <p:cNvSpPr/>
          <p:nvPr/>
        </p:nvSpPr>
        <p:spPr>
          <a:xfrm>
            <a:off x="677520" y="3479760"/>
            <a:ext cx="738180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Institute for Quality and Efficiency in Health Care (IQWiG). How can I get enough calcium? Updated October 18, 2018 Accessed March 2, 2023. </a:t>
            </a:r>
            <a:br/>
            <a:r>
              <a:rPr b="0" lang="ru-RU" sz="900" spc="-1" strike="noStrike" u="sng">
                <a:solidFill>
                  <a:srgbClr val="0000ff"/>
                </a:solidFill>
                <a:uFillTx/>
                <a:latin typeface="Gilroy"/>
                <a:ea typeface="Gilroy Regular"/>
                <a:hlinkClick r:id="rId13"/>
              </a:rPr>
              <a:t>https://www.ncbi.nlm.nih.gov/books/NBK279330/</a:t>
            </a:r>
            <a:endParaRPr b="0" lang="en-US" sz="900" spc="-1" strike="noStrike">
              <a:latin typeface="Arial"/>
            </a:endParaRPr>
          </a:p>
        </p:txBody>
      </p:sp>
      <p:sp>
        <p:nvSpPr>
          <p:cNvPr id="407" name="CustomShape 24"/>
          <p:cNvSpPr/>
          <p:nvPr/>
        </p:nvSpPr>
        <p:spPr>
          <a:xfrm>
            <a:off x="424800" y="3479760"/>
            <a:ext cx="101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9.</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70" name="CustomShape 1"/>
          <p:cNvSpPr/>
          <p:nvPr/>
        </p:nvSpPr>
        <p:spPr>
          <a:xfrm>
            <a:off x="472680" y="406440"/>
            <a:ext cx="633924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Mēs esam dažādi un ne vienmēr spējam </a:t>
            </a:r>
            <a:endParaRPr b="0" lang="en-US" sz="2700" spc="-1" strike="noStrike">
              <a:latin typeface="Arial"/>
            </a:endParaRPr>
          </a:p>
          <a:p>
            <a:pPr>
              <a:lnSpc>
                <a:spcPct val="90000"/>
              </a:lnSpc>
            </a:pPr>
            <a:r>
              <a:rPr b="1" lang="lv-LV" sz="2700" spc="-1" strike="noStrike">
                <a:solidFill>
                  <a:srgbClr val="001f66"/>
                </a:solidFill>
                <a:latin typeface="Gilroy"/>
                <a:ea typeface="Gilroy Bold"/>
              </a:rPr>
              <a:t>iedomāties, kas mums var būt kopīgs</a:t>
            </a:r>
            <a:endParaRPr b="0" lang="en-US" sz="2700" spc="-1" strike="noStrike">
              <a:latin typeface="Arial"/>
            </a:endParaRPr>
          </a:p>
        </p:txBody>
      </p:sp>
      <p:sp>
        <p:nvSpPr>
          <p:cNvPr id="71"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72" name="CustomShape 3"/>
          <p:cNvSpPr/>
          <p:nvPr/>
        </p:nvSpPr>
        <p:spPr>
          <a:xfrm>
            <a:off x="5073480" y="3291840"/>
            <a:ext cx="3237120" cy="685080"/>
          </a:xfrm>
          <a:prstGeom prst="rect">
            <a:avLst/>
          </a:prstGeom>
          <a:noFill/>
          <a:ln w="12600">
            <a:noFill/>
          </a:ln>
        </p:spPr>
        <p:style>
          <a:lnRef idx="0"/>
          <a:fillRef idx="0"/>
          <a:effectRef idx="0"/>
          <a:fontRef idx="minor"/>
        </p:style>
        <p:txBody>
          <a:bodyPr lIns="0" rIns="0" tIns="0" bIns="0">
            <a:spAutoFit/>
          </a:bodyPr>
          <a:p>
            <a:pPr>
              <a:lnSpc>
                <a:spcPct val="100000"/>
              </a:lnSpc>
            </a:pPr>
            <a:r>
              <a:rPr b="0" lang="ru-RU" sz="1500" spc="-1" strike="noStrike">
                <a:solidFill>
                  <a:srgbClr val="001f66"/>
                </a:solidFill>
                <a:latin typeface="Gilroy"/>
                <a:ea typeface="Gilroy Regular"/>
              </a:rPr>
              <a:t>~ 3,5 </a:t>
            </a:r>
            <a:r>
              <a:rPr b="0" lang="lv-LV" sz="1500" spc="-1" strike="noStrike">
                <a:solidFill>
                  <a:srgbClr val="001f66"/>
                </a:solidFill>
                <a:latin typeface="Gilroy"/>
                <a:ea typeface="Gilroy Regular"/>
              </a:rPr>
              <a:t>miljardi cilvēki ir pakļauti nepietiekamas kālija lietošanas riskam</a:t>
            </a:r>
            <a:r>
              <a:rPr b="0" lang="ru-RU" sz="1500" spc="-1" strike="noStrike" baseline="31000">
                <a:solidFill>
                  <a:srgbClr val="001f66"/>
                </a:solidFill>
                <a:latin typeface="Gilroy"/>
                <a:ea typeface="Gilroy Regular"/>
              </a:rPr>
              <a:t>[1] </a:t>
            </a:r>
            <a:endParaRPr b="0" lang="en-US" sz="1500" spc="-1" strike="noStrike">
              <a:latin typeface="Arial"/>
            </a:endParaRPr>
          </a:p>
        </p:txBody>
      </p:sp>
      <p:grpSp>
        <p:nvGrpSpPr>
          <p:cNvPr id="73" name="Group 4"/>
          <p:cNvGrpSpPr/>
          <p:nvPr/>
        </p:nvGrpSpPr>
        <p:grpSpPr>
          <a:xfrm>
            <a:off x="831960" y="1600200"/>
            <a:ext cx="519120" cy="2690640"/>
            <a:chOff x="831960" y="1600200"/>
            <a:chExt cx="519120" cy="2690640"/>
          </a:xfrm>
        </p:grpSpPr>
        <p:grpSp>
          <p:nvGrpSpPr>
            <p:cNvPr id="74" name="Group 5"/>
            <p:cNvGrpSpPr/>
            <p:nvPr/>
          </p:nvGrpSpPr>
          <p:grpSpPr>
            <a:xfrm>
              <a:off x="831960" y="2324160"/>
              <a:ext cx="519120" cy="519120"/>
              <a:chOff x="831960" y="2324160"/>
              <a:chExt cx="519120" cy="519120"/>
            </a:xfrm>
          </p:grpSpPr>
          <p:sp>
            <p:nvSpPr>
              <p:cNvPr id="75" name="CustomShape 6"/>
              <p:cNvSpPr/>
              <p:nvPr/>
            </p:nvSpPr>
            <p:spPr>
              <a:xfrm>
                <a:off x="831960" y="2324160"/>
                <a:ext cx="519120" cy="519120"/>
              </a:xfrm>
              <a:prstGeom prst="ellipse">
                <a:avLst/>
              </a:prstGeom>
              <a:solidFill>
                <a:srgbClr val="f0f5fa"/>
              </a:solidFill>
              <a:ln w="12600">
                <a:noFill/>
              </a:ln>
            </p:spPr>
            <p:style>
              <a:lnRef idx="0"/>
              <a:fillRef idx="0"/>
              <a:effectRef idx="0"/>
              <a:fontRef idx="minor"/>
            </p:style>
          </p:sp>
          <p:pic>
            <p:nvPicPr>
              <p:cNvPr id="76" name="👩🏻.png" descr="👩🏻.png"/>
              <p:cNvPicPr/>
              <p:nvPr/>
            </p:nvPicPr>
            <p:blipFill>
              <a:blip r:embed="rId2"/>
              <a:stretch/>
            </p:blipFill>
            <p:spPr>
              <a:xfrm>
                <a:off x="935280" y="2437560"/>
                <a:ext cx="290880" cy="292320"/>
              </a:xfrm>
              <a:prstGeom prst="rect">
                <a:avLst/>
              </a:prstGeom>
              <a:ln w="12600">
                <a:noFill/>
              </a:ln>
            </p:spPr>
          </p:pic>
        </p:grpSp>
        <p:grpSp>
          <p:nvGrpSpPr>
            <p:cNvPr id="77" name="Group 7"/>
            <p:cNvGrpSpPr/>
            <p:nvPr/>
          </p:nvGrpSpPr>
          <p:grpSpPr>
            <a:xfrm>
              <a:off x="831960" y="3771720"/>
              <a:ext cx="519120" cy="519120"/>
              <a:chOff x="831960" y="3771720"/>
              <a:chExt cx="519120" cy="519120"/>
            </a:xfrm>
          </p:grpSpPr>
          <p:sp>
            <p:nvSpPr>
              <p:cNvPr id="78" name="CustomShape 8"/>
              <p:cNvSpPr/>
              <p:nvPr/>
            </p:nvSpPr>
            <p:spPr>
              <a:xfrm>
                <a:off x="831960" y="3771720"/>
                <a:ext cx="519120" cy="519120"/>
              </a:xfrm>
              <a:prstGeom prst="ellipse">
                <a:avLst/>
              </a:prstGeom>
              <a:solidFill>
                <a:srgbClr val="f0f5fa"/>
              </a:solidFill>
              <a:ln w="12600">
                <a:noFill/>
              </a:ln>
            </p:spPr>
            <p:style>
              <a:lnRef idx="0"/>
              <a:fillRef idx="0"/>
              <a:effectRef idx="0"/>
              <a:fontRef idx="minor"/>
            </p:style>
          </p:sp>
          <p:pic>
            <p:nvPicPr>
              <p:cNvPr id="79" name="👧🏼.png" descr="👧🏼.png"/>
              <p:cNvPicPr/>
              <p:nvPr/>
            </p:nvPicPr>
            <p:blipFill>
              <a:blip r:embed="rId3"/>
              <a:stretch/>
            </p:blipFill>
            <p:spPr>
              <a:xfrm>
                <a:off x="928440" y="3866400"/>
                <a:ext cx="329040" cy="330480"/>
              </a:xfrm>
              <a:prstGeom prst="rect">
                <a:avLst/>
              </a:prstGeom>
              <a:ln w="12600">
                <a:noFill/>
              </a:ln>
            </p:spPr>
          </p:pic>
        </p:grpSp>
        <p:grpSp>
          <p:nvGrpSpPr>
            <p:cNvPr id="80" name="Group 9"/>
            <p:cNvGrpSpPr/>
            <p:nvPr/>
          </p:nvGrpSpPr>
          <p:grpSpPr>
            <a:xfrm>
              <a:off x="831960" y="1600200"/>
              <a:ext cx="519120" cy="519120"/>
              <a:chOff x="831960" y="1600200"/>
              <a:chExt cx="519120" cy="519120"/>
            </a:xfrm>
          </p:grpSpPr>
          <p:sp>
            <p:nvSpPr>
              <p:cNvPr id="81" name="CustomShape 10"/>
              <p:cNvSpPr/>
              <p:nvPr/>
            </p:nvSpPr>
            <p:spPr>
              <a:xfrm>
                <a:off x="831960" y="1600200"/>
                <a:ext cx="519120" cy="519120"/>
              </a:xfrm>
              <a:prstGeom prst="ellipse">
                <a:avLst/>
              </a:prstGeom>
              <a:solidFill>
                <a:srgbClr val="f0f5fa"/>
              </a:solidFill>
              <a:ln w="12600">
                <a:noFill/>
              </a:ln>
            </p:spPr>
            <p:style>
              <a:lnRef idx="0"/>
              <a:fillRef idx="0"/>
              <a:effectRef idx="0"/>
              <a:fontRef idx="minor"/>
            </p:style>
          </p:sp>
          <p:pic>
            <p:nvPicPr>
              <p:cNvPr id="82" name="👨🏽.png" descr="👨🏽.png"/>
              <p:cNvPicPr/>
              <p:nvPr/>
            </p:nvPicPr>
            <p:blipFill>
              <a:blip r:embed="rId4"/>
              <a:stretch/>
            </p:blipFill>
            <p:spPr>
              <a:xfrm>
                <a:off x="936000" y="1713600"/>
                <a:ext cx="302040" cy="303480"/>
              </a:xfrm>
              <a:prstGeom prst="rect">
                <a:avLst/>
              </a:prstGeom>
              <a:ln w="12600">
                <a:noFill/>
              </a:ln>
            </p:spPr>
          </p:pic>
        </p:grpSp>
        <p:grpSp>
          <p:nvGrpSpPr>
            <p:cNvPr id="83" name="Group 11"/>
            <p:cNvGrpSpPr/>
            <p:nvPr/>
          </p:nvGrpSpPr>
          <p:grpSpPr>
            <a:xfrm>
              <a:off x="831960" y="3048120"/>
              <a:ext cx="519120" cy="519120"/>
              <a:chOff x="831960" y="3048120"/>
              <a:chExt cx="519120" cy="519120"/>
            </a:xfrm>
          </p:grpSpPr>
          <p:sp>
            <p:nvSpPr>
              <p:cNvPr id="84" name="CustomShape 12"/>
              <p:cNvSpPr/>
              <p:nvPr/>
            </p:nvSpPr>
            <p:spPr>
              <a:xfrm>
                <a:off x="831960" y="3048120"/>
                <a:ext cx="519120" cy="519120"/>
              </a:xfrm>
              <a:prstGeom prst="ellipse">
                <a:avLst/>
              </a:prstGeom>
              <a:solidFill>
                <a:srgbClr val="f0f5fa"/>
              </a:solidFill>
              <a:ln w="12600">
                <a:noFill/>
              </a:ln>
            </p:spPr>
            <p:style>
              <a:lnRef idx="0"/>
              <a:fillRef idx="0"/>
              <a:effectRef idx="0"/>
              <a:fontRef idx="minor"/>
            </p:style>
          </p:sp>
          <p:pic>
            <p:nvPicPr>
              <p:cNvPr id="85" name="🧓🏼.png" descr="🧓🏼.png"/>
              <p:cNvPicPr/>
              <p:nvPr/>
            </p:nvPicPr>
            <p:blipFill>
              <a:blip r:embed="rId5"/>
              <a:stretch/>
            </p:blipFill>
            <p:spPr>
              <a:xfrm>
                <a:off x="953640" y="3168000"/>
                <a:ext cx="277920" cy="279000"/>
              </a:xfrm>
              <a:prstGeom prst="rect">
                <a:avLst/>
              </a:prstGeom>
              <a:ln w="12600">
                <a:noFill/>
              </a:ln>
            </p:spPr>
          </p:pic>
        </p:grpSp>
      </p:grpSp>
      <p:sp>
        <p:nvSpPr>
          <p:cNvPr id="86" name="CustomShape 13"/>
          <p:cNvSpPr/>
          <p:nvPr/>
        </p:nvSpPr>
        <p:spPr>
          <a:xfrm>
            <a:off x="5064480" y="2618640"/>
            <a:ext cx="717480" cy="640080"/>
          </a:xfrm>
          <a:prstGeom prst="rect">
            <a:avLst/>
          </a:prstGeom>
          <a:noFill/>
          <a:ln w="12600">
            <a:noFill/>
          </a:ln>
        </p:spPr>
        <p:style>
          <a:lnRef idx="0"/>
          <a:fillRef idx="0"/>
          <a:effectRef idx="0"/>
          <a:fontRef idx="minor"/>
        </p:style>
        <p:txBody>
          <a:bodyPr wrap="none" lIns="0" rIns="0" tIns="0" bIns="0">
            <a:spAutoFit/>
          </a:bodyPr>
          <a:p>
            <a:pPr algn="ctr">
              <a:lnSpc>
                <a:spcPct val="100000"/>
              </a:lnSpc>
            </a:pPr>
            <a:r>
              <a:rPr b="1" lang="ru-RU" sz="2700" spc="-1" strike="noStrike">
                <a:solidFill>
                  <a:srgbClr val="001f66"/>
                </a:solidFill>
                <a:latin typeface="Gilroy"/>
                <a:ea typeface="Gilroy Semibold"/>
              </a:rPr>
              <a:t>[Ca]</a:t>
            </a:r>
            <a:endParaRPr b="0" lang="en-US" sz="2700" spc="-1" strike="noStrike">
              <a:latin typeface="Arial"/>
            </a:endParaRPr>
          </a:p>
          <a:p>
            <a:pPr algn="ctr">
              <a:lnSpc>
                <a:spcPct val="100000"/>
              </a:lnSpc>
            </a:pPr>
            <a:r>
              <a:rPr b="1" lang="ru-RU" sz="1500" spc="-1" strike="noStrike">
                <a:solidFill>
                  <a:srgbClr val="001f66"/>
                </a:solidFill>
                <a:latin typeface="Gilroy"/>
                <a:ea typeface="Gilroy Semibold"/>
              </a:rPr>
              <a:t>Calcium</a:t>
            </a:r>
            <a:endParaRPr b="0" lang="en-US" sz="1500" spc="-1" strike="noStrike">
              <a:latin typeface="Arial"/>
            </a:endParaRPr>
          </a:p>
        </p:txBody>
      </p:sp>
      <p:pic>
        <p:nvPicPr>
          <p:cNvPr id="87" name="Calci-Prime преза-34.png" descr="Calci-Prime преза-34.png"/>
          <p:cNvPicPr/>
          <p:nvPr/>
        </p:nvPicPr>
        <p:blipFill>
          <a:blip r:embed="rId6"/>
          <a:srcRect l="13" t="0" r="13" b="0"/>
          <a:stretch/>
        </p:blipFill>
        <p:spPr>
          <a:xfrm>
            <a:off x="1455120" y="1491120"/>
            <a:ext cx="4037040" cy="2795040"/>
          </a:xfrm>
          <a:prstGeom prst="rect">
            <a:avLst/>
          </a:prstGeom>
          <a:ln w="12600">
            <a:noFill/>
          </a:ln>
        </p:spPr>
      </p:pic>
      <p:pic>
        <p:nvPicPr>
          <p:cNvPr id="88" name="Calci-Prime преза-35.png" descr="Calci-Prime преза-35.png"/>
          <p:cNvPicPr/>
          <p:nvPr/>
        </p:nvPicPr>
        <p:blipFill>
          <a:blip r:embed="rId7"/>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08"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409" name="CustomShape 1"/>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410" name="Безымянный-1-44.png" descr="Безымянный-1-44.png"/>
          <p:cNvPicPr/>
          <p:nvPr/>
        </p:nvPicPr>
        <p:blipFill>
          <a:blip r:embed="rId2"/>
          <a:stretch/>
        </p:blipFill>
        <p:spPr>
          <a:xfrm>
            <a:off x="8026560" y="4815360"/>
            <a:ext cx="785880" cy="136800"/>
          </a:xfrm>
          <a:prstGeom prst="rect">
            <a:avLst/>
          </a:prstGeom>
          <a:ln w="12600">
            <a:noFill/>
          </a:ln>
        </p:spPr>
      </p:pic>
      <p:sp>
        <p:nvSpPr>
          <p:cNvPr id="411" name="CustomShape 2"/>
          <p:cNvSpPr/>
          <p:nvPr/>
        </p:nvSpPr>
        <p:spPr>
          <a:xfrm>
            <a:off x="671040" y="1111320"/>
            <a:ext cx="604080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Haber PS, Kortt NC. Alcohol use disorder and the gut. Addiction. 2021;116(3):658-667. </a:t>
            </a:r>
            <a:r>
              <a:rPr b="0" lang="ru-RU" sz="900" spc="-1" strike="noStrike" u="sng">
                <a:solidFill>
                  <a:srgbClr val="0000ff"/>
                </a:solidFill>
                <a:uFillTx/>
                <a:latin typeface="Gilroy"/>
                <a:ea typeface="Gilroy Regular"/>
                <a:hlinkClick r:id="rId3"/>
              </a:rPr>
              <a:t>https://doi.org/10.1111/add.15147</a:t>
            </a:r>
            <a:endParaRPr b="0" lang="en-US" sz="900" spc="-1" strike="noStrike">
              <a:latin typeface="Arial"/>
            </a:endParaRPr>
          </a:p>
        </p:txBody>
      </p:sp>
      <p:sp>
        <p:nvSpPr>
          <p:cNvPr id="412" name="CustomShape 3"/>
          <p:cNvSpPr/>
          <p:nvPr/>
        </p:nvSpPr>
        <p:spPr>
          <a:xfrm>
            <a:off x="345240" y="1092240"/>
            <a:ext cx="1764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12.</a:t>
            </a:r>
            <a:endParaRPr b="0" lang="en-US" sz="1200" spc="-1" strike="noStrike">
              <a:latin typeface="Arial"/>
            </a:endParaRPr>
          </a:p>
        </p:txBody>
      </p:sp>
      <p:sp>
        <p:nvSpPr>
          <p:cNvPr id="413" name="CustomShape 4"/>
          <p:cNvSpPr/>
          <p:nvPr/>
        </p:nvSpPr>
        <p:spPr>
          <a:xfrm>
            <a:off x="706320" y="1349280"/>
            <a:ext cx="777960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Heaney RP, Rafferty K. Carbonated beverages and urinary calcium excretion. Am J Clin Nutr. 2001;74(3):343-347. </a:t>
            </a:r>
            <a:r>
              <a:rPr b="0" lang="ru-RU" sz="900" spc="-1" strike="noStrike" u="sng">
                <a:solidFill>
                  <a:srgbClr val="0000ff"/>
                </a:solidFill>
                <a:uFillTx/>
                <a:latin typeface="Gilroy"/>
                <a:ea typeface="Gilroy Regular"/>
                <a:hlinkClick r:id="rId4"/>
              </a:rPr>
              <a:t>https://doi.org/10.1093/ajcn/74.3.343</a:t>
            </a:r>
            <a:endParaRPr b="0" lang="en-US" sz="900" spc="-1" strike="noStrike">
              <a:latin typeface="Arial"/>
            </a:endParaRPr>
          </a:p>
        </p:txBody>
      </p:sp>
      <p:sp>
        <p:nvSpPr>
          <p:cNvPr id="414" name="CustomShape 5"/>
          <p:cNvSpPr/>
          <p:nvPr/>
        </p:nvSpPr>
        <p:spPr>
          <a:xfrm>
            <a:off x="345960" y="1330200"/>
            <a:ext cx="1749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13.</a:t>
            </a:r>
            <a:endParaRPr b="0" lang="en-US" sz="1200" spc="-1" strike="noStrike">
              <a:latin typeface="Arial"/>
            </a:endParaRPr>
          </a:p>
        </p:txBody>
      </p:sp>
      <p:sp>
        <p:nvSpPr>
          <p:cNvPr id="415" name="CustomShape 6"/>
          <p:cNvSpPr/>
          <p:nvPr/>
        </p:nvSpPr>
        <p:spPr>
          <a:xfrm>
            <a:off x="676440" y="1574640"/>
            <a:ext cx="715788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Klesges RC, Ward KD, Shelton ML, et al. Changes in bone mineral content in male athletes. Mechanisms of action and intervention effects </a:t>
            </a:r>
            <a:br/>
            <a:r>
              <a:rPr b="0" lang="ru-RU" sz="900" spc="-1" strike="noStrike">
                <a:solidFill>
                  <a:srgbClr val="001f67"/>
                </a:solidFill>
                <a:latin typeface="Gilroy"/>
                <a:ea typeface="Gilroy Regular"/>
              </a:rPr>
              <a:t>[published correction appears in JAMA 1997 Jan 1;277(1):24]. JAMA. 1996;276(3):226-230. </a:t>
            </a:r>
            <a:r>
              <a:rPr b="0" lang="ru-RU" sz="900" spc="-1" strike="noStrike" u="sng">
                <a:solidFill>
                  <a:srgbClr val="0000ff"/>
                </a:solidFill>
                <a:uFillTx/>
                <a:latin typeface="Gilroy"/>
                <a:ea typeface="Gilroy Regular"/>
                <a:hlinkClick r:id="rId5"/>
              </a:rPr>
              <a:t>http://doi.org/10.1001/jama.1996.03540030060033</a:t>
            </a:r>
            <a:endParaRPr b="0" lang="en-US" sz="900" spc="-1" strike="noStrike">
              <a:latin typeface="Arial"/>
            </a:endParaRPr>
          </a:p>
        </p:txBody>
      </p:sp>
      <p:sp>
        <p:nvSpPr>
          <p:cNvPr id="416" name="CustomShape 7"/>
          <p:cNvSpPr/>
          <p:nvPr/>
        </p:nvSpPr>
        <p:spPr>
          <a:xfrm>
            <a:off x="341280" y="1555920"/>
            <a:ext cx="1839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14.</a:t>
            </a:r>
            <a:endParaRPr b="0" lang="en-US" sz="1200" spc="-1" strike="noStrike">
              <a:latin typeface="Arial"/>
            </a:endParaRPr>
          </a:p>
        </p:txBody>
      </p:sp>
      <p:sp>
        <p:nvSpPr>
          <p:cNvPr id="417" name="CustomShape 8"/>
          <p:cNvSpPr/>
          <p:nvPr/>
        </p:nvSpPr>
        <p:spPr>
          <a:xfrm>
            <a:off x="757800" y="1933560"/>
            <a:ext cx="583488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Heaney RP. Advances in therapy for osteoporosis. Clin Med Res. 2003;1(2):93-99. </a:t>
            </a:r>
            <a:r>
              <a:rPr b="0" lang="ru-RU" sz="900" spc="-1" strike="noStrike" u="sng">
                <a:solidFill>
                  <a:srgbClr val="0000ff"/>
                </a:solidFill>
                <a:uFillTx/>
                <a:latin typeface="Gilroy"/>
                <a:ea typeface="Gilroy Regular"/>
                <a:hlinkClick r:id="rId6"/>
              </a:rPr>
              <a:t>https://doi.org/10.3121/cmr.1.2.93</a:t>
            </a:r>
            <a:endParaRPr b="0" lang="en-US" sz="900" spc="-1" strike="noStrike">
              <a:latin typeface="Arial"/>
            </a:endParaRPr>
          </a:p>
        </p:txBody>
      </p:sp>
      <p:sp>
        <p:nvSpPr>
          <p:cNvPr id="418" name="CustomShape 9"/>
          <p:cNvSpPr/>
          <p:nvPr/>
        </p:nvSpPr>
        <p:spPr>
          <a:xfrm>
            <a:off x="345240" y="1914480"/>
            <a:ext cx="1764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15.</a:t>
            </a:r>
            <a:endParaRPr b="0" lang="en-US" sz="1200" spc="-1" strike="noStrike">
              <a:latin typeface="Arial"/>
            </a:endParaRPr>
          </a:p>
        </p:txBody>
      </p:sp>
      <p:sp>
        <p:nvSpPr>
          <p:cNvPr id="419" name="CustomShape 10"/>
          <p:cNvSpPr/>
          <p:nvPr/>
        </p:nvSpPr>
        <p:spPr>
          <a:xfrm>
            <a:off x="693720" y="2152800"/>
            <a:ext cx="676476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Azuma K, Adachi Y, Hayashi H, Kubo KY. Chronic Psychological Stress as a Risk Factor of Osteoporosis. J UOEH. 2015;37(4):245-253. </a:t>
            </a:r>
            <a:br/>
            <a:r>
              <a:rPr b="0" lang="ru-RU" sz="900" spc="-1" strike="noStrike" u="sng">
                <a:solidFill>
                  <a:srgbClr val="0000ff"/>
                </a:solidFill>
                <a:uFillTx/>
                <a:latin typeface="Gilroy"/>
                <a:ea typeface="Gilroy Regular"/>
                <a:hlinkClick r:id="rId7"/>
              </a:rPr>
              <a:t>https://doi.org/10.7888/juoeh.37.245</a:t>
            </a:r>
            <a:endParaRPr b="0" lang="en-US" sz="900" spc="-1" strike="noStrike">
              <a:latin typeface="Arial"/>
            </a:endParaRPr>
          </a:p>
        </p:txBody>
      </p:sp>
      <p:sp>
        <p:nvSpPr>
          <p:cNvPr id="420" name="CustomShape 11"/>
          <p:cNvSpPr/>
          <p:nvPr/>
        </p:nvSpPr>
        <p:spPr>
          <a:xfrm>
            <a:off x="345240" y="2133720"/>
            <a:ext cx="1764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16.</a:t>
            </a:r>
            <a:endParaRPr b="0" lang="en-US" sz="1200" spc="-1" strike="noStrike">
              <a:latin typeface="Arial"/>
            </a:endParaRPr>
          </a:p>
        </p:txBody>
      </p:sp>
      <p:sp>
        <p:nvSpPr>
          <p:cNvPr id="421" name="CustomShape 12"/>
          <p:cNvSpPr/>
          <p:nvPr/>
        </p:nvSpPr>
        <p:spPr>
          <a:xfrm>
            <a:off x="707040" y="2523960"/>
            <a:ext cx="796392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Barry DW, Hansen KC, van Pelt RE, Witten M, Wolfe P, Kohrt WM. Acute calcium ingestion attenuates exercise-induced disruption of calcium homeostasis. </a:t>
            </a:r>
            <a:br/>
            <a:r>
              <a:rPr b="0" lang="ru-RU" sz="900" spc="-1" strike="noStrike">
                <a:solidFill>
                  <a:srgbClr val="001f67"/>
                </a:solidFill>
                <a:latin typeface="Gilroy"/>
                <a:ea typeface="Gilroy Regular"/>
              </a:rPr>
              <a:t>Med Sci Sports Exerc. 2011;43(4):617-623. </a:t>
            </a:r>
            <a:r>
              <a:rPr b="0" lang="ru-RU" sz="900" spc="-1" strike="noStrike" u="sng">
                <a:solidFill>
                  <a:srgbClr val="0000ff"/>
                </a:solidFill>
                <a:uFillTx/>
                <a:latin typeface="Gilroy"/>
                <a:ea typeface="Gilroy Regular"/>
                <a:hlinkClick r:id="rId8"/>
              </a:rPr>
              <a:t>https://doi.org/10.1249/MSS.0b013e3181f79fa8</a:t>
            </a:r>
            <a:endParaRPr b="0" lang="en-US" sz="900" spc="-1" strike="noStrike">
              <a:latin typeface="Arial"/>
            </a:endParaRPr>
          </a:p>
        </p:txBody>
      </p:sp>
      <p:sp>
        <p:nvSpPr>
          <p:cNvPr id="422" name="CustomShape 13"/>
          <p:cNvSpPr/>
          <p:nvPr/>
        </p:nvSpPr>
        <p:spPr>
          <a:xfrm>
            <a:off x="359640" y="2505240"/>
            <a:ext cx="14760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17.</a:t>
            </a:r>
            <a:endParaRPr b="0" lang="en-US" sz="1200" spc="-1" strike="noStrike">
              <a:latin typeface="Arial"/>
            </a:endParaRPr>
          </a:p>
        </p:txBody>
      </p:sp>
      <p:sp>
        <p:nvSpPr>
          <p:cNvPr id="423" name="CustomShape 14"/>
          <p:cNvSpPr/>
          <p:nvPr/>
        </p:nvSpPr>
        <p:spPr>
          <a:xfrm>
            <a:off x="333000" y="4330800"/>
            <a:ext cx="200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22.</a:t>
            </a:r>
            <a:endParaRPr b="0" lang="en-US" sz="1200" spc="-1" strike="noStrike">
              <a:latin typeface="Arial"/>
            </a:endParaRPr>
          </a:p>
        </p:txBody>
      </p:sp>
      <p:sp>
        <p:nvSpPr>
          <p:cNvPr id="424" name="CustomShape 15"/>
          <p:cNvSpPr/>
          <p:nvPr/>
        </p:nvSpPr>
        <p:spPr>
          <a:xfrm>
            <a:off x="683280" y="4349880"/>
            <a:ext cx="4397760" cy="1375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Science – MenaQ7. MenaQ7. Accessed March 2, 2023. </a:t>
            </a:r>
            <a:r>
              <a:rPr b="0" lang="ru-RU" sz="900" spc="-1" strike="noStrike" u="sng">
                <a:solidFill>
                  <a:srgbClr val="0000ff"/>
                </a:solidFill>
                <a:uFillTx/>
                <a:latin typeface="Gilroy"/>
                <a:ea typeface="Gilroy Regular"/>
                <a:hlinkClick r:id="rId9"/>
              </a:rPr>
              <a:t>https://menaq7.com/science/</a:t>
            </a:r>
            <a:endParaRPr b="0" lang="en-US" sz="900" spc="-1" strike="noStrike">
              <a:latin typeface="Arial"/>
            </a:endParaRPr>
          </a:p>
        </p:txBody>
      </p:sp>
      <p:sp>
        <p:nvSpPr>
          <p:cNvPr id="425" name="CustomShape 16"/>
          <p:cNvSpPr/>
          <p:nvPr/>
        </p:nvSpPr>
        <p:spPr>
          <a:xfrm>
            <a:off x="676440" y="3616200"/>
            <a:ext cx="638064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de Baaij JH, Hoenderop JG, Bindels RJ. Magnesium in man: implications for health and disease. Physiol Rev. 2015;95(1):1-46. </a:t>
            </a:r>
            <a:br/>
            <a:r>
              <a:rPr b="0" lang="ru-RU" sz="900" spc="-1" strike="noStrike" u="sng">
                <a:solidFill>
                  <a:srgbClr val="0000ff"/>
                </a:solidFill>
                <a:uFillTx/>
                <a:latin typeface="Gilroy"/>
                <a:ea typeface="Gilroy Regular"/>
                <a:hlinkClick r:id="rId10"/>
              </a:rPr>
              <a:t>https://doi.org/10.1152/physrev.00012.2014</a:t>
            </a:r>
            <a:endParaRPr b="0" lang="en-US" sz="900" spc="-1" strike="noStrike">
              <a:latin typeface="Arial"/>
            </a:endParaRPr>
          </a:p>
        </p:txBody>
      </p:sp>
      <p:sp>
        <p:nvSpPr>
          <p:cNvPr id="426" name="CustomShape 17"/>
          <p:cNvSpPr/>
          <p:nvPr/>
        </p:nvSpPr>
        <p:spPr>
          <a:xfrm>
            <a:off x="328680" y="3616200"/>
            <a:ext cx="20988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20.</a:t>
            </a:r>
            <a:endParaRPr b="0" lang="en-US" sz="1200" spc="-1" strike="noStrike">
              <a:latin typeface="Arial"/>
            </a:endParaRPr>
          </a:p>
        </p:txBody>
      </p:sp>
      <p:sp>
        <p:nvSpPr>
          <p:cNvPr id="427" name="CustomShape 18"/>
          <p:cNvSpPr/>
          <p:nvPr/>
        </p:nvSpPr>
        <p:spPr>
          <a:xfrm>
            <a:off x="677160" y="2889360"/>
            <a:ext cx="799128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Frestedt JL, Kuskowski MA, Zenk JL. A natural seaweed derived mineral supplement (Aquamin F) for knee osteoarthritis: a randomised, placebo controlled </a:t>
            </a:r>
            <a:br/>
            <a:r>
              <a:rPr b="0" lang="ru-RU" sz="900" spc="-1" strike="noStrike">
                <a:solidFill>
                  <a:srgbClr val="001f67"/>
                </a:solidFill>
                <a:latin typeface="Gilroy"/>
                <a:ea typeface="Gilroy Regular"/>
              </a:rPr>
              <a:t>pilot study. Nutr J. 2009;8:7. Published 2009 Feb 2. </a:t>
            </a:r>
            <a:r>
              <a:rPr b="0" lang="ru-RU" sz="900" spc="-1" strike="noStrike" u="sng">
                <a:solidFill>
                  <a:srgbClr val="0000ff"/>
                </a:solidFill>
                <a:uFillTx/>
                <a:latin typeface="Gilroy"/>
                <a:ea typeface="Gilroy Regular"/>
                <a:hlinkClick r:id="rId11"/>
              </a:rPr>
              <a:t>https://doi.org/10.1186/1475-2891-8-7</a:t>
            </a:r>
            <a:endParaRPr b="0" lang="en-US" sz="900" spc="-1" strike="noStrike">
              <a:latin typeface="Arial"/>
            </a:endParaRPr>
          </a:p>
        </p:txBody>
      </p:sp>
      <p:sp>
        <p:nvSpPr>
          <p:cNvPr id="428" name="CustomShape 19"/>
          <p:cNvSpPr/>
          <p:nvPr/>
        </p:nvSpPr>
        <p:spPr>
          <a:xfrm>
            <a:off x="317520" y="2870280"/>
            <a:ext cx="227160" cy="163800"/>
          </a:xfrm>
          <a:prstGeom prst="rect">
            <a:avLst/>
          </a:prstGeom>
          <a:noFill/>
          <a:ln w="12600">
            <a:noFill/>
          </a:ln>
        </p:spPr>
        <p:style>
          <a:lnRef idx="0"/>
          <a:fillRef idx="0"/>
          <a:effectRef idx="0"/>
          <a:fontRef idx="minor"/>
        </p:style>
        <p:txBody>
          <a:bodyPr lIns="0" rIns="0" tIns="0" bIns="0">
            <a:spAutoFit/>
          </a:bodyPr>
          <a:p>
            <a:pPr>
              <a:lnSpc>
                <a:spcPct val="90000"/>
              </a:lnSpc>
            </a:pPr>
            <a:r>
              <a:rPr b="0" lang="ru-RU" sz="1200" spc="-1" strike="noStrike">
                <a:solidFill>
                  <a:srgbClr val="001f67"/>
                </a:solidFill>
                <a:latin typeface="Gilroy Semibold"/>
                <a:ea typeface="Gilroy Semibold"/>
              </a:rPr>
              <a:t>18.</a:t>
            </a:r>
            <a:endParaRPr b="0" lang="en-US" sz="1200" spc="-1" strike="noStrike">
              <a:latin typeface="Arial"/>
            </a:endParaRPr>
          </a:p>
        </p:txBody>
      </p:sp>
      <p:sp>
        <p:nvSpPr>
          <p:cNvPr id="429" name="CustomShape 20"/>
          <p:cNvSpPr/>
          <p:nvPr/>
        </p:nvSpPr>
        <p:spPr>
          <a:xfrm>
            <a:off x="675360" y="3251160"/>
            <a:ext cx="753876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Cronin BE, Allsopp PJ, Slevin MM, et al. Effects of supplementation with a calcium-rich marine-derived multi-mineral supplement and short-chain </a:t>
            </a:r>
            <a:br/>
            <a:r>
              <a:rPr b="0" lang="ru-RU" sz="900" spc="-1" strike="noStrike">
                <a:solidFill>
                  <a:srgbClr val="001f67"/>
                </a:solidFill>
                <a:latin typeface="Gilroy"/>
                <a:ea typeface="Gilroy Regular"/>
              </a:rPr>
              <a:t>fructo-oligosaccharides on serum lipids in postmenopausal women. Br J Nutr. 2016;115(4):658-665. </a:t>
            </a:r>
            <a:r>
              <a:rPr b="0" lang="ru-RU" sz="900" spc="-1" strike="noStrike" u="sng">
                <a:solidFill>
                  <a:srgbClr val="0000ff"/>
                </a:solidFill>
                <a:uFillTx/>
                <a:latin typeface="Gilroy"/>
                <a:ea typeface="Gilroy Regular"/>
                <a:hlinkClick r:id="rId12"/>
              </a:rPr>
              <a:t>https://doi.org/10.1017/S0007114515004948</a:t>
            </a:r>
            <a:r>
              <a:rPr b="0" lang="ru-RU" sz="900" spc="-1" strike="noStrike">
                <a:solidFill>
                  <a:srgbClr val="001f67"/>
                </a:solidFill>
                <a:latin typeface="Gilroy"/>
                <a:ea typeface="Gilroy Regular"/>
              </a:rPr>
              <a:t> </a:t>
            </a:r>
            <a:endParaRPr b="0" lang="en-US" sz="900" spc="-1" strike="noStrike">
              <a:latin typeface="Arial"/>
            </a:endParaRPr>
          </a:p>
        </p:txBody>
      </p:sp>
      <p:sp>
        <p:nvSpPr>
          <p:cNvPr id="430" name="CustomShape 21"/>
          <p:cNvSpPr/>
          <p:nvPr/>
        </p:nvSpPr>
        <p:spPr>
          <a:xfrm>
            <a:off x="354600" y="3251160"/>
            <a:ext cx="15804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19.</a:t>
            </a:r>
            <a:endParaRPr b="0" lang="en-US" sz="1200" spc="-1" strike="noStrike">
              <a:latin typeface="Arial"/>
            </a:endParaRPr>
          </a:p>
        </p:txBody>
      </p:sp>
      <p:sp>
        <p:nvSpPr>
          <p:cNvPr id="431" name="CustomShape 22"/>
          <p:cNvSpPr/>
          <p:nvPr/>
        </p:nvSpPr>
        <p:spPr>
          <a:xfrm>
            <a:off x="341640" y="3987720"/>
            <a:ext cx="1749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21.</a:t>
            </a:r>
            <a:endParaRPr b="0" lang="en-US" sz="1200" spc="-1" strike="noStrike">
              <a:latin typeface="Arial"/>
            </a:endParaRPr>
          </a:p>
        </p:txBody>
      </p:sp>
      <p:sp>
        <p:nvSpPr>
          <p:cNvPr id="432" name="CustomShape 23"/>
          <p:cNvSpPr/>
          <p:nvPr/>
        </p:nvSpPr>
        <p:spPr>
          <a:xfrm>
            <a:off x="677160" y="3987720"/>
            <a:ext cx="719280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Uwitonze AM, Ojeh N, Murererehe J, Atfi A, Razzaque MS. Zinc Adequacy Is Essential for the Maintenance of Optimal Oral Health. Nutrients. </a:t>
            </a:r>
            <a:br/>
            <a:r>
              <a:rPr b="0" lang="ru-RU" sz="900" spc="-1" strike="noStrike">
                <a:solidFill>
                  <a:srgbClr val="001f67"/>
                </a:solidFill>
                <a:latin typeface="Gilroy"/>
                <a:ea typeface="Gilroy Regular"/>
              </a:rPr>
              <a:t>2020;12(4):949. Published 2020 Mar 30. </a:t>
            </a:r>
            <a:r>
              <a:rPr b="0" lang="ru-RU" sz="900" spc="-1" strike="noStrike" u="sng">
                <a:solidFill>
                  <a:srgbClr val="0000ff"/>
                </a:solidFill>
                <a:uFillTx/>
                <a:latin typeface="Gilroy"/>
                <a:ea typeface="Gilroy Regular"/>
                <a:hlinkClick r:id="rId13"/>
              </a:rPr>
              <a:t>https://doi.org/10.3390/nu12040949</a:t>
            </a:r>
            <a:endParaRPr b="0" lang="en-US" sz="900" spc="-1" strike="noStrike">
              <a:latin typeface="Arial"/>
            </a:endParaRPr>
          </a:p>
        </p:txBody>
      </p:sp>
      <p:sp>
        <p:nvSpPr>
          <p:cNvPr id="433" name="CustomShape 24"/>
          <p:cNvSpPr/>
          <p:nvPr/>
        </p:nvSpPr>
        <p:spPr>
          <a:xfrm>
            <a:off x="495000" y="406440"/>
            <a:ext cx="317700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7"/>
                </a:solidFill>
                <a:latin typeface="Gilroy"/>
                <a:ea typeface="Gilroy Bold"/>
              </a:rPr>
              <a:t>Pētījumi un literatūra</a:t>
            </a:r>
            <a:endParaRPr b="0" lang="en-US" sz="2700" spc="-1" strike="noStrike">
              <a:latin typeface="Arial"/>
            </a:endParaRPr>
          </a:p>
          <a:p>
            <a:pPr>
              <a:lnSpc>
                <a:spcPct val="90000"/>
              </a:lnSpc>
            </a:pPr>
            <a:endParaRPr b="0" lang="en-US" sz="27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34"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435" name="CustomShape 1"/>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pic>
        <p:nvPicPr>
          <p:cNvPr id="436" name="Безымянный-1-44.png" descr="Безымянный-1-44.png"/>
          <p:cNvPicPr/>
          <p:nvPr/>
        </p:nvPicPr>
        <p:blipFill>
          <a:blip r:embed="rId2"/>
          <a:stretch/>
        </p:blipFill>
        <p:spPr>
          <a:xfrm>
            <a:off x="8026560" y="4815360"/>
            <a:ext cx="785880" cy="136800"/>
          </a:xfrm>
          <a:prstGeom prst="rect">
            <a:avLst/>
          </a:prstGeom>
          <a:ln w="12600">
            <a:noFill/>
          </a:ln>
        </p:spPr>
      </p:pic>
      <p:sp>
        <p:nvSpPr>
          <p:cNvPr id="437" name="CustomShape 2"/>
          <p:cNvSpPr/>
          <p:nvPr/>
        </p:nvSpPr>
        <p:spPr>
          <a:xfrm>
            <a:off x="707400" y="1111320"/>
            <a:ext cx="785736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Rondanelli M, Faliva MA, Peroni G, et al. Pivotal role of boron supplementation on bone health: A narrative review. J Trace Elem Med Biol. 2020;62:126577. </a:t>
            </a:r>
            <a:br/>
            <a:r>
              <a:rPr b="0" lang="ru-RU" sz="900" spc="-1" strike="noStrike" u="sng">
                <a:solidFill>
                  <a:srgbClr val="0000ff"/>
                </a:solidFill>
                <a:uFillTx/>
                <a:latin typeface="Gilroy"/>
                <a:ea typeface="Gilroy Regular"/>
                <a:hlinkClick r:id="rId3"/>
              </a:rPr>
              <a:t>https://doi.org/10.1016/j.jtemb.2020.126577</a:t>
            </a:r>
            <a:endParaRPr b="0" lang="en-US" sz="900" spc="-1" strike="noStrike">
              <a:latin typeface="Arial"/>
            </a:endParaRPr>
          </a:p>
        </p:txBody>
      </p:sp>
      <p:sp>
        <p:nvSpPr>
          <p:cNvPr id="438" name="CustomShape 3"/>
          <p:cNvSpPr/>
          <p:nvPr/>
        </p:nvSpPr>
        <p:spPr>
          <a:xfrm>
            <a:off x="334440" y="1092240"/>
            <a:ext cx="19764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23.</a:t>
            </a:r>
            <a:endParaRPr b="0" lang="en-US" sz="1200" spc="-1" strike="noStrike">
              <a:latin typeface="Arial"/>
            </a:endParaRPr>
          </a:p>
        </p:txBody>
      </p:sp>
      <p:sp>
        <p:nvSpPr>
          <p:cNvPr id="439" name="CustomShape 4"/>
          <p:cNvSpPr/>
          <p:nvPr/>
        </p:nvSpPr>
        <p:spPr>
          <a:xfrm>
            <a:off x="674640" y="1485720"/>
            <a:ext cx="763632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Rondanelli M, Faliva MA, Peroni G, et al. Silicon: A neglected micronutrient essential for bone health. Exp Biol Med (Maywood). 2021;246(13):1500-1511.</a:t>
            </a:r>
            <a:br/>
            <a:r>
              <a:rPr b="0" lang="ru-RU" sz="900" spc="-1" strike="noStrike" u="sng">
                <a:solidFill>
                  <a:srgbClr val="0000ff"/>
                </a:solidFill>
                <a:uFillTx/>
                <a:latin typeface="Gilroy"/>
                <a:ea typeface="Gilroy Regular"/>
                <a:hlinkClick r:id="rId4"/>
              </a:rPr>
              <a:t>https://doi.org/10.1177/1535370221997072</a:t>
            </a:r>
            <a:endParaRPr b="0" lang="en-US" sz="900" spc="-1" strike="noStrike">
              <a:latin typeface="Arial"/>
            </a:endParaRPr>
          </a:p>
        </p:txBody>
      </p:sp>
      <p:sp>
        <p:nvSpPr>
          <p:cNvPr id="440" name="CustomShape 5"/>
          <p:cNvSpPr/>
          <p:nvPr/>
        </p:nvSpPr>
        <p:spPr>
          <a:xfrm>
            <a:off x="330480" y="1504800"/>
            <a:ext cx="20556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24.</a:t>
            </a:r>
            <a:endParaRPr b="0" lang="en-US" sz="1200" spc="-1" strike="noStrike">
              <a:latin typeface="Arial"/>
            </a:endParaRPr>
          </a:p>
        </p:txBody>
      </p:sp>
      <p:sp>
        <p:nvSpPr>
          <p:cNvPr id="441" name="CustomShape 6"/>
          <p:cNvSpPr/>
          <p:nvPr/>
        </p:nvSpPr>
        <p:spPr>
          <a:xfrm>
            <a:off x="693000" y="1857240"/>
            <a:ext cx="8041680" cy="2746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ru-RU" sz="900" spc="-1" strike="noStrike">
                <a:solidFill>
                  <a:srgbClr val="001f67"/>
                </a:solidFill>
                <a:latin typeface="Gilroy"/>
                <a:ea typeface="Gilroy Regular"/>
              </a:rPr>
              <a:t>Sakhaee K, Bhuket T, Adams-Huet B, Rao DS. Meta-analysis of calcium bioavailability: a comparison of calcium citrate with calcium carbonate. Am J Ther. </a:t>
            </a:r>
            <a:br/>
            <a:r>
              <a:rPr b="0" lang="ru-RU" sz="900" spc="-1" strike="noStrike">
                <a:solidFill>
                  <a:srgbClr val="001f67"/>
                </a:solidFill>
                <a:latin typeface="Gilroy"/>
                <a:ea typeface="Gilroy Regular"/>
              </a:rPr>
              <a:t>1999;6(6):313-321. </a:t>
            </a:r>
            <a:r>
              <a:rPr b="0" lang="ru-RU" sz="900" spc="-1" strike="noStrike" u="sng">
                <a:solidFill>
                  <a:srgbClr val="0000ff"/>
                </a:solidFill>
                <a:uFillTx/>
                <a:latin typeface="Gilroy"/>
                <a:ea typeface="Gilroy Regular"/>
                <a:hlinkClick r:id="rId5"/>
              </a:rPr>
              <a:t>https://doi.org/10.1097/00045391-199911000-00005</a:t>
            </a:r>
            <a:endParaRPr b="0" lang="en-US" sz="900" spc="-1" strike="noStrike">
              <a:latin typeface="Arial"/>
            </a:endParaRPr>
          </a:p>
        </p:txBody>
      </p:sp>
      <p:sp>
        <p:nvSpPr>
          <p:cNvPr id="442" name="CustomShape 7"/>
          <p:cNvSpPr/>
          <p:nvPr/>
        </p:nvSpPr>
        <p:spPr>
          <a:xfrm>
            <a:off x="333720" y="1876320"/>
            <a:ext cx="199440" cy="163800"/>
          </a:xfrm>
          <a:prstGeom prst="rect">
            <a:avLst/>
          </a:prstGeom>
          <a:noFill/>
          <a:ln w="12600">
            <a:noFill/>
          </a:ln>
        </p:spPr>
        <p:style>
          <a:lnRef idx="0"/>
          <a:fillRef idx="0"/>
          <a:effectRef idx="0"/>
          <a:fontRef idx="minor"/>
        </p:style>
        <p:txBody>
          <a:bodyPr wrap="none" lIns="0" rIns="0" tIns="0" bIns="0">
            <a:spAutoFit/>
          </a:bodyPr>
          <a:p>
            <a:pPr>
              <a:lnSpc>
                <a:spcPct val="90000"/>
              </a:lnSpc>
            </a:pPr>
            <a:r>
              <a:rPr b="0" lang="ru-RU" sz="1200" spc="-1" strike="noStrike">
                <a:solidFill>
                  <a:srgbClr val="001f67"/>
                </a:solidFill>
                <a:latin typeface="Gilroy Semibold"/>
                <a:ea typeface="Gilroy Semibold"/>
              </a:rPr>
              <a:t>25.</a:t>
            </a:r>
            <a:endParaRPr b="0" lang="en-US" sz="1200" spc="-1" strike="noStrike">
              <a:latin typeface="Arial"/>
            </a:endParaRPr>
          </a:p>
        </p:txBody>
      </p:sp>
      <p:sp>
        <p:nvSpPr>
          <p:cNvPr id="443" name="CustomShape 8"/>
          <p:cNvSpPr/>
          <p:nvPr/>
        </p:nvSpPr>
        <p:spPr>
          <a:xfrm>
            <a:off x="538200" y="406440"/>
            <a:ext cx="317700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7"/>
                </a:solidFill>
                <a:latin typeface="Gilroy"/>
                <a:ea typeface="Gilroy Bold"/>
              </a:rPr>
              <a:t>Pētījumi un literatūra</a:t>
            </a:r>
            <a:endParaRPr b="0" lang="en-US" sz="27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90" name="CustomShape 1"/>
          <p:cNvSpPr/>
          <p:nvPr/>
        </p:nvSpPr>
        <p:spPr>
          <a:xfrm>
            <a:off x="533520" y="406440"/>
            <a:ext cx="6025320" cy="111060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Kalcijs</a:t>
            </a:r>
            <a:r>
              <a:rPr b="1" lang="ru-RU" sz="2700" spc="-1" strike="noStrike">
                <a:solidFill>
                  <a:srgbClr val="001f66"/>
                </a:solidFill>
                <a:latin typeface="Gilroy"/>
                <a:ea typeface="Gilroy Bold"/>
              </a:rPr>
              <a:t> — </a:t>
            </a:r>
            <a:r>
              <a:rPr b="1" lang="lv-LV" sz="2700" spc="-1" strike="noStrike">
                <a:solidFill>
                  <a:srgbClr val="001f66"/>
                </a:solidFill>
                <a:latin typeface="Gilroy"/>
                <a:ea typeface="Gilroy Bold"/>
              </a:rPr>
              <a:t>visizplatītākā organismā </a:t>
            </a:r>
            <a:endParaRPr b="0" lang="en-US" sz="2700" spc="-1" strike="noStrike">
              <a:latin typeface="Arial"/>
            </a:endParaRPr>
          </a:p>
          <a:p>
            <a:pPr>
              <a:lnSpc>
                <a:spcPct val="90000"/>
              </a:lnSpc>
            </a:pPr>
            <a:r>
              <a:rPr b="1" lang="lv-LV" sz="2700" spc="-1" strike="noStrike">
                <a:solidFill>
                  <a:srgbClr val="001f66"/>
                </a:solidFill>
                <a:latin typeface="Gilroy"/>
                <a:ea typeface="Gilroy Bold"/>
              </a:rPr>
              <a:t>sastopamā minerālviela, kuras krājumi </a:t>
            </a:r>
            <a:endParaRPr b="0" lang="en-US" sz="2700" spc="-1" strike="noStrike">
              <a:latin typeface="Arial"/>
            </a:endParaRPr>
          </a:p>
          <a:p>
            <a:pPr>
              <a:lnSpc>
                <a:spcPct val="90000"/>
              </a:lnSpc>
            </a:pPr>
            <a:r>
              <a:rPr b="1" lang="lv-LV" sz="2700" spc="-1" strike="noStrike">
                <a:solidFill>
                  <a:srgbClr val="001f66"/>
                </a:solidFill>
                <a:latin typeface="Gilroy"/>
                <a:ea typeface="Gilroy Bold"/>
              </a:rPr>
              <a:t>atrodas kaulaudos</a:t>
            </a:r>
            <a:r>
              <a:rPr b="1" lang="ru-RU" sz="2700" spc="-1" strike="noStrike">
                <a:solidFill>
                  <a:srgbClr val="001f66"/>
                </a:solidFill>
                <a:latin typeface="Gilroy"/>
                <a:ea typeface="Gilroy Bold"/>
              </a:rPr>
              <a:t> (98-99%)    </a:t>
            </a:r>
            <a:endParaRPr b="0" lang="en-US" sz="2700" spc="-1" strike="noStrike">
              <a:latin typeface="Arial"/>
            </a:endParaRPr>
          </a:p>
        </p:txBody>
      </p:sp>
      <p:sp>
        <p:nvSpPr>
          <p:cNvPr id="91"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92" name="CustomShape 3"/>
          <p:cNvSpPr/>
          <p:nvPr/>
        </p:nvSpPr>
        <p:spPr>
          <a:xfrm>
            <a:off x="459720" y="1905120"/>
            <a:ext cx="20754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1" lang="lv-LV" sz="1200" spc="-1" strike="noStrike">
                <a:solidFill>
                  <a:srgbClr val="001f66"/>
                </a:solidFill>
                <a:latin typeface="Gilroy Semibold"/>
                <a:ea typeface="Gilroy Bold"/>
              </a:rPr>
              <a:t>Kalcija deficīts var novest pie:</a:t>
            </a:r>
            <a:endParaRPr b="0" lang="en-US" sz="1200" spc="-1" strike="noStrike">
              <a:latin typeface="Arial"/>
            </a:endParaRPr>
          </a:p>
        </p:txBody>
      </p:sp>
      <p:pic>
        <p:nvPicPr>
          <p:cNvPr id="93" name="Calci-Prime преза-35.png" descr="Calci-Prime преза-35.png"/>
          <p:cNvPicPr/>
          <p:nvPr/>
        </p:nvPicPr>
        <p:blipFill>
          <a:blip r:embed="rId2"/>
          <a:srcRect l="0" t="0" r="0" b="169"/>
          <a:stretch/>
        </p:blipFill>
        <p:spPr>
          <a:xfrm>
            <a:off x="7950240" y="4815360"/>
            <a:ext cx="785880" cy="136800"/>
          </a:xfrm>
          <a:prstGeom prst="rect">
            <a:avLst/>
          </a:prstGeom>
          <a:ln w="12600">
            <a:noFill/>
          </a:ln>
        </p:spPr>
      </p:pic>
      <p:sp>
        <p:nvSpPr>
          <p:cNvPr id="94" name="CustomShape 4"/>
          <p:cNvSpPr/>
          <p:nvPr/>
        </p:nvSpPr>
        <p:spPr>
          <a:xfrm>
            <a:off x="1068840" y="2466360"/>
            <a:ext cx="23220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kaulu trausluma un lūzumu riska </a:t>
            </a:r>
            <a:r>
              <a:rPr b="0" lang="ru-RU" sz="1200" spc="-1" strike="noStrike" baseline="31000">
                <a:solidFill>
                  <a:srgbClr val="001f66"/>
                </a:solidFill>
                <a:latin typeface="Gilroy"/>
                <a:ea typeface="Gilroy Regular"/>
              </a:rPr>
              <a:t>[2]</a:t>
            </a:r>
            <a:endParaRPr b="0" lang="en-US" sz="1200" spc="-1" strike="noStrike">
              <a:latin typeface="Arial"/>
            </a:endParaRPr>
          </a:p>
        </p:txBody>
      </p:sp>
      <p:pic>
        <p:nvPicPr>
          <p:cNvPr id="95" name="Безымянный-1-02.png" descr="Безымянный-1-02.png"/>
          <p:cNvPicPr/>
          <p:nvPr/>
        </p:nvPicPr>
        <p:blipFill>
          <a:blip r:embed="rId3"/>
          <a:stretch/>
        </p:blipFill>
        <p:spPr>
          <a:xfrm>
            <a:off x="406440" y="2298600"/>
            <a:ext cx="506520" cy="506520"/>
          </a:xfrm>
          <a:prstGeom prst="rect">
            <a:avLst/>
          </a:prstGeom>
          <a:ln w="12600">
            <a:noFill/>
          </a:ln>
        </p:spPr>
      </p:pic>
      <p:pic>
        <p:nvPicPr>
          <p:cNvPr id="96" name="Безымянный-1-05.png" descr="Безымянный-1-05.png"/>
          <p:cNvPicPr/>
          <p:nvPr/>
        </p:nvPicPr>
        <p:blipFill>
          <a:blip r:embed="rId4"/>
          <a:stretch/>
        </p:blipFill>
        <p:spPr>
          <a:xfrm>
            <a:off x="406440" y="2959200"/>
            <a:ext cx="506520" cy="506520"/>
          </a:xfrm>
          <a:prstGeom prst="rect">
            <a:avLst/>
          </a:prstGeom>
          <a:ln w="12600">
            <a:noFill/>
          </a:ln>
        </p:spPr>
      </p:pic>
      <p:sp>
        <p:nvSpPr>
          <p:cNvPr id="97" name="CustomShape 5"/>
          <p:cNvSpPr/>
          <p:nvPr/>
        </p:nvSpPr>
        <p:spPr>
          <a:xfrm>
            <a:off x="1048680" y="3126600"/>
            <a:ext cx="247788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kariesa un smaganu saslimšanām </a:t>
            </a:r>
            <a:r>
              <a:rPr b="0" lang="ru-RU" sz="1200" spc="-1" strike="noStrike" baseline="31000">
                <a:solidFill>
                  <a:srgbClr val="001f66"/>
                </a:solidFill>
                <a:latin typeface="Gilroy"/>
                <a:ea typeface="Gilroy Regular"/>
              </a:rPr>
              <a:t>[3]</a:t>
            </a:r>
            <a:endParaRPr b="0" lang="en-US" sz="1200" spc="-1" strike="noStrike">
              <a:latin typeface="Arial"/>
            </a:endParaRPr>
          </a:p>
        </p:txBody>
      </p:sp>
      <p:pic>
        <p:nvPicPr>
          <p:cNvPr id="98" name="Безымянный-1-06.png" descr="Безымянный-1-06.png"/>
          <p:cNvPicPr/>
          <p:nvPr/>
        </p:nvPicPr>
        <p:blipFill>
          <a:blip r:embed="rId5"/>
          <a:stretch/>
        </p:blipFill>
        <p:spPr>
          <a:xfrm>
            <a:off x="406440" y="3619440"/>
            <a:ext cx="506520" cy="506520"/>
          </a:xfrm>
          <a:prstGeom prst="rect">
            <a:avLst/>
          </a:prstGeom>
          <a:ln w="12600">
            <a:noFill/>
          </a:ln>
        </p:spPr>
      </p:pic>
      <p:sp>
        <p:nvSpPr>
          <p:cNvPr id="99" name="CustomShape 6"/>
          <p:cNvSpPr/>
          <p:nvPr/>
        </p:nvSpPr>
        <p:spPr>
          <a:xfrm>
            <a:off x="1053360" y="3787200"/>
            <a:ext cx="258264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roku un kāju tirpšanas un krampjiem</a:t>
            </a:r>
            <a:r>
              <a:rPr b="0" lang="ru-RU" sz="1200" spc="-1" strike="noStrike" baseline="31000">
                <a:solidFill>
                  <a:srgbClr val="001f66"/>
                </a:solidFill>
                <a:latin typeface="Gilroy"/>
                <a:ea typeface="Gilroy Regular"/>
              </a:rPr>
              <a:t>[4]</a:t>
            </a:r>
            <a:endParaRPr b="0" lang="en-US" sz="1200" spc="-1" strike="noStrike">
              <a:latin typeface="Arial"/>
            </a:endParaRPr>
          </a:p>
        </p:txBody>
      </p:sp>
      <p:sp>
        <p:nvSpPr>
          <p:cNvPr id="100" name="CustomShape 7"/>
          <p:cNvSpPr/>
          <p:nvPr/>
        </p:nvSpPr>
        <p:spPr>
          <a:xfrm>
            <a:off x="5735880" y="2466360"/>
            <a:ext cx="29772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sirds aritmijas un atmiņas traucējumiem</a:t>
            </a:r>
            <a:r>
              <a:rPr b="0" lang="ru-RU" sz="1200" spc="-1" strike="noStrike">
                <a:solidFill>
                  <a:srgbClr val="001f67"/>
                </a:solidFill>
                <a:latin typeface="Gilroy"/>
                <a:ea typeface="Gilroy Regular"/>
              </a:rPr>
              <a:t> </a:t>
            </a:r>
            <a:r>
              <a:rPr b="0" lang="ru-RU" sz="1200" spc="-1" strike="noStrike" baseline="31000">
                <a:solidFill>
                  <a:srgbClr val="001f67"/>
                </a:solidFill>
                <a:latin typeface="Gilroy"/>
                <a:ea typeface="Gilroy Regular"/>
              </a:rPr>
              <a:t>[5, 6]</a:t>
            </a:r>
            <a:endParaRPr b="0" lang="en-US" sz="1200" spc="-1" strike="noStrike">
              <a:latin typeface="Arial"/>
            </a:endParaRPr>
          </a:p>
        </p:txBody>
      </p:sp>
      <p:pic>
        <p:nvPicPr>
          <p:cNvPr id="101" name="Безымянный-1-04.png" descr="Безымянный-1-04.png"/>
          <p:cNvPicPr/>
          <p:nvPr/>
        </p:nvPicPr>
        <p:blipFill>
          <a:blip r:embed="rId6"/>
          <a:stretch/>
        </p:blipFill>
        <p:spPr>
          <a:xfrm>
            <a:off x="5048280" y="2298600"/>
            <a:ext cx="506520" cy="506520"/>
          </a:xfrm>
          <a:prstGeom prst="rect">
            <a:avLst/>
          </a:prstGeom>
          <a:ln w="12600">
            <a:noFill/>
          </a:ln>
        </p:spPr>
      </p:pic>
      <p:pic>
        <p:nvPicPr>
          <p:cNvPr id="102" name="Безымянный-1-03.png" descr="Безымянный-1-03.png"/>
          <p:cNvPicPr/>
          <p:nvPr/>
        </p:nvPicPr>
        <p:blipFill>
          <a:blip r:embed="rId7"/>
          <a:stretch/>
        </p:blipFill>
        <p:spPr>
          <a:xfrm>
            <a:off x="5048280" y="2959200"/>
            <a:ext cx="506520" cy="506520"/>
          </a:xfrm>
          <a:prstGeom prst="rect">
            <a:avLst/>
          </a:prstGeom>
          <a:ln w="12600">
            <a:noFill/>
          </a:ln>
        </p:spPr>
      </p:pic>
      <p:sp>
        <p:nvSpPr>
          <p:cNvPr id="103" name="CustomShape 8"/>
          <p:cNvSpPr/>
          <p:nvPr/>
        </p:nvSpPr>
        <p:spPr>
          <a:xfrm>
            <a:off x="5718960" y="3126600"/>
            <a:ext cx="244260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nespēka un ātra nogurdināmības </a:t>
            </a:r>
            <a:r>
              <a:rPr b="0" lang="ru-RU" sz="1200" spc="-1" strike="noStrike" baseline="31000">
                <a:solidFill>
                  <a:srgbClr val="001f67"/>
                </a:solidFill>
                <a:latin typeface="Gilroy"/>
                <a:ea typeface="Gilroy Regular"/>
              </a:rPr>
              <a:t>[7]</a:t>
            </a:r>
            <a:endParaRPr b="0" lang="en-US" sz="1200" spc="-1" strike="noStrike">
              <a:latin typeface="Arial"/>
            </a:endParaRPr>
          </a:p>
        </p:txBody>
      </p:sp>
      <p:pic>
        <p:nvPicPr>
          <p:cNvPr id="104" name="Безымянный-1-01.png" descr="Безымянный-1-01.png"/>
          <p:cNvPicPr/>
          <p:nvPr/>
        </p:nvPicPr>
        <p:blipFill>
          <a:blip r:embed="rId8"/>
          <a:stretch/>
        </p:blipFill>
        <p:spPr>
          <a:xfrm>
            <a:off x="5048280" y="3619440"/>
            <a:ext cx="506520" cy="506520"/>
          </a:xfrm>
          <a:prstGeom prst="rect">
            <a:avLst/>
          </a:prstGeom>
          <a:ln w="12600">
            <a:noFill/>
          </a:ln>
        </p:spPr>
      </p:pic>
      <p:sp>
        <p:nvSpPr>
          <p:cNvPr id="105" name="CustomShape 9"/>
          <p:cNvSpPr/>
          <p:nvPr/>
        </p:nvSpPr>
        <p:spPr>
          <a:xfrm>
            <a:off x="5789520" y="3787200"/>
            <a:ext cx="301716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PMS simptomu pastiprināšanās sievietēm </a:t>
            </a:r>
            <a:r>
              <a:rPr b="0" lang="ru-RU" sz="1200" spc="-1" strike="noStrike" baseline="31000">
                <a:solidFill>
                  <a:srgbClr val="001f67"/>
                </a:solidFill>
                <a:latin typeface="Gilroy"/>
                <a:ea typeface="Gilroy Regular"/>
              </a:rPr>
              <a:t>[8]</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6"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107" name="CustomShape 1"/>
          <p:cNvSpPr/>
          <p:nvPr/>
        </p:nvSpPr>
        <p:spPr>
          <a:xfrm>
            <a:off x="577800" y="406440"/>
            <a:ext cx="801720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Neizbēgamie zaudējumi</a:t>
            </a:r>
            <a:r>
              <a:rPr b="1" lang="ru-RU" sz="2700" spc="-1" strike="noStrike">
                <a:solidFill>
                  <a:srgbClr val="001f66"/>
                </a:solidFill>
                <a:latin typeface="Gilroy"/>
                <a:ea typeface="Gilroy Bold"/>
              </a:rPr>
              <a:t>: </a:t>
            </a:r>
            <a:r>
              <a:rPr b="1" lang="lv-LV" sz="2700" spc="-1" strike="noStrike">
                <a:solidFill>
                  <a:srgbClr val="001f66"/>
                </a:solidFill>
                <a:latin typeface="Gilroy"/>
                <a:ea typeface="Gilroy Bold"/>
              </a:rPr>
              <a:t>katru dienu no organisma </a:t>
            </a:r>
            <a:endParaRPr b="0" lang="en-US" sz="2700" spc="-1" strike="noStrike">
              <a:latin typeface="Arial"/>
            </a:endParaRPr>
          </a:p>
          <a:p>
            <a:pPr>
              <a:lnSpc>
                <a:spcPct val="90000"/>
              </a:lnSpc>
            </a:pPr>
            <a:r>
              <a:rPr b="1" lang="lv-LV" sz="2700" spc="-1" strike="noStrike">
                <a:solidFill>
                  <a:srgbClr val="001f66"/>
                </a:solidFill>
                <a:latin typeface="Gilroy"/>
                <a:ea typeface="Gilroy Bold"/>
              </a:rPr>
              <a:t>tiek izvadīti apmēram </a:t>
            </a:r>
            <a:r>
              <a:rPr b="1" lang="ru-RU" sz="2700" spc="-1" strike="noStrike">
                <a:solidFill>
                  <a:srgbClr val="001f66"/>
                </a:solidFill>
                <a:latin typeface="Gilroy"/>
                <a:ea typeface="Gilroy Bold"/>
              </a:rPr>
              <a:t>1000 </a:t>
            </a:r>
            <a:r>
              <a:rPr b="1" lang="lv-LV" sz="2700" spc="-1" strike="noStrike">
                <a:solidFill>
                  <a:srgbClr val="001f66"/>
                </a:solidFill>
                <a:latin typeface="Gilroy"/>
                <a:ea typeface="Gilroy Bold"/>
              </a:rPr>
              <a:t>mg kalcija</a:t>
            </a:r>
            <a:r>
              <a:rPr b="1" lang="ru-RU" sz="2700" spc="-1" strike="noStrike">
                <a:solidFill>
                  <a:srgbClr val="001f66"/>
                </a:solidFill>
                <a:latin typeface="Gilroy"/>
                <a:ea typeface="Gilroy Bold"/>
              </a:rPr>
              <a:t> </a:t>
            </a:r>
            <a:endParaRPr b="0" lang="en-US" sz="2700" spc="-1" strike="noStrike">
              <a:latin typeface="Arial"/>
            </a:endParaRPr>
          </a:p>
        </p:txBody>
      </p:sp>
      <p:sp>
        <p:nvSpPr>
          <p:cNvPr id="108"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09" name="CustomShape 3"/>
          <p:cNvSpPr/>
          <p:nvPr/>
        </p:nvSpPr>
        <p:spPr>
          <a:xfrm>
            <a:off x="406440" y="1587600"/>
            <a:ext cx="3402000" cy="836640"/>
          </a:xfrm>
          <a:prstGeom prst="roundRect">
            <a:avLst>
              <a:gd name="adj" fmla="val 13636"/>
            </a:avLst>
          </a:prstGeom>
          <a:solidFill>
            <a:srgbClr val="ffffff"/>
          </a:solidFill>
          <a:ln w="12600">
            <a:noFill/>
          </a:ln>
        </p:spPr>
        <p:style>
          <a:lnRef idx="0"/>
          <a:fillRef idx="0"/>
          <a:effectRef idx="0"/>
          <a:fontRef idx="minor"/>
        </p:style>
      </p:sp>
      <p:sp>
        <p:nvSpPr>
          <p:cNvPr id="110" name="CustomShape 4"/>
          <p:cNvSpPr/>
          <p:nvPr/>
        </p:nvSpPr>
        <p:spPr>
          <a:xfrm>
            <a:off x="520560" y="1658880"/>
            <a:ext cx="3173400" cy="54792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200" spc="-1" strike="noStrike">
                <a:solidFill>
                  <a:srgbClr val="001f67"/>
                </a:solidFill>
                <a:latin typeface="Gilroy"/>
                <a:ea typeface="Gilroy Regular"/>
              </a:rPr>
              <a:t>Kalcijs piedalās visos dzīvības procesos, tāpēc ir svarīgi nodrošināt tā stabilu uzņemšanu ar pārtiku un ūdeni</a:t>
            </a:r>
            <a:r>
              <a:rPr b="0" lang="ru-RU" sz="1200" spc="-1" strike="noStrike">
                <a:solidFill>
                  <a:srgbClr val="001f67"/>
                </a:solidFill>
                <a:latin typeface="Gilroy"/>
                <a:ea typeface="Gilroy Regular"/>
              </a:rPr>
              <a:t>.</a:t>
            </a:r>
            <a:endParaRPr b="0" lang="en-US" sz="1200" spc="-1" strike="noStrike">
              <a:latin typeface="Arial"/>
            </a:endParaRPr>
          </a:p>
        </p:txBody>
      </p:sp>
      <p:sp>
        <p:nvSpPr>
          <p:cNvPr id="111" name="CustomShape 5"/>
          <p:cNvSpPr/>
          <p:nvPr/>
        </p:nvSpPr>
        <p:spPr>
          <a:xfrm>
            <a:off x="478800" y="3530520"/>
            <a:ext cx="306468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6"/>
                </a:solidFill>
                <a:latin typeface="Gilroy"/>
                <a:ea typeface="Gilroy Regular"/>
              </a:rPr>
              <a:t>Aptuvenie produktu apjomi</a:t>
            </a:r>
            <a:r>
              <a:rPr b="0" lang="ru-RU" sz="1200" spc="-1" strike="noStrike">
                <a:solidFill>
                  <a:srgbClr val="001f66"/>
                </a:solidFill>
                <a:latin typeface="Gilroy"/>
                <a:ea typeface="Gilroy Regular"/>
              </a:rPr>
              <a:t>, </a:t>
            </a:r>
            <a:endParaRPr b="0" lang="en-US" sz="1200" spc="-1" strike="noStrike">
              <a:latin typeface="Arial"/>
            </a:endParaRPr>
          </a:p>
          <a:p>
            <a:pPr>
              <a:lnSpc>
                <a:spcPct val="100000"/>
              </a:lnSpc>
            </a:pPr>
            <a:r>
              <a:rPr b="0" lang="lv-LV" sz="1200" spc="-1" strike="noStrike">
                <a:solidFill>
                  <a:srgbClr val="001f66"/>
                </a:solidFill>
                <a:latin typeface="Gilroy"/>
                <a:ea typeface="Gilroy Regular"/>
              </a:rPr>
              <a:t>kas satur kalcija dienas normu</a:t>
            </a:r>
            <a:r>
              <a:rPr b="0" lang="ru-RU" sz="1200" spc="-1" strike="noStrike">
                <a:solidFill>
                  <a:srgbClr val="001f66"/>
                </a:solidFill>
                <a:latin typeface="Gilroy"/>
                <a:ea typeface="Gilroy Semibold"/>
              </a:rPr>
              <a:t> — 1000 </a:t>
            </a:r>
            <a:r>
              <a:rPr b="0" lang="lv-LV" sz="1200" spc="-1" strike="noStrike">
                <a:solidFill>
                  <a:srgbClr val="001f66"/>
                </a:solidFill>
                <a:latin typeface="Gilroy"/>
                <a:ea typeface="Gilroy Semibold"/>
              </a:rPr>
              <a:t>mg</a:t>
            </a:r>
            <a:r>
              <a:rPr b="0" lang="ru-RU" sz="1200" spc="-1" strike="noStrike">
                <a:solidFill>
                  <a:srgbClr val="001f66"/>
                </a:solidFill>
                <a:latin typeface="Gilroy"/>
                <a:ea typeface="Gilroy Semibold"/>
              </a:rPr>
              <a:t> </a:t>
            </a:r>
            <a:r>
              <a:rPr b="0" lang="ru-RU" sz="1200" spc="-1" strike="noStrike" baseline="31000">
                <a:solidFill>
                  <a:srgbClr val="001f66"/>
                </a:solidFill>
                <a:latin typeface="Gilroy"/>
                <a:ea typeface="Gilroy Semibold"/>
              </a:rPr>
              <a:t>[9]</a:t>
            </a:r>
            <a:r>
              <a:rPr b="0" lang="ru-RU" sz="1200" spc="-1" strike="noStrike">
                <a:solidFill>
                  <a:srgbClr val="001f66"/>
                </a:solidFill>
                <a:latin typeface="Gilroy"/>
                <a:ea typeface="Gilroy Semibold"/>
              </a:rPr>
              <a:t> </a:t>
            </a:r>
            <a:endParaRPr b="0" lang="en-US" sz="1200" spc="-1" strike="noStrike">
              <a:latin typeface="Arial"/>
            </a:endParaRPr>
          </a:p>
        </p:txBody>
      </p:sp>
      <p:sp>
        <p:nvSpPr>
          <p:cNvPr id="112" name="CustomShape 6"/>
          <p:cNvSpPr/>
          <p:nvPr/>
        </p:nvSpPr>
        <p:spPr>
          <a:xfrm>
            <a:off x="7410960" y="2833200"/>
            <a:ext cx="1395720" cy="3049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1000" spc="-1" strike="noStrike">
                <a:solidFill>
                  <a:srgbClr val="001f67"/>
                </a:solidFill>
                <a:latin typeface="Gilroy"/>
                <a:ea typeface="Gilroy Regular"/>
              </a:rPr>
              <a:t>~ 2,8 </a:t>
            </a:r>
            <a:r>
              <a:rPr b="0" lang="lv-LV" sz="1000" spc="-1" strike="noStrike">
                <a:solidFill>
                  <a:srgbClr val="001f67"/>
                </a:solidFill>
                <a:latin typeface="Gilroy"/>
                <a:ea typeface="Gilroy Regular"/>
              </a:rPr>
              <a:t>l</a:t>
            </a:r>
            <a:r>
              <a:rPr b="0" lang="ru-RU" sz="1000" spc="-1" strike="noStrike">
                <a:solidFill>
                  <a:srgbClr val="001f67"/>
                </a:solidFill>
                <a:latin typeface="Gilroy"/>
                <a:ea typeface="Gilroy Regular"/>
              </a:rPr>
              <a:t> (14 </a:t>
            </a:r>
            <a:r>
              <a:rPr b="0" lang="lv-LV" sz="1000" spc="-1" strike="noStrike">
                <a:solidFill>
                  <a:srgbClr val="001f67"/>
                </a:solidFill>
                <a:latin typeface="Gilroy"/>
                <a:ea typeface="Gilroy Regular"/>
              </a:rPr>
              <a:t>glāzes</a:t>
            </a:r>
            <a:r>
              <a:rPr b="0" lang="ru-RU" sz="1000" spc="-1" strike="noStrike">
                <a:solidFill>
                  <a:srgbClr val="001f67"/>
                </a:solidFill>
                <a:latin typeface="Gilroy"/>
                <a:ea typeface="Gilroy Regular"/>
              </a:rPr>
              <a:t>) </a:t>
            </a:r>
            <a:endParaRPr b="0" lang="en-US" sz="1000" spc="-1" strike="noStrike">
              <a:latin typeface="Arial"/>
            </a:endParaRPr>
          </a:p>
          <a:p>
            <a:pPr algn="ctr">
              <a:lnSpc>
                <a:spcPct val="100000"/>
              </a:lnSpc>
            </a:pPr>
            <a:r>
              <a:rPr b="0" lang="lv-LV" sz="1000" spc="-1" strike="noStrike">
                <a:solidFill>
                  <a:srgbClr val="001f67"/>
                </a:solidFill>
                <a:latin typeface="Gilroy"/>
                <a:ea typeface="Gilroy Regular"/>
              </a:rPr>
              <a:t>minerālūdens</a:t>
            </a:r>
            <a:endParaRPr b="0" lang="en-US" sz="1000" spc="-1" strike="noStrike">
              <a:latin typeface="Arial"/>
            </a:endParaRPr>
          </a:p>
        </p:txBody>
      </p:sp>
      <p:sp>
        <p:nvSpPr>
          <p:cNvPr id="113" name="CustomShape 7"/>
          <p:cNvSpPr/>
          <p:nvPr/>
        </p:nvSpPr>
        <p:spPr>
          <a:xfrm>
            <a:off x="4172400" y="2833200"/>
            <a:ext cx="1243080" cy="3049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1000" spc="-1" strike="noStrike">
                <a:solidFill>
                  <a:srgbClr val="001f67"/>
                </a:solidFill>
                <a:latin typeface="Gilroy"/>
                <a:ea typeface="Gilroy Regular"/>
              </a:rPr>
              <a:t>~ 830 </a:t>
            </a:r>
            <a:r>
              <a:rPr b="0" lang="lv-LV" sz="1000" spc="-1" strike="noStrike">
                <a:solidFill>
                  <a:srgbClr val="001f67"/>
                </a:solidFill>
                <a:latin typeface="Gilroy"/>
                <a:ea typeface="Gilroy Regular"/>
              </a:rPr>
              <a:t>ml</a:t>
            </a:r>
            <a:br/>
            <a:r>
              <a:rPr b="0" lang="ru-RU" sz="1000" spc="-1" strike="noStrike">
                <a:solidFill>
                  <a:srgbClr val="001f67"/>
                </a:solidFill>
                <a:latin typeface="Gilroy"/>
                <a:ea typeface="Gilroy Regular"/>
              </a:rPr>
              <a:t>(4 </a:t>
            </a:r>
            <a:r>
              <a:rPr b="0" lang="lv-LV" sz="1000" spc="-1" strike="noStrike">
                <a:solidFill>
                  <a:srgbClr val="001f67"/>
                </a:solidFill>
                <a:latin typeface="Gilroy"/>
                <a:ea typeface="Gilroy Regular"/>
              </a:rPr>
              <a:t>glāzes</a:t>
            </a:r>
            <a:r>
              <a:rPr b="0" lang="ru-RU" sz="1000" spc="-1" strike="noStrike">
                <a:solidFill>
                  <a:srgbClr val="001f67"/>
                </a:solidFill>
                <a:latin typeface="Gilroy"/>
                <a:ea typeface="Gilroy Regular"/>
              </a:rPr>
              <a:t>) </a:t>
            </a:r>
            <a:r>
              <a:rPr b="0" lang="lv-LV" sz="1000" spc="-1" strike="noStrike">
                <a:solidFill>
                  <a:srgbClr val="001f67"/>
                </a:solidFill>
                <a:latin typeface="Gilroy"/>
                <a:ea typeface="Gilroy Regular"/>
              </a:rPr>
              <a:t>piena</a:t>
            </a:r>
            <a:endParaRPr b="0" lang="en-US" sz="1000" spc="-1" strike="noStrike">
              <a:latin typeface="Arial"/>
            </a:endParaRPr>
          </a:p>
        </p:txBody>
      </p:sp>
      <p:pic>
        <p:nvPicPr>
          <p:cNvPr id="114" name="Calci-Prime преза-09.png" descr="Calci-Prime преза-09.png"/>
          <p:cNvPicPr/>
          <p:nvPr/>
        </p:nvPicPr>
        <p:blipFill>
          <a:blip r:embed="rId2"/>
          <a:srcRect l="16" t="0" r="16" b="0"/>
          <a:stretch/>
        </p:blipFill>
        <p:spPr>
          <a:xfrm>
            <a:off x="4235040" y="3210840"/>
            <a:ext cx="1118160" cy="1118160"/>
          </a:xfrm>
          <a:prstGeom prst="rect">
            <a:avLst/>
          </a:prstGeom>
          <a:ln w="12600">
            <a:noFill/>
          </a:ln>
        </p:spPr>
      </p:pic>
      <p:sp>
        <p:nvSpPr>
          <p:cNvPr id="115" name="CustomShape 8"/>
          <p:cNvSpPr/>
          <p:nvPr/>
        </p:nvSpPr>
        <p:spPr>
          <a:xfrm>
            <a:off x="4255560" y="4456800"/>
            <a:ext cx="1077120" cy="3049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1000" spc="-1" strike="noStrike">
                <a:solidFill>
                  <a:srgbClr val="001f67"/>
                </a:solidFill>
                <a:latin typeface="Gilroy"/>
                <a:ea typeface="Gilroy Regular"/>
              </a:rPr>
              <a:t>~ 90 </a:t>
            </a:r>
            <a:r>
              <a:rPr b="0" lang="lv-LV" sz="1000" spc="-1" strike="noStrike">
                <a:solidFill>
                  <a:srgbClr val="001f67"/>
                </a:solidFill>
                <a:latin typeface="Gilroy"/>
                <a:ea typeface="Gilroy Regular"/>
              </a:rPr>
              <a:t>g</a:t>
            </a:r>
            <a:endParaRPr b="0" lang="en-US" sz="1000" spc="-1" strike="noStrike">
              <a:latin typeface="Arial"/>
            </a:endParaRPr>
          </a:p>
          <a:p>
            <a:pPr algn="ctr">
              <a:lnSpc>
                <a:spcPct val="100000"/>
              </a:lnSpc>
            </a:pPr>
            <a:r>
              <a:rPr b="0" lang="lv-LV" sz="1000" spc="-1" strike="noStrike">
                <a:solidFill>
                  <a:srgbClr val="001f67"/>
                </a:solidFill>
                <a:latin typeface="Gilroy"/>
                <a:ea typeface="Gilroy Regular"/>
              </a:rPr>
              <a:t>parmezāna siera</a:t>
            </a:r>
            <a:endParaRPr b="0" lang="en-US" sz="1000" spc="-1" strike="noStrike">
              <a:latin typeface="Arial"/>
            </a:endParaRPr>
          </a:p>
        </p:txBody>
      </p:sp>
      <p:sp>
        <p:nvSpPr>
          <p:cNvPr id="116" name="CustomShape 9"/>
          <p:cNvSpPr/>
          <p:nvPr/>
        </p:nvSpPr>
        <p:spPr>
          <a:xfrm>
            <a:off x="5820840" y="2833200"/>
            <a:ext cx="1261080" cy="3049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1000" spc="-1" strike="noStrike">
                <a:solidFill>
                  <a:srgbClr val="001f67"/>
                </a:solidFill>
                <a:latin typeface="Gilroy"/>
                <a:ea typeface="Gilroy Regular"/>
              </a:rPr>
              <a:t>~ 900 </a:t>
            </a:r>
            <a:r>
              <a:rPr b="0" lang="lv-LV" sz="1000" spc="-1" strike="noStrike">
                <a:solidFill>
                  <a:srgbClr val="001f67"/>
                </a:solidFill>
                <a:latin typeface="Gilroy"/>
                <a:ea typeface="Gilroy Regular"/>
              </a:rPr>
              <a:t>g</a:t>
            </a:r>
            <a:endParaRPr b="0" lang="en-US" sz="1000" spc="-1" strike="noStrike">
              <a:latin typeface="Arial"/>
            </a:endParaRPr>
          </a:p>
          <a:p>
            <a:pPr algn="ctr">
              <a:lnSpc>
                <a:spcPct val="100000"/>
              </a:lnSpc>
            </a:pPr>
            <a:r>
              <a:rPr b="0" lang="lv-LV" sz="1000" spc="-1" strike="noStrike">
                <a:solidFill>
                  <a:srgbClr val="001f67"/>
                </a:solidFill>
                <a:latin typeface="Gilroy"/>
                <a:ea typeface="Gilroy Regular"/>
              </a:rPr>
              <a:t>novārītu brokoļu</a:t>
            </a:r>
            <a:endParaRPr b="0" lang="en-US" sz="1000" spc="-1" strike="noStrike">
              <a:latin typeface="Arial"/>
            </a:endParaRPr>
          </a:p>
        </p:txBody>
      </p:sp>
      <p:sp>
        <p:nvSpPr>
          <p:cNvPr id="117" name="CustomShape 10"/>
          <p:cNvSpPr/>
          <p:nvPr/>
        </p:nvSpPr>
        <p:spPr>
          <a:xfrm>
            <a:off x="6229800" y="4456800"/>
            <a:ext cx="443520" cy="30492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ru-RU" sz="1000" spc="-1" strike="noStrike">
                <a:solidFill>
                  <a:srgbClr val="001f67"/>
                </a:solidFill>
                <a:latin typeface="Gilroy"/>
                <a:ea typeface="Gilroy Regular"/>
              </a:rPr>
              <a:t>~ 2 </a:t>
            </a:r>
            <a:r>
              <a:rPr b="0" lang="lv-LV" sz="1000" spc="-1" strike="noStrike">
                <a:solidFill>
                  <a:srgbClr val="001f67"/>
                </a:solidFill>
                <a:latin typeface="Gilroy"/>
                <a:ea typeface="Gilroy Regular"/>
              </a:rPr>
              <a:t>kg</a:t>
            </a:r>
            <a:r>
              <a:rPr b="0" lang="ru-RU" sz="1000" spc="-1" strike="noStrike">
                <a:solidFill>
                  <a:srgbClr val="001f67"/>
                </a:solidFill>
                <a:latin typeface="Gilroy"/>
                <a:ea typeface="Gilroy Regular"/>
              </a:rPr>
              <a:t> </a:t>
            </a:r>
            <a:endParaRPr b="0" lang="en-US" sz="1000" spc="-1" strike="noStrike">
              <a:latin typeface="Arial"/>
            </a:endParaRPr>
          </a:p>
          <a:p>
            <a:pPr algn="ctr">
              <a:lnSpc>
                <a:spcPct val="100000"/>
              </a:lnSpc>
            </a:pPr>
            <a:r>
              <a:rPr b="0" lang="lv-LV" sz="1000" spc="-1" strike="noStrike">
                <a:solidFill>
                  <a:srgbClr val="001f67"/>
                </a:solidFill>
                <a:latin typeface="Gilroy"/>
                <a:ea typeface="DejaVu Sans"/>
              </a:rPr>
              <a:t>musli</a:t>
            </a:r>
            <a:endParaRPr b="0" lang="en-US" sz="1000" spc="-1" strike="noStrike">
              <a:latin typeface="Arial"/>
            </a:endParaRPr>
          </a:p>
        </p:txBody>
      </p:sp>
      <p:sp>
        <p:nvSpPr>
          <p:cNvPr id="118" name="CustomShape 11"/>
          <p:cNvSpPr/>
          <p:nvPr/>
        </p:nvSpPr>
        <p:spPr>
          <a:xfrm>
            <a:off x="0" y="-698400"/>
            <a:ext cx="7034400" cy="506520"/>
          </a:xfrm>
          <a:prstGeom prst="rect">
            <a:avLst/>
          </a:prstGeom>
          <a:solidFill>
            <a:srgbClr val="000000"/>
          </a:solidFill>
          <a:ln w="12600">
            <a:noFill/>
          </a:ln>
        </p:spPr>
        <p:style>
          <a:lnRef idx="0"/>
          <a:fillRef idx="0"/>
          <a:effectRef idx="0"/>
          <a:fontRef idx="minor"/>
        </p:style>
      </p:sp>
      <p:sp>
        <p:nvSpPr>
          <p:cNvPr id="119" name="Line 12"/>
          <p:cNvSpPr/>
          <p:nvPr/>
        </p:nvSpPr>
        <p:spPr>
          <a:xfrm>
            <a:off x="2971080" y="3899520"/>
            <a:ext cx="546120" cy="360"/>
          </a:xfrm>
          <a:prstGeom prst="line">
            <a:avLst/>
          </a:prstGeom>
          <a:ln w="12600">
            <a:solidFill>
              <a:srgbClr val="001f66"/>
            </a:solidFill>
            <a:round/>
            <a:tailEnd len="med" type="triangle" w="med"/>
          </a:ln>
        </p:spPr>
        <p:style>
          <a:lnRef idx="0"/>
          <a:fillRef idx="0"/>
          <a:effectRef idx="0"/>
          <a:fontRef idx="minor"/>
        </p:style>
      </p:sp>
      <p:pic>
        <p:nvPicPr>
          <p:cNvPr id="120" name="Calci-Prime преза-35.png" descr="Calci-Prime преза-35.png"/>
          <p:cNvPicPr/>
          <p:nvPr/>
        </p:nvPicPr>
        <p:blipFill>
          <a:blip r:embed="rId3"/>
          <a:srcRect l="0" t="0" r="0" b="169"/>
          <a:stretch/>
        </p:blipFill>
        <p:spPr>
          <a:xfrm>
            <a:off x="7950240" y="4815360"/>
            <a:ext cx="785880" cy="136800"/>
          </a:xfrm>
          <a:prstGeom prst="rect">
            <a:avLst/>
          </a:prstGeom>
          <a:ln w="12600">
            <a:noFill/>
          </a:ln>
        </p:spPr>
      </p:pic>
      <p:pic>
        <p:nvPicPr>
          <p:cNvPr id="121" name="Безымянный-1-12.png" descr="Безымянный-1-12.png"/>
          <p:cNvPicPr/>
          <p:nvPr/>
        </p:nvPicPr>
        <p:blipFill>
          <a:blip r:embed="rId4"/>
          <a:stretch/>
        </p:blipFill>
        <p:spPr>
          <a:xfrm>
            <a:off x="7549920" y="1574640"/>
            <a:ext cx="1118160" cy="1118160"/>
          </a:xfrm>
          <a:prstGeom prst="rect">
            <a:avLst/>
          </a:prstGeom>
          <a:ln w="12600">
            <a:noFill/>
          </a:ln>
        </p:spPr>
      </p:pic>
      <p:pic>
        <p:nvPicPr>
          <p:cNvPr id="122" name="Безымянный-1-13.png" descr="Безымянный-1-13.png"/>
          <p:cNvPicPr/>
          <p:nvPr/>
        </p:nvPicPr>
        <p:blipFill>
          <a:blip r:embed="rId5"/>
          <a:stretch/>
        </p:blipFill>
        <p:spPr>
          <a:xfrm>
            <a:off x="4235040" y="1574640"/>
            <a:ext cx="1118160" cy="1118160"/>
          </a:xfrm>
          <a:prstGeom prst="rect">
            <a:avLst/>
          </a:prstGeom>
          <a:ln w="12600">
            <a:noFill/>
          </a:ln>
        </p:spPr>
      </p:pic>
      <p:pic>
        <p:nvPicPr>
          <p:cNvPr id="123" name="Безымянный-1-14.png" descr="Безымянный-1-14.png"/>
          <p:cNvPicPr/>
          <p:nvPr/>
        </p:nvPicPr>
        <p:blipFill>
          <a:blip r:embed="rId6"/>
          <a:stretch/>
        </p:blipFill>
        <p:spPr>
          <a:xfrm>
            <a:off x="5892480" y="1587600"/>
            <a:ext cx="1118160" cy="1118160"/>
          </a:xfrm>
          <a:prstGeom prst="rect">
            <a:avLst/>
          </a:prstGeom>
          <a:ln w="12600">
            <a:noFill/>
          </a:ln>
        </p:spPr>
      </p:pic>
      <p:pic>
        <p:nvPicPr>
          <p:cNvPr id="124" name="Безымянный-1-10.png" descr="Безымянный-1-10.png"/>
          <p:cNvPicPr/>
          <p:nvPr/>
        </p:nvPicPr>
        <p:blipFill>
          <a:blip r:embed="rId7"/>
          <a:stretch/>
        </p:blipFill>
        <p:spPr>
          <a:xfrm>
            <a:off x="5892480" y="3226320"/>
            <a:ext cx="1118160" cy="1118160"/>
          </a:xfrm>
          <a:prstGeom prst="rect">
            <a:avLst/>
          </a:prstGeom>
          <a:ln w="1260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126" name="CustomShape 1"/>
          <p:cNvSpPr/>
          <p:nvPr/>
        </p:nvSpPr>
        <p:spPr>
          <a:xfrm>
            <a:off x="538920" y="406440"/>
            <a:ext cx="8221320" cy="74052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No pārtikas asimilējas tikai </a:t>
            </a:r>
            <a:r>
              <a:rPr b="1" lang="ru-RU" sz="2700" spc="-1" strike="noStrike">
                <a:solidFill>
                  <a:srgbClr val="001f66"/>
                </a:solidFill>
                <a:latin typeface="Gilroy"/>
                <a:ea typeface="Gilroy Bold"/>
              </a:rPr>
              <a:t>30% </a:t>
            </a:r>
            <a:r>
              <a:rPr b="1" lang="lv-LV" sz="2700" spc="-1" strike="noStrike">
                <a:solidFill>
                  <a:srgbClr val="001f66"/>
                </a:solidFill>
                <a:latin typeface="Gilroy"/>
                <a:ea typeface="Gilroy Bold"/>
              </a:rPr>
              <a:t>kalcija </a:t>
            </a:r>
            <a:r>
              <a:rPr b="1" lang="ru-RU" sz="2700" spc="-1" strike="noStrike" baseline="31000">
                <a:solidFill>
                  <a:srgbClr val="001f66"/>
                </a:solidFill>
                <a:latin typeface="Gilroy"/>
                <a:ea typeface="Gilroy Bold"/>
              </a:rPr>
              <a:t>[10]</a:t>
            </a:r>
            <a:r>
              <a:rPr b="1" lang="ru-RU" sz="2700" spc="-1" strike="noStrike">
                <a:solidFill>
                  <a:srgbClr val="001f66"/>
                </a:solidFill>
                <a:latin typeface="Gilroy"/>
                <a:ea typeface="Gilroy Bold"/>
              </a:rPr>
              <a:t>   </a:t>
            </a:r>
            <a:endParaRPr b="0" lang="en-US" sz="2700" spc="-1" strike="noStrike">
              <a:latin typeface="Arial"/>
            </a:endParaRPr>
          </a:p>
          <a:p>
            <a:pPr>
              <a:lnSpc>
                <a:spcPct val="90000"/>
              </a:lnSpc>
            </a:pPr>
            <a:r>
              <a:rPr b="1" lang="lv-LV" sz="2700" spc="-1" strike="noStrike">
                <a:solidFill>
                  <a:srgbClr val="001f66"/>
                </a:solidFill>
                <a:latin typeface="Gilroy"/>
                <a:ea typeface="Gilroy Bold"/>
              </a:rPr>
              <a:t>Turklāt, var būt vajadzība pēc lielāka tā daudzuma</a:t>
            </a:r>
            <a:r>
              <a:rPr b="1" lang="ru-RU" sz="2700" spc="-1" strike="noStrike">
                <a:solidFill>
                  <a:srgbClr val="001f66"/>
                </a:solidFill>
                <a:latin typeface="Gilroy"/>
                <a:ea typeface="Gilroy Bold"/>
              </a:rPr>
              <a:t>:  </a:t>
            </a:r>
            <a:endParaRPr b="0" lang="en-US" sz="2700" spc="-1" strike="noStrike">
              <a:latin typeface="Arial"/>
            </a:endParaRPr>
          </a:p>
        </p:txBody>
      </p:sp>
      <p:sp>
        <p:nvSpPr>
          <p:cNvPr id="127"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grpSp>
        <p:nvGrpSpPr>
          <p:cNvPr id="128" name="Group 3"/>
          <p:cNvGrpSpPr/>
          <p:nvPr/>
        </p:nvGrpSpPr>
        <p:grpSpPr>
          <a:xfrm>
            <a:off x="406440" y="1918800"/>
            <a:ext cx="7731360" cy="1861920"/>
            <a:chOff x="406440" y="1918800"/>
            <a:chExt cx="7731360" cy="1861920"/>
          </a:xfrm>
        </p:grpSpPr>
        <p:grpSp>
          <p:nvGrpSpPr>
            <p:cNvPr id="129" name="Group 4"/>
            <p:cNvGrpSpPr/>
            <p:nvPr/>
          </p:nvGrpSpPr>
          <p:grpSpPr>
            <a:xfrm>
              <a:off x="406440" y="1918800"/>
              <a:ext cx="3382560" cy="547920"/>
              <a:chOff x="406440" y="1918800"/>
              <a:chExt cx="3382560" cy="547920"/>
            </a:xfrm>
          </p:grpSpPr>
          <p:sp>
            <p:nvSpPr>
              <p:cNvPr id="130" name="CustomShape 5"/>
              <p:cNvSpPr/>
              <p:nvPr/>
            </p:nvSpPr>
            <p:spPr>
              <a:xfrm>
                <a:off x="1089000" y="1918800"/>
                <a:ext cx="2700000" cy="54792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Ja uzturā  tiek lietots par daudz sāls</a:t>
                </a:r>
                <a:r>
                  <a:rPr b="0" lang="ru-RU" sz="1200" spc="-1" strike="noStrike" baseline="31000">
                    <a:solidFill>
                      <a:srgbClr val="001f67"/>
                    </a:solidFill>
                    <a:latin typeface="Gilroy"/>
                    <a:ea typeface="Gilroy Regular"/>
                  </a:rPr>
                  <a:t>[11]</a:t>
                </a:r>
                <a:r>
                  <a:rPr b="0" lang="ru-RU" sz="1200" spc="-1" strike="noStrike">
                    <a:solidFill>
                      <a:srgbClr val="001f67"/>
                    </a:solidFill>
                    <a:latin typeface="Gilroy"/>
                    <a:ea typeface="Gilroy Regular"/>
                  </a:rPr>
                  <a:t>, </a:t>
                </a:r>
                <a:br/>
                <a:r>
                  <a:rPr b="0" lang="lv-LV" sz="1200" spc="-1" strike="noStrike">
                    <a:solidFill>
                      <a:srgbClr val="001f67"/>
                    </a:solidFill>
                    <a:latin typeface="Gilroy"/>
                    <a:ea typeface="DejaVu Sans"/>
                  </a:rPr>
                  <a:t>alkoholisko dzērienu</a:t>
                </a:r>
                <a:r>
                  <a:rPr b="0" lang="ru-RU" sz="1200" spc="-1" strike="noStrike" baseline="31000">
                    <a:solidFill>
                      <a:srgbClr val="001f67"/>
                    </a:solidFill>
                    <a:latin typeface="Gilroy"/>
                    <a:ea typeface="Gilroy Regular"/>
                  </a:rPr>
                  <a:t>[12]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un kofeīna </a:t>
                </a:r>
                <a:r>
                  <a:rPr b="0" lang="ru-RU" sz="1200" spc="-1" strike="noStrike">
                    <a:solidFill>
                      <a:srgbClr val="001f67"/>
                    </a:solidFill>
                    <a:latin typeface="Gilroy"/>
                    <a:ea typeface="Gilroy Regular"/>
                  </a:rPr>
                  <a:t>(≥ 400 </a:t>
                </a:r>
                <a:r>
                  <a:rPr b="0" lang="lv-LV" sz="1200" spc="-1" strike="noStrike">
                    <a:solidFill>
                      <a:srgbClr val="001f67"/>
                    </a:solidFill>
                    <a:latin typeface="Gilroy"/>
                    <a:ea typeface="Gilroy Regular"/>
                  </a:rPr>
                  <a:t>mg</a:t>
                </a:r>
                <a:r>
                  <a:rPr b="0" lang="ru-RU" sz="1200" spc="-1" strike="noStrike">
                    <a:solidFill>
                      <a:srgbClr val="001f67"/>
                    </a:solidFill>
                    <a:latin typeface="Gilroy"/>
                    <a:ea typeface="Gilroy Regular"/>
                  </a:rPr>
                  <a:t>/</a:t>
                </a:r>
                <a:r>
                  <a:rPr b="0" lang="lv-LV" sz="1200" spc="-1" strike="noStrike">
                    <a:solidFill>
                      <a:srgbClr val="001f67"/>
                    </a:solidFill>
                    <a:latin typeface="Gilroy"/>
                    <a:ea typeface="Gilroy Regular"/>
                  </a:rPr>
                  <a:t>dienā</a:t>
                </a:r>
                <a:r>
                  <a:rPr b="0" lang="ru-RU" sz="1200" spc="-1" strike="noStrike">
                    <a:solidFill>
                      <a:srgbClr val="001f67"/>
                    </a:solidFill>
                    <a:latin typeface="Gilroy"/>
                    <a:ea typeface="Gilroy Regular"/>
                  </a:rPr>
                  <a:t>)</a:t>
                </a:r>
                <a:r>
                  <a:rPr b="0" lang="ru-RU" sz="1200" spc="-1" strike="noStrike" baseline="31000">
                    <a:solidFill>
                      <a:srgbClr val="001f67"/>
                    </a:solidFill>
                    <a:latin typeface="Gilroy"/>
                    <a:ea typeface="Gilroy Regular"/>
                  </a:rPr>
                  <a:t>[13]</a:t>
                </a:r>
                <a:endParaRPr b="0" lang="en-US" sz="1200" spc="-1" strike="noStrike">
                  <a:latin typeface="Arial"/>
                </a:endParaRPr>
              </a:p>
            </p:txBody>
          </p:sp>
          <p:pic>
            <p:nvPicPr>
              <p:cNvPr id="131" name="Безымянный-1-23.png" descr="Безымянный-1-23.png"/>
              <p:cNvPicPr/>
              <p:nvPr/>
            </p:nvPicPr>
            <p:blipFill>
              <a:blip r:embed="rId2"/>
              <a:stretch/>
            </p:blipFill>
            <p:spPr>
              <a:xfrm>
                <a:off x="406440" y="1929240"/>
                <a:ext cx="506520" cy="506520"/>
              </a:xfrm>
              <a:prstGeom prst="rect">
                <a:avLst/>
              </a:prstGeom>
              <a:ln w="12600">
                <a:noFill/>
              </a:ln>
            </p:spPr>
          </p:pic>
        </p:grpSp>
        <p:grpSp>
          <p:nvGrpSpPr>
            <p:cNvPr id="132" name="Group 6"/>
            <p:cNvGrpSpPr/>
            <p:nvPr/>
          </p:nvGrpSpPr>
          <p:grpSpPr>
            <a:xfrm>
              <a:off x="5056560" y="1929240"/>
              <a:ext cx="3081240" cy="506520"/>
              <a:chOff x="5056560" y="1929240"/>
              <a:chExt cx="3081240" cy="506520"/>
            </a:xfrm>
          </p:grpSpPr>
          <p:sp>
            <p:nvSpPr>
              <p:cNvPr id="133" name="CustomShape 7"/>
              <p:cNvSpPr/>
              <p:nvPr/>
            </p:nvSpPr>
            <p:spPr>
              <a:xfrm>
                <a:off x="5692320" y="2096640"/>
                <a:ext cx="244548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Sievietēm - menopauzes periodā</a:t>
                </a:r>
                <a:r>
                  <a:rPr b="0" lang="ru-RU" sz="1200" spc="-1" strike="noStrike" baseline="31000">
                    <a:solidFill>
                      <a:srgbClr val="001f67"/>
                    </a:solidFill>
                    <a:latin typeface="Gilroy"/>
                    <a:ea typeface="Gilroy Regular"/>
                  </a:rPr>
                  <a:t>[15]</a:t>
                </a:r>
                <a:endParaRPr b="0" lang="en-US" sz="1200" spc="-1" strike="noStrike">
                  <a:latin typeface="Arial"/>
                </a:endParaRPr>
              </a:p>
            </p:txBody>
          </p:sp>
          <p:pic>
            <p:nvPicPr>
              <p:cNvPr id="134" name="Безымянный-1-20.png" descr="Безымянный-1-20.png"/>
              <p:cNvPicPr/>
              <p:nvPr/>
            </p:nvPicPr>
            <p:blipFill>
              <a:blip r:embed="rId3"/>
              <a:stretch/>
            </p:blipFill>
            <p:spPr>
              <a:xfrm>
                <a:off x="5056560" y="1929240"/>
                <a:ext cx="506520" cy="506520"/>
              </a:xfrm>
              <a:prstGeom prst="rect">
                <a:avLst/>
              </a:prstGeom>
              <a:ln w="12600">
                <a:noFill/>
              </a:ln>
            </p:spPr>
          </p:pic>
        </p:grpSp>
        <p:grpSp>
          <p:nvGrpSpPr>
            <p:cNvPr id="135" name="Group 8"/>
            <p:cNvGrpSpPr/>
            <p:nvPr/>
          </p:nvGrpSpPr>
          <p:grpSpPr>
            <a:xfrm>
              <a:off x="406440" y="2601000"/>
              <a:ext cx="2900880" cy="506520"/>
              <a:chOff x="406440" y="2601000"/>
              <a:chExt cx="2900880" cy="506520"/>
            </a:xfrm>
          </p:grpSpPr>
          <p:pic>
            <p:nvPicPr>
              <p:cNvPr id="136" name="Безымянный-1-21.png" descr="Безымянный-1-21.png"/>
              <p:cNvPicPr/>
              <p:nvPr/>
            </p:nvPicPr>
            <p:blipFill>
              <a:blip r:embed="rId4"/>
              <a:stretch/>
            </p:blipFill>
            <p:spPr>
              <a:xfrm>
                <a:off x="406440" y="2601000"/>
                <a:ext cx="506520" cy="506520"/>
              </a:xfrm>
              <a:prstGeom prst="rect">
                <a:avLst/>
              </a:prstGeom>
              <a:ln w="12600">
                <a:noFill/>
              </a:ln>
            </p:spPr>
          </p:pic>
          <p:sp>
            <p:nvSpPr>
              <p:cNvPr id="137" name="CustomShape 9"/>
              <p:cNvSpPr/>
              <p:nvPr/>
            </p:nvSpPr>
            <p:spPr>
              <a:xfrm>
                <a:off x="1052280" y="2768760"/>
                <a:ext cx="225504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Ja vērojams </a:t>
                </a:r>
                <a:r>
                  <a:rPr b="0" lang="ru-RU" sz="1200" spc="-1" strike="noStrike">
                    <a:solidFill>
                      <a:srgbClr val="001f67"/>
                    </a:solidFill>
                    <a:latin typeface="Gilroy"/>
                    <a:ea typeface="Gilroy Regular"/>
                  </a:rPr>
                  <a:t>D3</a:t>
                </a:r>
                <a:r>
                  <a:rPr b="0" lang="lv-LV" sz="1200" spc="-1" strike="noStrike">
                    <a:solidFill>
                      <a:srgbClr val="001f67"/>
                    </a:solidFill>
                    <a:latin typeface="Gilroy"/>
                    <a:ea typeface="Gilroy Regular"/>
                  </a:rPr>
                  <a:t> vitamīna deficīts</a:t>
                </a:r>
                <a:endParaRPr b="0" lang="en-US" sz="1200" spc="-1" strike="noStrike">
                  <a:latin typeface="Arial"/>
                </a:endParaRPr>
              </a:p>
            </p:txBody>
          </p:sp>
        </p:grpSp>
        <p:grpSp>
          <p:nvGrpSpPr>
            <p:cNvPr id="138" name="Group 10"/>
            <p:cNvGrpSpPr/>
            <p:nvPr/>
          </p:nvGrpSpPr>
          <p:grpSpPr>
            <a:xfrm>
              <a:off x="406440" y="3274200"/>
              <a:ext cx="3437640" cy="506520"/>
              <a:chOff x="406440" y="3274200"/>
              <a:chExt cx="3437640" cy="506520"/>
            </a:xfrm>
          </p:grpSpPr>
          <p:pic>
            <p:nvPicPr>
              <p:cNvPr id="139" name="Безымянный-1-22.png" descr="Безымянный-1-22.png"/>
              <p:cNvPicPr/>
              <p:nvPr/>
            </p:nvPicPr>
            <p:blipFill>
              <a:blip r:embed="rId5"/>
              <a:stretch/>
            </p:blipFill>
            <p:spPr>
              <a:xfrm>
                <a:off x="406440" y="3274200"/>
                <a:ext cx="506520" cy="506520"/>
              </a:xfrm>
              <a:prstGeom prst="rect">
                <a:avLst/>
              </a:prstGeom>
              <a:ln w="12600">
                <a:noFill/>
              </a:ln>
            </p:spPr>
          </p:pic>
          <p:sp>
            <p:nvSpPr>
              <p:cNvPr id="140" name="CustomShape 11"/>
              <p:cNvSpPr/>
              <p:nvPr/>
            </p:nvSpPr>
            <p:spPr>
              <a:xfrm>
                <a:off x="1061640" y="3441600"/>
                <a:ext cx="278244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Paaugstinātu fizisko slodžu gadījumos</a:t>
                </a:r>
                <a:r>
                  <a:rPr b="0" lang="ru-RU" sz="1200" spc="-1" strike="noStrike" baseline="31000">
                    <a:solidFill>
                      <a:srgbClr val="001f67"/>
                    </a:solidFill>
                    <a:latin typeface="Gilroy"/>
                    <a:ea typeface="Gilroy Regular"/>
                  </a:rPr>
                  <a:t>[14]</a:t>
                </a:r>
                <a:endParaRPr b="0" lang="en-US" sz="1200" spc="-1" strike="noStrike">
                  <a:latin typeface="Arial"/>
                </a:endParaRPr>
              </a:p>
            </p:txBody>
          </p:sp>
        </p:grpSp>
        <p:grpSp>
          <p:nvGrpSpPr>
            <p:cNvPr id="141" name="Group 12"/>
            <p:cNvGrpSpPr/>
            <p:nvPr/>
          </p:nvGrpSpPr>
          <p:grpSpPr>
            <a:xfrm>
              <a:off x="5058000" y="2601000"/>
              <a:ext cx="2359800" cy="506520"/>
              <a:chOff x="5058000" y="2601000"/>
              <a:chExt cx="2359800" cy="506520"/>
            </a:xfrm>
          </p:grpSpPr>
          <p:pic>
            <p:nvPicPr>
              <p:cNvPr id="142" name="Безымянный-1-19.png" descr="Безымянный-1-19.png"/>
              <p:cNvPicPr/>
              <p:nvPr/>
            </p:nvPicPr>
            <p:blipFill>
              <a:blip r:embed="rId6"/>
              <a:stretch/>
            </p:blipFill>
            <p:spPr>
              <a:xfrm>
                <a:off x="5058000" y="2601000"/>
                <a:ext cx="506520" cy="506520"/>
              </a:xfrm>
              <a:prstGeom prst="rect">
                <a:avLst/>
              </a:prstGeom>
              <a:ln w="12600">
                <a:noFill/>
              </a:ln>
            </p:spPr>
          </p:pic>
          <p:sp>
            <p:nvSpPr>
              <p:cNvPr id="143" name="CustomShape 13"/>
              <p:cNvSpPr/>
              <p:nvPr/>
            </p:nvSpPr>
            <p:spPr>
              <a:xfrm>
                <a:off x="5677920" y="2679840"/>
                <a:ext cx="1739880" cy="36540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Bērniem un pusaudžiem </a:t>
                </a:r>
                <a:endParaRPr b="0" lang="en-US" sz="1200" spc="-1" strike="noStrike">
                  <a:latin typeface="Arial"/>
                </a:endParaRPr>
              </a:p>
              <a:p>
                <a:pPr>
                  <a:lnSpc>
                    <a:spcPct val="100000"/>
                  </a:lnSpc>
                </a:pPr>
                <a:r>
                  <a:rPr b="0" lang="lv-LV" sz="1200" spc="-1" strike="noStrike">
                    <a:solidFill>
                      <a:srgbClr val="001f67"/>
                    </a:solidFill>
                    <a:latin typeface="Gilroy"/>
                    <a:ea typeface="Gilroy Regular"/>
                  </a:rPr>
                  <a:t>– </a:t>
                </a:r>
                <a:r>
                  <a:rPr b="0" lang="lv-LV" sz="1200" spc="-1" strike="noStrike">
                    <a:solidFill>
                      <a:srgbClr val="001f67"/>
                    </a:solidFill>
                    <a:latin typeface="Gilroy"/>
                    <a:ea typeface="Gilroy Regular"/>
                  </a:rPr>
                  <a:t>aktīvas augšanas laikā</a:t>
                </a:r>
                <a:endParaRPr b="0" lang="en-US" sz="1200" spc="-1" strike="noStrike">
                  <a:latin typeface="Arial"/>
                </a:endParaRPr>
              </a:p>
            </p:txBody>
          </p:sp>
        </p:grpSp>
        <p:grpSp>
          <p:nvGrpSpPr>
            <p:cNvPr id="144" name="Group 14"/>
            <p:cNvGrpSpPr/>
            <p:nvPr/>
          </p:nvGrpSpPr>
          <p:grpSpPr>
            <a:xfrm>
              <a:off x="5048280" y="3274200"/>
              <a:ext cx="2966400" cy="506520"/>
              <a:chOff x="5048280" y="3274200"/>
              <a:chExt cx="2966400" cy="506520"/>
            </a:xfrm>
          </p:grpSpPr>
          <p:pic>
            <p:nvPicPr>
              <p:cNvPr id="145" name="Безымянный-1-18.png" descr="Безымянный-1-18.png"/>
              <p:cNvPicPr/>
              <p:nvPr/>
            </p:nvPicPr>
            <p:blipFill>
              <a:blip r:embed="rId7"/>
              <a:stretch/>
            </p:blipFill>
            <p:spPr>
              <a:xfrm>
                <a:off x="5048280" y="3274200"/>
                <a:ext cx="506520" cy="506520"/>
              </a:xfrm>
              <a:prstGeom prst="rect">
                <a:avLst/>
              </a:prstGeom>
              <a:ln w="12600">
                <a:noFill/>
              </a:ln>
            </p:spPr>
          </p:pic>
          <p:sp>
            <p:nvSpPr>
              <p:cNvPr id="146" name="CustomShape 15"/>
              <p:cNvSpPr/>
              <p:nvPr/>
            </p:nvSpPr>
            <p:spPr>
              <a:xfrm>
                <a:off x="5704920" y="3441600"/>
                <a:ext cx="2309760" cy="182880"/>
              </a:xfrm>
              <a:prstGeom prst="rect">
                <a:avLst/>
              </a:prstGeom>
              <a:noFill/>
              <a:ln w="12600">
                <a:noFill/>
              </a:ln>
            </p:spPr>
            <p:style>
              <a:lnRef idx="0"/>
              <a:fillRef idx="0"/>
              <a:effectRef idx="0"/>
              <a:fontRef idx="minor"/>
            </p:style>
            <p:txBody>
              <a:bodyPr wrap="none" lIns="0" rIns="0" tIns="0" bIns="0">
                <a:spAutoFit/>
              </a:bodyPr>
              <a:p>
                <a:pPr>
                  <a:lnSpc>
                    <a:spcPct val="100000"/>
                  </a:lnSpc>
                </a:pPr>
                <a:r>
                  <a:rPr b="0" lang="lv-LV" sz="1200" spc="-1" strike="noStrike">
                    <a:solidFill>
                      <a:srgbClr val="001f67"/>
                    </a:solidFill>
                    <a:latin typeface="Gilroy"/>
                    <a:ea typeface="Gilroy Regular"/>
                  </a:rPr>
                  <a:t>Ja tiek piedzīvots ilgstošs stress</a:t>
                </a:r>
                <a:r>
                  <a:rPr b="0" lang="ru-RU" sz="1200" spc="-1" strike="noStrike" baseline="31000">
                    <a:solidFill>
                      <a:srgbClr val="001f67"/>
                    </a:solidFill>
                    <a:latin typeface="Gilroy"/>
                    <a:ea typeface="Gilroy Regular"/>
                  </a:rPr>
                  <a:t>[16]</a:t>
                </a:r>
                <a:endParaRPr b="0" lang="en-US" sz="1200" spc="-1" strike="noStrike">
                  <a:latin typeface="Arial"/>
                </a:endParaRPr>
              </a:p>
            </p:txBody>
          </p:sp>
        </p:grpSp>
      </p:grpSp>
      <p:pic>
        <p:nvPicPr>
          <p:cNvPr id="147" name="Calci-Prime преза-35.png" descr="Calci-Prime преза-35.png"/>
          <p:cNvPicPr/>
          <p:nvPr/>
        </p:nvPicPr>
        <p:blipFill>
          <a:blip r:embed="rId8"/>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8"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sp>
        <p:nvSpPr>
          <p:cNvPr id="149" name="CustomShape 1"/>
          <p:cNvSpPr/>
          <p:nvPr/>
        </p:nvSpPr>
        <p:spPr>
          <a:xfrm>
            <a:off x="497520" y="406440"/>
            <a:ext cx="6359040" cy="37044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2700" spc="-1" strike="noStrike">
                <a:solidFill>
                  <a:srgbClr val="001f66"/>
                </a:solidFill>
                <a:latin typeface="Gilroy"/>
                <a:ea typeface="Gilroy Bold"/>
              </a:rPr>
              <a:t>Un, ja nu organismā nonāk maz kalcija</a:t>
            </a:r>
            <a:r>
              <a:rPr b="1" lang="ru-RU" sz="2700" spc="-1" strike="noStrike">
                <a:solidFill>
                  <a:srgbClr val="001f66"/>
                </a:solidFill>
                <a:latin typeface="Gilroy"/>
                <a:ea typeface="Gilroy Bold"/>
              </a:rPr>
              <a:t>?  </a:t>
            </a:r>
            <a:endParaRPr b="0" lang="en-US" sz="2700" spc="-1" strike="noStrike">
              <a:latin typeface="Arial"/>
            </a:endParaRPr>
          </a:p>
        </p:txBody>
      </p:sp>
      <p:sp>
        <p:nvSpPr>
          <p:cNvPr id="150"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51" name="CustomShape 3"/>
          <p:cNvSpPr/>
          <p:nvPr/>
        </p:nvSpPr>
        <p:spPr>
          <a:xfrm>
            <a:off x="393840" y="1206360"/>
            <a:ext cx="8152920" cy="547920"/>
          </a:xfrm>
          <a:prstGeom prst="rect">
            <a:avLst/>
          </a:prstGeom>
          <a:noFill/>
          <a:ln w="12600">
            <a:noFill/>
          </a:ln>
        </p:spPr>
        <p:style>
          <a:lnRef idx="0"/>
          <a:fillRef idx="0"/>
          <a:effectRef idx="0"/>
          <a:fontRef idx="minor"/>
        </p:style>
        <p:txBody>
          <a:bodyPr lIns="0" rIns="0" tIns="0" bIns="0">
            <a:spAutoFit/>
          </a:bodyPr>
          <a:p>
            <a:pPr>
              <a:lnSpc>
                <a:spcPct val="100000"/>
              </a:lnSpc>
            </a:pPr>
            <a:r>
              <a:rPr b="0" lang="lv-LV" sz="1200" spc="-1" strike="noStrike">
                <a:solidFill>
                  <a:srgbClr val="001f67"/>
                </a:solidFill>
                <a:latin typeface="Gilroy"/>
                <a:ea typeface="Gilroy Regular"/>
              </a:rPr>
              <a:t>Tādā gadījumā izmanto kalcija rezerves no kauliem un zobiem</a:t>
            </a:r>
            <a:r>
              <a:rPr b="0" lang="en-US" sz="1200" spc="-1" strike="noStrike">
                <a:solidFill>
                  <a:srgbClr val="001f67"/>
                </a:solidFill>
                <a:latin typeface="Gilroy"/>
                <a:ea typeface="Gilroy Regular"/>
              </a:rPr>
              <a:t>. </a:t>
            </a:r>
            <a:r>
              <a:rPr b="0" lang="lv-LV" sz="1200" spc="-1" strike="noStrike">
                <a:solidFill>
                  <a:srgbClr val="001f67"/>
                </a:solidFill>
                <a:latin typeface="Gilroy"/>
                <a:ea typeface="Gilroy Regular"/>
              </a:rPr>
              <a:t>Par cik kaulaudi pastāvīgi atjaunojas, kalcija izskalošanās no tiem asinīs ilgtermiņa perspektīvā noved pie kaulaudu minerālā blīvuma samazināšanos un lūzumu riska palielināšanās</a:t>
            </a:r>
            <a:r>
              <a:rPr b="0" lang="en-US" sz="1200" spc="-1" strike="noStrike">
                <a:solidFill>
                  <a:srgbClr val="001f67"/>
                </a:solidFill>
                <a:latin typeface="Gilroy"/>
                <a:ea typeface="Gilroy Regular"/>
              </a:rPr>
              <a:t>. </a:t>
            </a:r>
            <a:endParaRPr b="0" lang="en-US" sz="1200" spc="-1" strike="noStrike">
              <a:latin typeface="Arial"/>
            </a:endParaRPr>
          </a:p>
        </p:txBody>
      </p:sp>
      <p:pic>
        <p:nvPicPr>
          <p:cNvPr id="152" name="Calci-Prime преза-38.png" descr="Calci-Prime преза-38.png"/>
          <p:cNvPicPr/>
          <p:nvPr/>
        </p:nvPicPr>
        <p:blipFill>
          <a:blip r:embed="rId2"/>
          <a:stretch/>
        </p:blipFill>
        <p:spPr>
          <a:xfrm>
            <a:off x="514440" y="2175480"/>
            <a:ext cx="1586160" cy="1586160"/>
          </a:xfrm>
          <a:prstGeom prst="rect">
            <a:avLst/>
          </a:prstGeom>
          <a:ln w="12600">
            <a:noFill/>
          </a:ln>
        </p:spPr>
      </p:pic>
      <p:pic>
        <p:nvPicPr>
          <p:cNvPr id="153" name="Calci-Prime преза-39.png" descr="Calci-Prime преза-39.png"/>
          <p:cNvPicPr/>
          <p:nvPr/>
        </p:nvPicPr>
        <p:blipFill>
          <a:blip r:embed="rId3"/>
          <a:stretch/>
        </p:blipFill>
        <p:spPr>
          <a:xfrm>
            <a:off x="2680200" y="2175480"/>
            <a:ext cx="1586160" cy="1586160"/>
          </a:xfrm>
          <a:prstGeom prst="rect">
            <a:avLst/>
          </a:prstGeom>
          <a:ln w="12600">
            <a:noFill/>
          </a:ln>
        </p:spPr>
      </p:pic>
      <p:pic>
        <p:nvPicPr>
          <p:cNvPr id="154" name="Calci-Prime преза-40.png" descr="Calci-Prime преза-40.png"/>
          <p:cNvPicPr/>
          <p:nvPr/>
        </p:nvPicPr>
        <p:blipFill>
          <a:blip r:embed="rId4"/>
          <a:stretch/>
        </p:blipFill>
        <p:spPr>
          <a:xfrm>
            <a:off x="4845600" y="2175480"/>
            <a:ext cx="1586160" cy="1586160"/>
          </a:xfrm>
          <a:prstGeom prst="rect">
            <a:avLst/>
          </a:prstGeom>
          <a:ln w="12600">
            <a:noFill/>
          </a:ln>
        </p:spPr>
      </p:pic>
      <p:pic>
        <p:nvPicPr>
          <p:cNvPr id="155" name="Calci-Prime преза-41.png" descr="Calci-Prime преза-41.png"/>
          <p:cNvPicPr/>
          <p:nvPr/>
        </p:nvPicPr>
        <p:blipFill>
          <a:blip r:embed="rId5"/>
          <a:stretch/>
        </p:blipFill>
        <p:spPr>
          <a:xfrm>
            <a:off x="7011360" y="2175480"/>
            <a:ext cx="1586160" cy="1586160"/>
          </a:xfrm>
          <a:prstGeom prst="rect">
            <a:avLst/>
          </a:prstGeom>
          <a:ln w="12600">
            <a:noFill/>
          </a:ln>
        </p:spPr>
      </p:pic>
      <p:sp>
        <p:nvSpPr>
          <p:cNvPr id="156" name="CustomShape 4"/>
          <p:cNvSpPr/>
          <p:nvPr/>
        </p:nvSpPr>
        <p:spPr>
          <a:xfrm>
            <a:off x="806400" y="3969000"/>
            <a:ext cx="963720" cy="36540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lv-LV" sz="1200" spc="-1" strike="noStrike">
                <a:solidFill>
                  <a:srgbClr val="001f67"/>
                </a:solidFill>
                <a:latin typeface="Gilroy"/>
                <a:ea typeface="Gilroy Semibold"/>
              </a:rPr>
              <a:t>veseli kauli un zobi</a:t>
            </a:r>
            <a:endParaRPr b="0" lang="en-US" sz="1200" spc="-1" strike="noStrike">
              <a:latin typeface="Arial"/>
            </a:endParaRPr>
          </a:p>
        </p:txBody>
      </p:sp>
      <p:sp>
        <p:nvSpPr>
          <p:cNvPr id="157" name="CustomShape 5"/>
          <p:cNvSpPr/>
          <p:nvPr/>
        </p:nvSpPr>
        <p:spPr>
          <a:xfrm>
            <a:off x="3759120" y="4064040"/>
            <a:ext cx="1560600" cy="182880"/>
          </a:xfrm>
          <a:prstGeom prst="rect">
            <a:avLst/>
          </a:prstGeom>
          <a:noFill/>
          <a:ln w="12600">
            <a:noFill/>
          </a:ln>
        </p:spPr>
        <p:style>
          <a:lnRef idx="0"/>
          <a:fillRef idx="0"/>
          <a:effectRef idx="0"/>
          <a:fontRef idx="minor"/>
        </p:style>
        <p:txBody>
          <a:bodyPr lIns="0" rIns="0" tIns="0" bIns="0">
            <a:spAutoFit/>
          </a:bodyPr>
          <a:p>
            <a:pPr algn="ctr">
              <a:lnSpc>
                <a:spcPct val="100000"/>
              </a:lnSpc>
            </a:pPr>
            <a:r>
              <a:rPr b="1" lang="lv-LV" sz="1200" spc="-1" strike="noStrike">
                <a:solidFill>
                  <a:srgbClr val="001f66"/>
                </a:solidFill>
                <a:latin typeface="Gilroy"/>
                <a:ea typeface="Gilroy Semibold"/>
              </a:rPr>
              <a:t>kalcija izskalošanās</a:t>
            </a:r>
            <a:endParaRPr b="0" lang="en-US" sz="1200" spc="-1" strike="noStrike">
              <a:latin typeface="Arial"/>
            </a:endParaRPr>
          </a:p>
        </p:txBody>
      </p:sp>
      <p:sp>
        <p:nvSpPr>
          <p:cNvPr id="158" name="CustomShape 6"/>
          <p:cNvSpPr/>
          <p:nvPr/>
        </p:nvSpPr>
        <p:spPr>
          <a:xfrm>
            <a:off x="7346880" y="3969000"/>
            <a:ext cx="992880" cy="365400"/>
          </a:xfrm>
          <a:prstGeom prst="rect">
            <a:avLst/>
          </a:prstGeom>
          <a:noFill/>
          <a:ln w="12600">
            <a:noFill/>
          </a:ln>
        </p:spPr>
        <p:style>
          <a:lnRef idx="0"/>
          <a:fillRef idx="0"/>
          <a:effectRef idx="0"/>
          <a:fontRef idx="minor"/>
        </p:style>
        <p:txBody>
          <a:bodyPr lIns="0" rIns="0" tIns="0" bIns="0">
            <a:spAutoFit/>
          </a:bodyPr>
          <a:p>
            <a:pPr algn="ctr">
              <a:lnSpc>
                <a:spcPct val="100000"/>
              </a:lnSpc>
            </a:pPr>
            <a:r>
              <a:rPr b="0" lang="lv-LV" sz="1200" spc="-1" strike="noStrike">
                <a:solidFill>
                  <a:srgbClr val="001f67"/>
                </a:solidFill>
                <a:latin typeface="Gilroy"/>
                <a:ea typeface="Gilroy Semibold"/>
              </a:rPr>
              <a:t>osteoporozes attīstība</a:t>
            </a:r>
            <a:endParaRPr b="0" lang="en-US" sz="1200" spc="-1" strike="noStrike">
              <a:latin typeface="Arial"/>
            </a:endParaRPr>
          </a:p>
        </p:txBody>
      </p:sp>
      <p:sp>
        <p:nvSpPr>
          <p:cNvPr id="159" name="Line 7"/>
          <p:cNvSpPr/>
          <p:nvPr/>
        </p:nvSpPr>
        <p:spPr>
          <a:xfrm flipV="1">
            <a:off x="2267280" y="4141440"/>
            <a:ext cx="1066680" cy="2520"/>
          </a:xfrm>
          <a:prstGeom prst="line">
            <a:avLst/>
          </a:prstGeom>
          <a:ln w="12600">
            <a:solidFill>
              <a:srgbClr val="001f66"/>
            </a:solidFill>
            <a:round/>
            <a:tailEnd len="med" type="triangle" w="med"/>
          </a:ln>
        </p:spPr>
        <p:style>
          <a:lnRef idx="0"/>
          <a:fillRef idx="0"/>
          <a:effectRef idx="0"/>
          <a:fontRef idx="minor"/>
        </p:style>
      </p:sp>
      <p:sp>
        <p:nvSpPr>
          <p:cNvPr id="160" name="Line 8"/>
          <p:cNvSpPr/>
          <p:nvPr/>
        </p:nvSpPr>
        <p:spPr>
          <a:xfrm flipV="1">
            <a:off x="5873400" y="4141440"/>
            <a:ext cx="1066680" cy="2520"/>
          </a:xfrm>
          <a:prstGeom prst="line">
            <a:avLst/>
          </a:prstGeom>
          <a:ln w="12600">
            <a:solidFill>
              <a:srgbClr val="001f66"/>
            </a:solidFill>
            <a:round/>
            <a:tailEnd len="med" type="triangle" w="med"/>
          </a:ln>
        </p:spPr>
        <p:style>
          <a:lnRef idx="0"/>
          <a:fillRef idx="0"/>
          <a:effectRef idx="0"/>
          <a:fontRef idx="minor"/>
        </p:style>
      </p:sp>
      <p:pic>
        <p:nvPicPr>
          <p:cNvPr id="161" name="Calci-Prime преза-35.png" descr="Calci-Prime преза-35.png"/>
          <p:cNvPicPr/>
          <p:nvPr/>
        </p:nvPicPr>
        <p:blipFill>
          <a:blip r:embed="rId6"/>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2"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163" name="shutterstock_2158559791.jpg" descr="shutterstock_2158559791.jpg"/>
          <p:cNvPicPr/>
          <p:nvPr/>
        </p:nvPicPr>
        <p:blipFill>
          <a:blip r:embed="rId2"/>
          <a:srcRect l="93" t="11972" r="24031" b="11972"/>
          <a:stretch/>
        </p:blipFill>
        <p:spPr>
          <a:xfrm>
            <a:off x="720" y="0"/>
            <a:ext cx="9142560" cy="5154840"/>
          </a:xfrm>
          <a:prstGeom prst="rect">
            <a:avLst/>
          </a:prstGeom>
          <a:ln w="12600">
            <a:noFill/>
          </a:ln>
        </p:spPr>
      </p:pic>
      <p:pic>
        <p:nvPicPr>
          <p:cNvPr id="164" name="Calci-Prime преза_Монтажная область 1.png" descr="Calci-Prime преза_Монтажная область 1.png"/>
          <p:cNvPicPr/>
          <p:nvPr/>
        </p:nvPicPr>
        <p:blipFill>
          <a:blip r:embed="rId3">
            <a:alphaModFix amt="70000"/>
          </a:blip>
          <a:stretch/>
        </p:blipFill>
        <p:spPr>
          <a:xfrm>
            <a:off x="-1562040" y="-6730920"/>
            <a:ext cx="9142560" cy="5142240"/>
          </a:xfrm>
          <a:prstGeom prst="rect">
            <a:avLst/>
          </a:prstGeom>
          <a:ln w="12600">
            <a:noFill/>
          </a:ln>
        </p:spPr>
      </p:pic>
      <p:sp>
        <p:nvSpPr>
          <p:cNvPr id="165" name="CustomShape 1"/>
          <p:cNvSpPr/>
          <p:nvPr/>
        </p:nvSpPr>
        <p:spPr>
          <a:xfrm>
            <a:off x="390960" y="406440"/>
            <a:ext cx="6475680" cy="615960"/>
          </a:xfrm>
          <a:prstGeom prst="rect">
            <a:avLst/>
          </a:prstGeom>
          <a:noFill/>
          <a:ln w="12600">
            <a:noFill/>
          </a:ln>
        </p:spPr>
        <p:style>
          <a:lnRef idx="0"/>
          <a:fillRef idx="0"/>
          <a:effectRef idx="0"/>
          <a:fontRef idx="minor"/>
        </p:style>
        <p:txBody>
          <a:bodyPr lIns="0" rIns="0" tIns="0" bIns="0">
            <a:spAutoFit/>
          </a:bodyPr>
          <a:p>
            <a:pPr>
              <a:lnSpc>
                <a:spcPct val="90000"/>
              </a:lnSpc>
            </a:pPr>
            <a:r>
              <a:rPr b="0" lang="lv-LV" sz="1500" spc="-1" strike="noStrike">
                <a:solidFill>
                  <a:srgbClr val="001f66"/>
                </a:solidFill>
                <a:latin typeface="Gilroy"/>
                <a:ea typeface="Gilroy Regular"/>
              </a:rPr>
              <a:t>Kalcija deficīta gadījumā cieš ne tikai kauli un zobi</a:t>
            </a:r>
            <a:r>
              <a:rPr b="0" lang="ru-RU" sz="1500" spc="-1" strike="noStrike">
                <a:solidFill>
                  <a:srgbClr val="001f66"/>
                </a:solidFill>
                <a:latin typeface="Gilroy"/>
                <a:ea typeface="Gilroy Regular"/>
              </a:rPr>
              <a:t>. </a:t>
            </a:r>
            <a:br/>
            <a:r>
              <a:rPr b="0" lang="lv-LV" sz="1500" spc="-1" strike="noStrike">
                <a:solidFill>
                  <a:srgbClr val="001f66"/>
                </a:solidFill>
                <a:latin typeface="Gilroy"/>
                <a:ea typeface="DejaVu Sans"/>
              </a:rPr>
              <a:t>Bez kalcija nav iespējama normāla asins recēšana, </a:t>
            </a:r>
            <a:endParaRPr b="0" lang="en-US" sz="1500" spc="-1" strike="noStrike">
              <a:latin typeface="Arial"/>
            </a:endParaRPr>
          </a:p>
          <a:p>
            <a:pPr>
              <a:lnSpc>
                <a:spcPct val="90000"/>
              </a:lnSpc>
            </a:pPr>
            <a:r>
              <a:rPr b="0" lang="lv-LV" sz="1500" spc="-1" strike="noStrike">
                <a:solidFill>
                  <a:srgbClr val="001f66"/>
                </a:solidFill>
                <a:latin typeface="Gilroy"/>
                <a:ea typeface="DejaVu Sans"/>
              </a:rPr>
              <a:t>sirds, muskuļu un nervu sistēmas darbība</a:t>
            </a:r>
            <a:r>
              <a:rPr b="0" lang="ru-RU" sz="1500" spc="-1" strike="noStrike">
                <a:solidFill>
                  <a:srgbClr val="001f66"/>
                </a:solidFill>
                <a:latin typeface="Gilroy"/>
                <a:ea typeface="Gilroy Regular"/>
              </a:rPr>
              <a:t>. </a:t>
            </a:r>
            <a:endParaRPr b="0" lang="en-US" sz="1500" spc="-1" strike="noStrike">
              <a:latin typeface="Arial"/>
            </a:endParaRPr>
          </a:p>
        </p:txBody>
      </p:sp>
      <p:sp>
        <p:nvSpPr>
          <p:cNvPr id="166" name="CustomShape 2"/>
          <p:cNvSpPr/>
          <p:nvPr/>
        </p:nvSpPr>
        <p:spPr>
          <a:xfrm>
            <a:off x="41148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67" name="CustomShape 3"/>
          <p:cNvSpPr/>
          <p:nvPr/>
        </p:nvSpPr>
        <p:spPr>
          <a:xfrm>
            <a:off x="390960" y="2120760"/>
            <a:ext cx="6336000" cy="1850760"/>
          </a:xfrm>
          <a:prstGeom prst="rect">
            <a:avLst/>
          </a:prstGeom>
          <a:noFill/>
          <a:ln w="12600">
            <a:noFill/>
          </a:ln>
        </p:spPr>
        <p:style>
          <a:lnRef idx="0"/>
          <a:fillRef idx="0"/>
          <a:effectRef idx="0"/>
          <a:fontRef idx="minor"/>
        </p:style>
        <p:txBody>
          <a:bodyPr lIns="0" rIns="0" tIns="0" bIns="0">
            <a:spAutoFit/>
          </a:bodyPr>
          <a:p>
            <a:pPr>
              <a:lnSpc>
                <a:spcPct val="90000"/>
              </a:lnSpc>
            </a:pPr>
            <a:r>
              <a:rPr b="1" lang="lv-LV" sz="2700" spc="-1" strike="noStrike">
                <a:solidFill>
                  <a:srgbClr val="001f66"/>
                </a:solidFill>
                <a:latin typeface="Gilroy"/>
                <a:ea typeface="Gilroy Bold"/>
              </a:rPr>
              <a:t>Kalcija svarīgā bioloģiskā loma iedvesmoja mūs mūsdienīgu produktu radīšanai</a:t>
            </a:r>
            <a:r>
              <a:rPr b="1" lang="ru-RU" sz="2700" spc="-1" strike="noStrike">
                <a:solidFill>
                  <a:srgbClr val="001f66"/>
                </a:solidFill>
                <a:latin typeface="Gilroy"/>
                <a:ea typeface="Gilroy Bold"/>
              </a:rPr>
              <a:t>. </a:t>
            </a:r>
            <a:r>
              <a:rPr b="1" lang="lv-LV" sz="2700" spc="-1" strike="noStrike">
                <a:solidFill>
                  <a:srgbClr val="001f66"/>
                </a:solidFill>
                <a:latin typeface="Gilroy"/>
                <a:ea typeface="Gilroy Bold"/>
              </a:rPr>
              <a:t>Tā parādījās</a:t>
            </a:r>
            <a:r>
              <a:rPr b="1" lang="lv-LV" sz="2700" spc="-1" strike="noStrike">
                <a:solidFill>
                  <a:srgbClr val="000000"/>
                </a:solidFill>
                <a:latin typeface="Gilroy"/>
                <a:ea typeface="DejaVu Sans"/>
              </a:rPr>
              <a:t> </a:t>
            </a:r>
            <a:r>
              <a:rPr b="1" lang="ru-RU" sz="2700" spc="-1" strike="noStrike">
                <a:solidFill>
                  <a:srgbClr val="001f66"/>
                </a:solidFill>
                <a:latin typeface="Gilroy"/>
                <a:ea typeface="Gilroy Bold"/>
              </a:rPr>
              <a:t>Calci-Prime — </a:t>
            </a:r>
            <a:r>
              <a:rPr b="1" lang="lv-LV" sz="2700" spc="-1" strike="noStrike">
                <a:solidFill>
                  <a:srgbClr val="001f66"/>
                </a:solidFill>
                <a:latin typeface="Gilroy"/>
                <a:ea typeface="Gilroy Bold"/>
              </a:rPr>
              <a:t>ņemot vērā visas jaunās zināšanas par kalcija asimilāciju</a:t>
            </a:r>
            <a:r>
              <a:rPr b="1" lang="ru-RU" sz="2700" spc="-1" strike="noStrike">
                <a:solidFill>
                  <a:srgbClr val="001f66"/>
                </a:solidFill>
                <a:latin typeface="Gilroy"/>
                <a:ea typeface="Gilroy Bold"/>
              </a:rPr>
              <a:t>.</a:t>
            </a:r>
            <a:endParaRPr b="0" lang="en-US" sz="2700" spc="-1" strike="noStrike">
              <a:latin typeface="Arial"/>
            </a:endParaRPr>
          </a:p>
        </p:txBody>
      </p:sp>
      <p:pic>
        <p:nvPicPr>
          <p:cNvPr id="168" name="Calci-Prime преза-35.png" descr="Calci-Prime преза-35.png"/>
          <p:cNvPicPr/>
          <p:nvPr/>
        </p:nvPicPr>
        <p:blipFill>
          <a:blip r:embed="rId4"/>
          <a:srcRect l="0" t="0" r="0" b="169"/>
          <a:stretch/>
        </p:blipFill>
        <p:spPr>
          <a:xfrm>
            <a:off x="7950240" y="4815360"/>
            <a:ext cx="785880" cy="136800"/>
          </a:xfrm>
          <a:prstGeom prst="rect">
            <a:avLst/>
          </a:prstGeom>
          <a:ln w="1260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9" name="Calci-Prime преза_Монтажная область 1.png" descr="Calci-Prime преза_Монтажная область 1.png"/>
          <p:cNvPicPr/>
          <p:nvPr/>
        </p:nvPicPr>
        <p:blipFill>
          <a:blip r:embed="rId1">
            <a:alphaModFix amt="50000"/>
          </a:blip>
          <a:stretch/>
        </p:blipFill>
        <p:spPr>
          <a:xfrm>
            <a:off x="0" y="0"/>
            <a:ext cx="9142560" cy="5142240"/>
          </a:xfrm>
          <a:prstGeom prst="rect">
            <a:avLst/>
          </a:prstGeom>
          <a:ln w="12600">
            <a:noFill/>
          </a:ln>
        </p:spPr>
      </p:pic>
      <p:pic>
        <p:nvPicPr>
          <p:cNvPr id="170" name="42_cp.jpg" descr="42_cp.jpg"/>
          <p:cNvPicPr/>
          <p:nvPr/>
        </p:nvPicPr>
        <p:blipFill>
          <a:blip r:embed="rId2"/>
          <a:srcRect l="38598" t="15139" r="6" b="23468"/>
          <a:stretch/>
        </p:blipFill>
        <p:spPr>
          <a:xfrm>
            <a:off x="0" y="0"/>
            <a:ext cx="9142560" cy="5142240"/>
          </a:xfrm>
          <a:prstGeom prst="rect">
            <a:avLst/>
          </a:prstGeom>
          <a:ln w="12600">
            <a:noFill/>
          </a:ln>
        </p:spPr>
      </p:pic>
      <p:sp>
        <p:nvSpPr>
          <p:cNvPr id="171" name="CustomShape 1"/>
          <p:cNvSpPr/>
          <p:nvPr/>
        </p:nvSpPr>
        <p:spPr>
          <a:xfrm>
            <a:off x="488160" y="660240"/>
            <a:ext cx="2657520" cy="246960"/>
          </a:xfrm>
          <a:prstGeom prst="rect">
            <a:avLst/>
          </a:prstGeom>
          <a:noFill/>
          <a:ln w="12600">
            <a:noFill/>
          </a:ln>
        </p:spPr>
        <p:style>
          <a:lnRef idx="0"/>
          <a:fillRef idx="0"/>
          <a:effectRef idx="0"/>
          <a:fontRef idx="minor"/>
        </p:style>
        <p:txBody>
          <a:bodyPr wrap="none" lIns="0" rIns="0" tIns="0" bIns="0">
            <a:spAutoFit/>
          </a:bodyPr>
          <a:p>
            <a:pPr>
              <a:lnSpc>
                <a:spcPct val="90000"/>
              </a:lnSpc>
            </a:pPr>
            <a:r>
              <a:rPr b="1" lang="lv-LV" sz="1800" spc="-1" strike="noStrike">
                <a:solidFill>
                  <a:srgbClr val="001f66"/>
                </a:solidFill>
                <a:latin typeface="Gilroy"/>
                <a:ea typeface="Gilroy Bold"/>
              </a:rPr>
              <a:t>Sabalansēts kalcija avots</a:t>
            </a:r>
            <a:endParaRPr b="0" lang="en-US" sz="1800" spc="-1" strike="noStrike">
              <a:latin typeface="Arial"/>
            </a:endParaRPr>
          </a:p>
        </p:txBody>
      </p:sp>
      <p:sp>
        <p:nvSpPr>
          <p:cNvPr id="172" name="CustomShape 2"/>
          <p:cNvSpPr/>
          <p:nvPr/>
        </p:nvSpPr>
        <p:spPr>
          <a:xfrm>
            <a:off x="406440" y="4795560"/>
            <a:ext cx="839880" cy="145440"/>
          </a:xfrm>
          <a:prstGeom prst="rect">
            <a:avLst/>
          </a:prstGeom>
          <a:noFill/>
          <a:ln w="12600">
            <a:noFill/>
          </a:ln>
        </p:spPr>
        <p:style>
          <a:lnRef idx="0"/>
          <a:fillRef idx="0"/>
          <a:effectRef idx="0"/>
          <a:fontRef idx="minor"/>
        </p:style>
        <p:txBody>
          <a:bodyPr wrap="none" lIns="0" rIns="0" tIns="0" bIns="0">
            <a:spAutoFit/>
          </a:bodyPr>
          <a:p>
            <a:pPr>
              <a:lnSpc>
                <a:spcPct val="80000"/>
              </a:lnSpc>
            </a:pPr>
            <a:r>
              <a:rPr b="1" lang="ru-RU" sz="1200" spc="-1" strike="noStrike">
                <a:solidFill>
                  <a:srgbClr val="001f67"/>
                </a:solidFill>
                <a:latin typeface="Gilroy Bold"/>
                <a:ea typeface="Gilroy Bold"/>
              </a:rPr>
              <a:t>Calci-Prime</a:t>
            </a:r>
            <a:endParaRPr b="0" lang="en-US" sz="1200" spc="-1" strike="noStrike">
              <a:latin typeface="Arial"/>
            </a:endParaRPr>
          </a:p>
        </p:txBody>
      </p:sp>
      <p:sp>
        <p:nvSpPr>
          <p:cNvPr id="173" name="CustomShape 3"/>
          <p:cNvSpPr/>
          <p:nvPr/>
        </p:nvSpPr>
        <p:spPr>
          <a:xfrm>
            <a:off x="406440" y="965160"/>
            <a:ext cx="3372480" cy="1097640"/>
          </a:xfrm>
          <a:prstGeom prst="rect">
            <a:avLst/>
          </a:prstGeom>
          <a:noFill/>
          <a:ln w="12600">
            <a:noFill/>
          </a:ln>
        </p:spPr>
        <p:style>
          <a:lnRef idx="0"/>
          <a:fillRef idx="0"/>
          <a:effectRef idx="0"/>
          <a:fontRef idx="minor"/>
        </p:style>
        <p:txBody>
          <a:bodyPr lIns="0" rIns="0" tIns="0" bIns="0">
            <a:spAutoFit/>
          </a:bodyPr>
          <a:p>
            <a:pPr marL="285840" indent="-285480">
              <a:lnSpc>
                <a:spcPct val="100000"/>
              </a:lnSpc>
              <a:buClr>
                <a:srgbClr val="001f67"/>
              </a:buClr>
              <a:buFont typeface="StarSymbol"/>
              <a:buChar char="-"/>
            </a:pPr>
            <a:r>
              <a:rPr b="0" lang="lv-LV" sz="1800" spc="-1" strike="noStrike">
                <a:solidFill>
                  <a:srgbClr val="001f67"/>
                </a:solidFill>
                <a:latin typeface="Gilroy"/>
                <a:ea typeface="Gilroy Regular"/>
              </a:rPr>
              <a:t>Dabas iedvesmots</a:t>
            </a:r>
            <a:endParaRPr b="0" lang="en-US" sz="1800" spc="-1" strike="noStrike">
              <a:latin typeface="Arial"/>
            </a:endParaRPr>
          </a:p>
          <a:p>
            <a:pPr marL="285840" indent="-285480">
              <a:lnSpc>
                <a:spcPct val="100000"/>
              </a:lnSpc>
              <a:buClr>
                <a:srgbClr val="001f67"/>
              </a:buClr>
              <a:buFont typeface="StarSymbol"/>
              <a:buChar char="-"/>
            </a:pPr>
            <a:r>
              <a:rPr b="0" lang="lv-LV" sz="1800" spc="-1" strike="noStrike">
                <a:solidFill>
                  <a:srgbClr val="001f67"/>
                </a:solidFill>
                <a:latin typeface="Gilroy"/>
                <a:ea typeface="DejaVu Sans"/>
              </a:rPr>
              <a:t>Papildināts ar </a:t>
            </a:r>
            <a:r>
              <a:rPr b="0" lang="ru-RU" sz="1800" spc="-1" strike="noStrike">
                <a:solidFill>
                  <a:srgbClr val="001f67"/>
                </a:solidFill>
                <a:latin typeface="Gilroy"/>
                <a:ea typeface="Gilroy Regular"/>
              </a:rPr>
              <a:t>5 </a:t>
            </a:r>
            <a:r>
              <a:rPr b="0" lang="lv-LV" sz="1800" spc="-1" strike="noStrike">
                <a:solidFill>
                  <a:srgbClr val="001f67"/>
                </a:solidFill>
                <a:latin typeface="Gilroy"/>
                <a:ea typeface="Gilroy Regular"/>
              </a:rPr>
              <a:t>minerālvielām un </a:t>
            </a:r>
            <a:r>
              <a:rPr b="0" lang="en-US" sz="1800" spc="-1" strike="noStrike">
                <a:solidFill>
                  <a:srgbClr val="001f67"/>
                </a:solidFill>
                <a:latin typeface="Gilroy"/>
                <a:ea typeface="Gilroy Regular"/>
              </a:rPr>
              <a:t>2 </a:t>
            </a:r>
            <a:r>
              <a:rPr b="0" lang="lv-LV" sz="1800" spc="-1" strike="noStrike">
                <a:solidFill>
                  <a:srgbClr val="001f67"/>
                </a:solidFill>
                <a:latin typeface="Gilroy"/>
                <a:ea typeface="Gilroy Regular"/>
              </a:rPr>
              <a:t>vitamīniem</a:t>
            </a:r>
            <a:endParaRPr b="0" lang="en-US" sz="1800" spc="-1" strike="noStrike">
              <a:latin typeface="Arial"/>
            </a:endParaRPr>
          </a:p>
        </p:txBody>
      </p:sp>
      <p:pic>
        <p:nvPicPr>
          <p:cNvPr id="174" name="Calci-Prime преза-37.png" descr="Calci-Prime преза-37.png"/>
          <p:cNvPicPr/>
          <p:nvPr/>
        </p:nvPicPr>
        <p:blipFill>
          <a:blip r:embed="rId3"/>
          <a:srcRect l="0" t="832" r="0" b="832"/>
          <a:stretch/>
        </p:blipFill>
        <p:spPr>
          <a:xfrm>
            <a:off x="7950240" y="4815360"/>
            <a:ext cx="785880" cy="136800"/>
          </a:xfrm>
          <a:prstGeom prst="rect">
            <a:avLst/>
          </a:prstGeom>
          <a:ln w="12600">
            <a:noFill/>
          </a:ln>
        </p:spPr>
      </p:pic>
      <p:sp>
        <p:nvSpPr>
          <p:cNvPr id="175" name="CustomShape 4"/>
          <p:cNvSpPr/>
          <p:nvPr/>
        </p:nvSpPr>
        <p:spPr>
          <a:xfrm>
            <a:off x="406440" y="3251160"/>
            <a:ext cx="5142240" cy="823320"/>
          </a:xfrm>
          <a:prstGeom prst="rect">
            <a:avLst/>
          </a:prstGeom>
          <a:noFill/>
          <a:ln w="12600">
            <a:noFill/>
          </a:ln>
        </p:spPr>
        <p:style>
          <a:lnRef idx="0"/>
          <a:fillRef idx="0"/>
          <a:effectRef idx="0"/>
          <a:fontRef idx="minor"/>
        </p:style>
        <p:txBody>
          <a:bodyPr lIns="0" rIns="0" tIns="0" bIns="0">
            <a:spAutoFit/>
          </a:bodyPr>
          <a:p>
            <a:pPr>
              <a:lnSpc>
                <a:spcPct val="100000"/>
              </a:lnSpc>
            </a:pPr>
            <a:r>
              <a:rPr b="1" lang="lv-LV" sz="2700" spc="-1" strike="noStrike">
                <a:solidFill>
                  <a:srgbClr val="001f67"/>
                </a:solidFill>
                <a:latin typeface="Gilroy"/>
                <a:ea typeface="Gilroy Bold"/>
              </a:rPr>
              <a:t>Komplekss produkts </a:t>
            </a:r>
            <a:endParaRPr b="0" lang="en-US" sz="2700" spc="-1" strike="noStrike">
              <a:latin typeface="Arial"/>
            </a:endParaRPr>
          </a:p>
          <a:p>
            <a:pPr>
              <a:lnSpc>
                <a:spcPct val="100000"/>
              </a:lnSpc>
            </a:pPr>
            <a:r>
              <a:rPr b="1" lang="lv-LV" sz="2700" spc="-1" strike="noStrike">
                <a:solidFill>
                  <a:srgbClr val="001f67"/>
                </a:solidFill>
                <a:latin typeface="Gilroy"/>
                <a:ea typeface="Gilroy Bold"/>
              </a:rPr>
              <a:t>kalcija deficīta papildināšanai</a:t>
            </a:r>
            <a:r>
              <a:rPr b="1" lang="ru-RU" sz="1200" spc="-1" strike="noStrike">
                <a:solidFill>
                  <a:srgbClr val="001f67"/>
                </a:solidFill>
                <a:latin typeface="Gilroy"/>
                <a:ea typeface="Gilroy Regular"/>
              </a:rPr>
              <a:t> </a:t>
            </a:r>
            <a:endParaRPr b="0" lang="en-US" sz="1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390</TotalTime>
  <Application>LibreOffice/6.4.2.2$Windows_X86_64 LibreOffice_project/4e471d8c02c9c90f512f7f9ead8875b57fcb1ec3</Application>
  <Words>3140</Words>
  <Paragraphs>408</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Alsu.Kamaletdinova</dc:creator>
  <dc:description/>
  <dc:language>ru-RU</dc:language>
  <cp:lastModifiedBy/>
  <dcterms:modified xsi:type="dcterms:W3CDTF">2023-07-07T10:09:38Z</dcterms:modified>
  <cp:revision>149</cp:revision>
  <dc:subject/>
  <dc:title>Твоя внутренняя опора</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8</vt:i4>
  </property>
  <property fmtid="{D5CDD505-2E9C-101B-9397-08002B2CF9AE}" pid="8" name="PresentationFormat">
    <vt:lpwstr>On-screen Show (16:9)</vt:lpwstr>
  </property>
  <property fmtid="{D5CDD505-2E9C-101B-9397-08002B2CF9AE}" pid="9" name="ScaleCrop">
    <vt:bool>0</vt:bool>
  </property>
  <property fmtid="{D5CDD505-2E9C-101B-9397-08002B2CF9AE}" pid="10" name="ShareDoc">
    <vt:bool>0</vt:bool>
  </property>
  <property fmtid="{D5CDD505-2E9C-101B-9397-08002B2CF9AE}" pid="11" name="Slides">
    <vt:i4>31</vt:i4>
  </property>
</Properties>
</file>