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3309" autoAdjust="0"/>
  </p:normalViewPr>
  <p:slideViewPr>
    <p:cSldViewPr snapToGrid="0">
      <p:cViewPr varScale="1">
        <p:scale>
          <a:sx n="44" d="100"/>
          <a:sy n="44" d="100"/>
        </p:scale>
        <p:origin x="378" y="4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4" name="Shape 3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812280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4" name="Shape 3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/>
            </a:r>
            <a:br/>
            <a:r>
              <a:t/>
            </a:r>
            <a:br/>
            <a:endParaRPr/>
          </a:p>
        </p:txBody>
      </p:sp>
    </p:spTree>
    <p:extLst>
      <p:ext uri="{BB962C8B-B14F-4D97-AF65-F5344CB8AC3E}">
        <p14:creationId xmlns:p14="http://schemas.microsoft.com/office/powerpoint/2010/main" val="3546112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3" name="Shape 3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400"/>
            </a:pPr>
            <a:r>
              <a:rPr dirty="0"/>
              <a:t>Foley J.A., </a:t>
            </a:r>
            <a:r>
              <a:rPr dirty="0" err="1"/>
              <a:t>Olterby</a:t>
            </a:r>
            <a:r>
              <a:rPr dirty="0"/>
              <a:t> D.E. Availability, Storage, Treatment, Composition and Feeding Value of Surplus </a:t>
            </a:r>
            <a:r>
              <a:rPr dirty="0" err="1"/>
              <a:t>colostrum</a:t>
            </a:r>
            <a:r>
              <a:rPr dirty="0"/>
              <a:t>: A. Review // J. Dairy </a:t>
            </a:r>
            <a:r>
              <a:rPr dirty="0" err="1"/>
              <a:t>Sci</a:t>
            </a:r>
            <a:r>
              <a:rPr dirty="0"/>
              <a:t> </a:t>
            </a:r>
          </a:p>
          <a:p>
            <a:pPr>
              <a:defRPr sz="1400"/>
            </a:pPr>
            <a:r>
              <a:rPr dirty="0" err="1"/>
              <a:t>Rzedzicki</a:t>
            </a:r>
            <a:r>
              <a:rPr dirty="0"/>
              <a:t> E., </a:t>
            </a:r>
            <a:r>
              <a:rPr dirty="0" err="1"/>
              <a:t>Deptula</a:t>
            </a:r>
            <a:r>
              <a:rPr dirty="0"/>
              <a:t> </a:t>
            </a:r>
            <a:r>
              <a:rPr dirty="0" err="1"/>
              <a:t>W.Charakterystyka</a:t>
            </a:r>
            <a:r>
              <a:rPr dirty="0"/>
              <a:t> immunoglobulin u </a:t>
            </a:r>
            <a:r>
              <a:rPr dirty="0" err="1"/>
              <a:t>przezuwaczy</a:t>
            </a:r>
            <a:r>
              <a:rPr dirty="0"/>
              <a:t> / E. </a:t>
            </a:r>
            <a:r>
              <a:rPr dirty="0" err="1"/>
              <a:t>Rzedzicki</a:t>
            </a:r>
            <a:r>
              <a:rPr dirty="0"/>
              <a:t>, // </a:t>
            </a:r>
            <a:r>
              <a:rPr dirty="0" err="1"/>
              <a:t>Medycyna</a:t>
            </a:r>
            <a:r>
              <a:rPr dirty="0"/>
              <a:t> </a:t>
            </a:r>
            <a:r>
              <a:rPr dirty="0" err="1"/>
              <a:t>Weterynaryjna</a:t>
            </a:r>
            <a:r>
              <a:rPr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79443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8" name="Shape 4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400"/>
            </a:pPr>
            <a:r>
              <a:rPr dirty="0"/>
              <a:t>Foley J.A., </a:t>
            </a:r>
            <a:r>
              <a:rPr dirty="0" err="1"/>
              <a:t>Olterby</a:t>
            </a:r>
            <a:r>
              <a:rPr dirty="0"/>
              <a:t> D.E. Availability, Storage, Treatment, Composition and Feeding Value of Surplus </a:t>
            </a:r>
            <a:r>
              <a:rPr dirty="0" err="1"/>
              <a:t>colostrum</a:t>
            </a:r>
            <a:r>
              <a:rPr dirty="0"/>
              <a:t>: A Review // J. Dairy </a:t>
            </a:r>
            <a:r>
              <a:rPr dirty="0" err="1"/>
              <a:t>Sci</a:t>
            </a:r>
            <a:r>
              <a:rPr dirty="0"/>
              <a:t> </a:t>
            </a:r>
          </a:p>
          <a:p>
            <a:pPr>
              <a:defRPr sz="1400"/>
            </a:pPr>
            <a:r>
              <a:rPr dirty="0"/>
              <a:t/>
            </a: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353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7" name="Shape 4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dirty="0" err="1"/>
              <a:t>Вместе</a:t>
            </a:r>
            <a:r>
              <a:rPr dirty="0"/>
              <a:t> с </a:t>
            </a:r>
            <a:r>
              <a:rPr dirty="0" err="1"/>
              <a:t>кровью</a:t>
            </a:r>
            <a:r>
              <a:rPr dirty="0"/>
              <a:t> </a:t>
            </a:r>
            <a:r>
              <a:rPr dirty="0" err="1"/>
              <a:t>иммуноглобулины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проникать</a:t>
            </a:r>
            <a:r>
              <a:rPr dirty="0"/>
              <a:t> в </a:t>
            </a:r>
            <a:r>
              <a:rPr dirty="0" err="1"/>
              <a:t>любые</a:t>
            </a:r>
            <a:r>
              <a:rPr dirty="0"/>
              <a:t>,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самые</a:t>
            </a:r>
            <a:r>
              <a:rPr dirty="0"/>
              <a:t> </a:t>
            </a:r>
            <a:r>
              <a:rPr dirty="0" err="1" smtClean="0"/>
              <a:t>далекие</a:t>
            </a:r>
            <a:r>
              <a:rPr lang="ru-RU" dirty="0" smtClean="0"/>
              <a:t>, </a:t>
            </a:r>
            <a:r>
              <a:rPr dirty="0" err="1" smtClean="0"/>
              <a:t>уголки</a:t>
            </a:r>
            <a:r>
              <a:rPr dirty="0" smtClean="0"/>
              <a:t> </a:t>
            </a:r>
            <a:r>
              <a:rPr dirty="0" err="1"/>
              <a:t>нашего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и </a:t>
            </a:r>
            <a:r>
              <a:rPr dirty="0" err="1"/>
              <a:t>везде</a:t>
            </a:r>
            <a:r>
              <a:rPr dirty="0"/>
              <a:t> </a:t>
            </a:r>
            <a:r>
              <a:rPr dirty="0" err="1"/>
              <a:t>настигать</a:t>
            </a:r>
            <a:r>
              <a:rPr dirty="0"/>
              <a:t> </a:t>
            </a:r>
            <a:r>
              <a:rPr dirty="0" err="1"/>
              <a:t>антигены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0063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В </a:t>
            </a:r>
            <a:r>
              <a:rPr dirty="0" err="1"/>
              <a:t>молозиве</a:t>
            </a:r>
            <a:r>
              <a:rPr dirty="0"/>
              <a:t> </a:t>
            </a:r>
            <a:r>
              <a:rPr dirty="0" err="1"/>
              <a:t>концентрация</a:t>
            </a:r>
            <a:r>
              <a:rPr dirty="0"/>
              <a:t> </a:t>
            </a:r>
            <a:r>
              <a:rPr dirty="0" err="1"/>
              <a:t>лактоферрина</a:t>
            </a:r>
            <a:r>
              <a:rPr dirty="0"/>
              <a:t> в </a:t>
            </a:r>
            <a:r>
              <a:rPr dirty="0" err="1"/>
              <a:t>среднем</a:t>
            </a:r>
            <a:r>
              <a:rPr dirty="0"/>
              <a:t> </a:t>
            </a:r>
            <a:r>
              <a:rPr dirty="0" err="1"/>
              <a:t>составляет</a:t>
            </a:r>
            <a:r>
              <a:rPr dirty="0"/>
              <a:t> 1,5 - 5  г/л</a:t>
            </a:r>
            <a:r>
              <a:rPr dirty="0" smtClean="0"/>
              <a:t>, </a:t>
            </a:r>
            <a:r>
              <a:rPr dirty="0"/>
              <a:t>в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в </a:t>
            </a:r>
            <a:r>
              <a:rPr dirty="0" err="1"/>
              <a:t>обычном</a:t>
            </a:r>
            <a:r>
              <a:rPr dirty="0"/>
              <a:t> </a:t>
            </a:r>
            <a:r>
              <a:rPr dirty="0" err="1"/>
              <a:t>молоке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0,1-0,3 г/л. </a:t>
            </a:r>
          </a:p>
          <a:p>
            <a:r>
              <a:rPr dirty="0"/>
              <a:t>СТРУКТУРА И ФУНКЦИИ ЛАКТОФЕРРИНА И ЕГО ВОЗМОЖНОЕ ПРИМЕНЕНИЕ В АКУШЕРСТВЕ И.Ф. </a:t>
            </a:r>
            <a:r>
              <a:rPr dirty="0" err="1"/>
              <a:t>Крот</a:t>
            </a:r>
            <a:r>
              <a:rPr dirty="0"/>
              <a:t>, </a:t>
            </a:r>
            <a:r>
              <a:rPr dirty="0" err="1"/>
              <a:t>Гомельский</a:t>
            </a:r>
            <a:r>
              <a:rPr dirty="0"/>
              <a:t> </a:t>
            </a:r>
            <a:r>
              <a:rPr dirty="0" err="1"/>
              <a:t>государственный</a:t>
            </a:r>
            <a:r>
              <a:rPr dirty="0"/>
              <a:t> </a:t>
            </a:r>
            <a:r>
              <a:rPr dirty="0" err="1"/>
              <a:t>медицинский</a:t>
            </a:r>
            <a:r>
              <a:rPr dirty="0"/>
              <a:t> </a:t>
            </a:r>
            <a:r>
              <a:rPr dirty="0" err="1" smtClean="0"/>
              <a:t>университет</a:t>
            </a:r>
            <a:r>
              <a:rPr lang="ru-RU" dirty="0" smtClean="0"/>
              <a:t>.</a:t>
            </a:r>
            <a:endParaRPr dirty="0"/>
          </a:p>
          <a:p>
            <a:r>
              <a:rPr dirty="0"/>
              <a:t/>
            </a: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708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2" name="Shape 4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Boudry C. e t a l. // Biotechnol. Agron. Soc. Environ. - 2008. - Vol. 12, N 2. - Р. 157-170.</a:t>
            </a:r>
          </a:p>
        </p:txBody>
      </p:sp>
    </p:spTree>
    <p:extLst>
      <p:ext uri="{BB962C8B-B14F-4D97-AF65-F5344CB8AC3E}">
        <p14:creationId xmlns:p14="http://schemas.microsoft.com/office/powerpoint/2010/main" val="3444225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0" name="Shape 5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Boudry C. e t a l. // Biotechnol. Agron. Soc. Environ. - 2008. - Vol. 12, N 2. - Р. 157-170.</a:t>
            </a:r>
          </a:p>
        </p:txBody>
      </p:sp>
    </p:spTree>
    <p:extLst>
      <p:ext uri="{BB962C8B-B14F-4D97-AF65-F5344CB8AC3E}">
        <p14:creationId xmlns:p14="http://schemas.microsoft.com/office/powerpoint/2010/main" val="4123520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0" name="Shape 5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ВЛИЯНИЕ </a:t>
            </a:r>
            <a:r>
              <a:rPr dirty="0" smtClean="0"/>
              <a:t>ТРАНСФЕР</a:t>
            </a:r>
            <a:r>
              <a:rPr lang="ru-RU" dirty="0" smtClean="0"/>
              <a:t>-</a:t>
            </a:r>
            <a:r>
              <a:rPr dirty="0" smtClean="0"/>
              <a:t>ФАКТОРА </a:t>
            </a:r>
            <a:r>
              <a:rPr dirty="0"/>
              <a:t>НА РАЗВИТИЕ ВОСПАЛИТЕЛЬНЫХ И ИММУННЫХ ПРОЦЕССОВ В ПАТОГЕНЕЗЕ ИНФЕКЦИОННОГО МИОКАРДИТА (</a:t>
            </a:r>
            <a:r>
              <a:rPr dirty="0" err="1"/>
              <a:t>обзор</a:t>
            </a:r>
            <a:r>
              <a:rPr dirty="0"/>
              <a:t> </a:t>
            </a:r>
            <a:r>
              <a:rPr dirty="0" err="1"/>
              <a:t>литературы</a:t>
            </a:r>
            <a:r>
              <a:rPr dirty="0"/>
              <a:t>) Н.Ю. КИРКИНА, Т.В. ЧУЖАКИНА </a:t>
            </a:r>
            <a:r>
              <a:rPr dirty="0" err="1"/>
              <a:t>Тульский</a:t>
            </a:r>
            <a:r>
              <a:rPr dirty="0"/>
              <a:t> </a:t>
            </a:r>
            <a:r>
              <a:rPr dirty="0" err="1"/>
              <a:t>государственный</a:t>
            </a:r>
            <a:r>
              <a:rPr dirty="0"/>
              <a:t> </a:t>
            </a:r>
            <a:r>
              <a:rPr dirty="0" err="1" smtClean="0"/>
              <a:t>университет</a:t>
            </a:r>
            <a:r>
              <a:rPr lang="ru-RU" dirty="0" smtClean="0"/>
              <a:t>.</a:t>
            </a:r>
            <a:r>
              <a:rPr lang="ru-RU" baseline="0"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976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9" name="Shape 5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Исследования</a:t>
            </a:r>
            <a:r>
              <a:rPr dirty="0"/>
              <a:t>, </a:t>
            </a:r>
            <a:r>
              <a:rPr dirty="0" err="1"/>
              <a:t>проведенные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животных</a:t>
            </a:r>
            <a:r>
              <a:rPr dirty="0"/>
              <a:t> и </a:t>
            </a:r>
            <a:r>
              <a:rPr dirty="0" err="1"/>
              <a:t>людях</a:t>
            </a:r>
            <a:r>
              <a:rPr dirty="0"/>
              <a:t>, </a:t>
            </a:r>
            <a:r>
              <a:rPr dirty="0" err="1"/>
              <a:t>подтвердили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пероральное</a:t>
            </a:r>
            <a:r>
              <a:rPr dirty="0"/>
              <a:t> </a:t>
            </a:r>
            <a:r>
              <a:rPr dirty="0" err="1"/>
              <a:t>введение</a:t>
            </a:r>
            <a:r>
              <a:rPr dirty="0"/>
              <a:t> </a:t>
            </a:r>
            <a:r>
              <a:rPr dirty="0" err="1"/>
              <a:t>дрожжевых</a:t>
            </a:r>
            <a:r>
              <a:rPr dirty="0"/>
              <a:t> β-</a:t>
            </a:r>
            <a:r>
              <a:rPr dirty="0" err="1"/>
              <a:t>глюканов</a:t>
            </a:r>
            <a:r>
              <a:rPr dirty="0"/>
              <a:t> </a:t>
            </a:r>
            <a:r>
              <a:rPr dirty="0" err="1"/>
              <a:t>оказывало</a:t>
            </a:r>
            <a:r>
              <a:rPr dirty="0"/>
              <a:t> </a:t>
            </a:r>
            <a:r>
              <a:rPr dirty="0" err="1"/>
              <a:t>большее</a:t>
            </a:r>
            <a:r>
              <a:rPr dirty="0"/>
              <a:t> </a:t>
            </a:r>
            <a:r>
              <a:rPr dirty="0" err="1"/>
              <a:t>влияние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, </a:t>
            </a:r>
            <a:r>
              <a:rPr dirty="0" err="1"/>
              <a:t>чем</a:t>
            </a:r>
            <a:r>
              <a:rPr dirty="0"/>
              <a:t> β-</a:t>
            </a:r>
            <a:r>
              <a:rPr dirty="0" err="1"/>
              <a:t>глюканы</a:t>
            </a:r>
            <a:r>
              <a:rPr dirty="0"/>
              <a:t>, </a:t>
            </a:r>
            <a:r>
              <a:rPr dirty="0" err="1"/>
              <a:t>полученные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зерен.* </a:t>
            </a:r>
          </a:p>
          <a:p>
            <a:r>
              <a:rPr dirty="0"/>
              <a:t>*β-</a:t>
            </a:r>
            <a:r>
              <a:rPr dirty="0" err="1"/>
              <a:t>glucans</a:t>
            </a:r>
            <a:r>
              <a:rPr dirty="0"/>
              <a:t> and cholesterol (Review) </a:t>
            </a:r>
            <a:r>
              <a:rPr dirty="0" err="1"/>
              <a:t>Petr</a:t>
            </a:r>
            <a:r>
              <a:rPr dirty="0"/>
              <a:t> </a:t>
            </a:r>
            <a:r>
              <a:rPr dirty="0" err="1"/>
              <a:t>Sima</a:t>
            </a:r>
            <a:r>
              <a:rPr dirty="0"/>
              <a:t>, Luca </a:t>
            </a:r>
            <a:r>
              <a:rPr dirty="0" err="1"/>
              <a:t>Vannucci</a:t>
            </a:r>
            <a:r>
              <a:rPr dirty="0"/>
              <a:t>, and Vaclav </a:t>
            </a:r>
            <a:r>
              <a:rPr dirty="0" err="1"/>
              <a:t>Vetvicka</a:t>
            </a:r>
            <a:r>
              <a:rPr dirty="0"/>
              <a:t>. </a:t>
            </a:r>
            <a:r>
              <a:rPr dirty="0" err="1"/>
              <a:t>Int</a:t>
            </a:r>
            <a:r>
              <a:rPr dirty="0"/>
              <a:t> J Mol Med. 2018 Apr; 41(4): 1799–1808.</a:t>
            </a:r>
          </a:p>
          <a:p>
            <a:r>
              <a:rPr dirty="0"/>
              <a:t/>
            </a:r>
            <a:br>
              <a:rPr dirty="0"/>
            </a:br>
            <a:r>
              <a:rPr dirty="0"/>
              <a:t>Bohn J.A., </a:t>
            </a:r>
            <a:r>
              <a:rPr dirty="0" err="1"/>
              <a:t>BeMille</a:t>
            </a:r>
            <a:r>
              <a:rPr dirty="0"/>
              <a:t> J.N., 1995</a:t>
            </a:r>
          </a:p>
          <a:p>
            <a:r>
              <a:rPr dirty="0" err="1"/>
              <a:t>Sandula</a:t>
            </a:r>
            <a:r>
              <a:rPr dirty="0"/>
              <a:t> J. et al., 1995</a:t>
            </a:r>
          </a:p>
          <a:p>
            <a:r>
              <a:rPr dirty="0"/>
              <a:t>Okazaki M. et al., 1995; Williams D.L., 1997</a:t>
            </a:r>
          </a:p>
          <a:p>
            <a:r>
              <a:rPr dirty="0"/>
              <a:t/>
            </a:r>
            <a:br>
              <a:rPr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498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21944884" cy="3794401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7066082" cy="3794401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>
          <a:xfrm>
            <a:off x="16058520" y="7364520"/>
            <a:ext cx="7066083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>
          <a:xfrm>
            <a:off x="12463558" y="3209400"/>
            <a:ext cx="10708924" cy="7954920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58" name="Shape 1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>
          <a:xfrm>
            <a:off x="1218957" y="7364520"/>
            <a:ext cx="10708925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21944884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7066082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>
          <a:xfrm>
            <a:off x="16058520" y="7364520"/>
            <a:ext cx="7066083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50" name="Shape 250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1" name="Shape 2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59" name="Shape 259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0" name="Shape 260"/>
          <p:cNvSpPr>
            <a:spLocks noGrp="1"/>
          </p:cNvSpPr>
          <p:nvPr>
            <p:ph type="body" sz="half" idx="13"/>
          </p:nvPr>
        </p:nvSpPr>
        <p:spPr>
          <a:xfrm>
            <a:off x="12463558" y="3209400"/>
            <a:ext cx="10708924" cy="7954920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61" name="Shape 2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69" name="Shape 2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1218959" y="3209400"/>
            <a:ext cx="21944884" cy="795492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77" name="Shape 2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85" name="Shape 285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6" name="Shape 286"/>
          <p:cNvSpPr>
            <a:spLocks noGrp="1"/>
          </p:cNvSpPr>
          <p:nvPr>
            <p:ph type="body" sz="quarter" idx="13"/>
          </p:nvPr>
        </p:nvSpPr>
        <p:spPr>
          <a:xfrm>
            <a:off x="1218957" y="7364520"/>
            <a:ext cx="10708925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87" name="Shape 2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95" name="Shape 295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6" name="Shape 296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297" name="Shape 2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05" name="Shape 305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6" name="Shape 306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307" name="Shape 3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21944884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6" name="Shape 316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317" name="Shape 3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327" name="Shape 3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35" name="Shape 335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7066082" cy="3794401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1pPr>
            <a:lvl2pPr marL="723900" indent="-2667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2pPr>
            <a:lvl3pPr marL="1234438" indent="-320038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3pPr>
            <a:lvl4pPr marL="17272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4pPr>
            <a:lvl5pPr marL="2184400" indent="-355600">
              <a:spcBef>
                <a:spcPts val="1000"/>
              </a:spcBef>
              <a:buClrTx/>
              <a:buSzPct val="100000"/>
              <a:buFont typeface="Arial"/>
              <a:buChar char="•"/>
              <a:defRPr sz="2800"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3"/>
          </p:nvPr>
        </p:nvSpPr>
        <p:spPr>
          <a:xfrm>
            <a:off x="16058520" y="7364520"/>
            <a:ext cx="7066083" cy="3794403"/>
          </a:xfrm>
          <a:prstGeom prst="rect">
            <a:avLst/>
          </a:prstGeom>
        </p:spPr>
        <p:txBody>
          <a:bodyPr/>
          <a:lstStyle/>
          <a:p>
            <a:pPr>
              <a:defRPr spc="-100"/>
            </a:pPr>
            <a:endParaRPr/>
          </a:p>
        </p:txBody>
      </p:sp>
      <p:sp>
        <p:nvSpPr>
          <p:cNvPr id="337" name="Shape 3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>
          <a:xfrm>
            <a:off x="12463558" y="3209400"/>
            <a:ext cx="10708924" cy="7954920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>
          <a:xfrm>
            <a:off x="1218957" y="7364520"/>
            <a:ext cx="10708925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218959" y="3209400"/>
            <a:ext cx="10708921" cy="795492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2463558" y="7364520"/>
            <a:ext cx="10708924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218959" y="547199"/>
            <a:ext cx="21944884" cy="22899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218959" y="3209400"/>
            <a:ext cx="10708921" cy="3794401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>
          <a:xfrm>
            <a:off x="1218958" y="7364520"/>
            <a:ext cx="21944884" cy="379440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1218959" y="547199"/>
            <a:ext cx="21944884" cy="10616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3653366" y="2743200"/>
            <a:ext cx="19507201" cy="9302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7475200" y="12497411"/>
            <a:ext cx="438329" cy="430579"/>
          </a:xfrm>
          <a:prstGeom prst="rect">
            <a:avLst/>
          </a:prstGeom>
          <a:ln w="12700">
            <a:miter lim="400000"/>
          </a:ln>
        </p:spPr>
        <p:txBody>
          <a:bodyPr wrap="none" lIns="85678" tIns="85678" rIns="85678" bIns="85678" anchor="ctr">
            <a:spAutoFit/>
          </a:bodyPr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31999" marR="0" indent="-3239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863999" marR="0" indent="-323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95998" marR="0" indent="-288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27998" marR="0" indent="-215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505598" marR="0" indent="-561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937598" marR="0" indent="-561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369597" marR="0" indent="-5615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860800" marR="0" indent="-6604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318000" marR="0" indent="-6604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/>
          <p:nvPr/>
        </p:nvSpPr>
        <p:spPr>
          <a:xfrm>
            <a:off x="-68064" y="-87908"/>
            <a:ext cx="24520130" cy="13891816"/>
          </a:xfrm>
          <a:prstGeom prst="rect">
            <a:avLst/>
          </a:prstGeom>
          <a:gradFill>
            <a:gsLst>
              <a:gs pos="0">
                <a:srgbClr val="F08B34"/>
              </a:gs>
              <a:gs pos="100000">
                <a:srgbClr val="F6B53D"/>
              </a:gs>
            </a:gsLst>
            <a:lin ang="19283378"/>
          </a:gra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9614638" y="3311878"/>
            <a:ext cx="18377321" cy="5657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lnSpc>
                <a:spcPct val="80000"/>
              </a:lnSpc>
              <a:defRPr sz="20000" b="1" spc="-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Colostrum</a:t>
            </a:r>
          </a:p>
          <a:p>
            <a:pPr>
              <a:lnSpc>
                <a:spcPct val="80000"/>
              </a:lnSpc>
              <a:defRPr sz="20000" b="1" spc="-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Plus</a:t>
            </a:r>
          </a:p>
        </p:txBody>
      </p:sp>
      <p:pic>
        <p:nvPicPr>
          <p:cNvPr id="348" name="image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8796680" y="1651679"/>
            <a:ext cx="3489483" cy="613443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Shape 349"/>
          <p:cNvSpPr/>
          <p:nvPr/>
        </p:nvSpPr>
        <p:spPr>
          <a:xfrm>
            <a:off x="9805140" y="9562238"/>
            <a:ext cx="14127481" cy="1022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lnSpc>
                <a:spcPct val="140000"/>
              </a:lnSpc>
              <a:defRPr sz="6000" b="1">
                <a:solidFill>
                  <a:srgbClr val="FFFFFF"/>
                </a:solidFill>
              </a:defRPr>
            </a:pPr>
            <a:r>
              <a:t>ПЛЮС</a:t>
            </a:r>
            <a:r>
              <a:rPr spc="-1"/>
              <a:t> к вашему иммунитету</a:t>
            </a:r>
          </a:p>
        </p:txBody>
      </p:sp>
      <p:pic>
        <p:nvPicPr>
          <p:cNvPr id="350" name="image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1254522" y="-60963"/>
            <a:ext cx="13716002" cy="137160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roup 536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32" name="Shape 532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gradFill flip="none" rotWithShape="1">
              <a:gsLst>
                <a:gs pos="0">
                  <a:srgbClr val="F08B34"/>
                </a:gs>
                <a:gs pos="100000">
                  <a:srgbClr val="F6B53D"/>
                </a:gs>
              </a:gsLst>
              <a:lin ang="19283378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33" name="image5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4" name="Shape 534"/>
            <p:cNvSpPr/>
            <p:nvPr/>
          </p:nvSpPr>
          <p:spPr>
            <a:xfrm rot="16200000">
              <a:off x="22899587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EF837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35" name="Shape 535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FFFF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537" name="Shape 537"/>
          <p:cNvSpPr/>
          <p:nvPr/>
        </p:nvSpPr>
        <p:spPr>
          <a:xfrm>
            <a:off x="1204849" y="-4559371"/>
            <a:ext cx="21974304" cy="21974304"/>
          </a:xfrm>
          <a:prstGeom prst="ellipse">
            <a:avLst/>
          </a:prstGeom>
          <a:solidFill>
            <a:srgbClr val="FFA426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38" name="Shape 538"/>
          <p:cNvSpPr/>
          <p:nvPr/>
        </p:nvSpPr>
        <p:spPr>
          <a:xfrm>
            <a:off x="2999715" y="-2764505"/>
            <a:ext cx="18384570" cy="18384570"/>
          </a:xfrm>
          <a:prstGeom prst="ellipse">
            <a:avLst/>
          </a:prstGeom>
          <a:solidFill>
            <a:srgbClr val="FFBF42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39" name="Shape 539"/>
          <p:cNvSpPr/>
          <p:nvPr/>
        </p:nvSpPr>
        <p:spPr>
          <a:xfrm>
            <a:off x="4755891" y="1160549"/>
            <a:ext cx="7809181" cy="7809180"/>
          </a:xfrm>
          <a:prstGeom prst="ellipse">
            <a:avLst/>
          </a:prstGeom>
          <a:solidFill>
            <a:srgbClr val="FEF6E2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40" name="Shape 540"/>
          <p:cNvSpPr/>
          <p:nvPr/>
        </p:nvSpPr>
        <p:spPr>
          <a:xfrm>
            <a:off x="5927478" y="4473716"/>
            <a:ext cx="6327446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7200" b="1" cap="all" spc="-1">
                <a:solidFill>
                  <a:srgbClr val="535353"/>
                </a:solidFill>
              </a:defRPr>
            </a:lvl1pPr>
          </a:lstStyle>
          <a:p>
            <a:r>
              <a:t>МОЛОЗИВО</a:t>
            </a:r>
          </a:p>
        </p:txBody>
      </p:sp>
      <p:sp>
        <p:nvSpPr>
          <p:cNvPr id="541" name="Shape 541"/>
          <p:cNvSpPr/>
          <p:nvPr/>
        </p:nvSpPr>
        <p:spPr>
          <a:xfrm>
            <a:off x="1689381" y="9678637"/>
            <a:ext cx="21005236" cy="2224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 algn="ctr">
              <a:defRPr sz="7200" b="1" spc="-1">
                <a:solidFill>
                  <a:srgbClr val="FFFFFF"/>
                </a:solidFill>
              </a:defRPr>
            </a:pPr>
            <a:r>
              <a:t>усиленная формула</a:t>
            </a:r>
          </a:p>
          <a:p>
            <a:pPr algn="ctr">
              <a:defRPr sz="7200" b="1" spc="-1">
                <a:solidFill>
                  <a:srgbClr val="FFFFFF"/>
                </a:solidFill>
              </a:defRPr>
            </a:pPr>
            <a:r>
              <a:t>для защиты организма</a:t>
            </a:r>
          </a:p>
        </p:txBody>
      </p:sp>
      <p:sp>
        <p:nvSpPr>
          <p:cNvPr id="542" name="Shape 542"/>
          <p:cNvSpPr/>
          <p:nvPr/>
        </p:nvSpPr>
        <p:spPr>
          <a:xfrm>
            <a:off x="11766291" y="1160549"/>
            <a:ext cx="7809181" cy="7809180"/>
          </a:xfrm>
          <a:prstGeom prst="ellipse">
            <a:avLst/>
          </a:prstGeom>
          <a:solidFill>
            <a:srgbClr val="FFE9B5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43" name="Shape 543"/>
          <p:cNvSpPr/>
          <p:nvPr/>
        </p:nvSpPr>
        <p:spPr>
          <a:xfrm>
            <a:off x="11502183" y="3953016"/>
            <a:ext cx="8767435" cy="222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 algn="ctr">
              <a:defRPr sz="7200" b="1" cap="all" spc="-1">
                <a:solidFill>
                  <a:srgbClr val="535353"/>
                </a:solidFill>
              </a:defRPr>
            </a:pPr>
            <a:r>
              <a:t>БЕТА-</a:t>
            </a:r>
          </a:p>
          <a:p>
            <a:pPr algn="ctr">
              <a:defRPr sz="7200" b="1" cap="all" spc="-1">
                <a:solidFill>
                  <a:srgbClr val="535353"/>
                </a:solidFill>
              </a:defRPr>
            </a:pPr>
            <a:r>
              <a:t>ГЛЮКАНЫ</a:t>
            </a:r>
          </a:p>
        </p:txBody>
      </p:sp>
      <p:sp>
        <p:nvSpPr>
          <p:cNvPr id="544" name="Shape 544"/>
          <p:cNvSpPr/>
          <p:nvPr/>
        </p:nvSpPr>
        <p:spPr>
          <a:xfrm>
            <a:off x="11223989" y="4473716"/>
            <a:ext cx="1936023" cy="1528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9600" b="1" cap="all" spc="-1">
                <a:solidFill>
                  <a:srgbClr val="EE8A3F"/>
                </a:solidFill>
              </a:defRPr>
            </a:lvl1pPr>
          </a:lstStyle>
          <a:p>
            <a:r>
              <a:t>+</a:t>
            </a:r>
          </a:p>
        </p:txBody>
      </p:sp>
      <p:sp>
        <p:nvSpPr>
          <p:cNvPr id="545" name="Shape 545"/>
          <p:cNvSpPr/>
          <p:nvPr/>
        </p:nvSpPr>
        <p:spPr>
          <a:xfrm>
            <a:off x="11223989" y="8436116"/>
            <a:ext cx="1936023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7200" b="1" cap="all" spc="-1">
                <a:solidFill>
                  <a:srgbClr val="FFFFFF"/>
                </a:solidFill>
              </a:defRPr>
            </a:lvl1pPr>
          </a:lstStyle>
          <a:p>
            <a:r>
              <a:t>=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1" name="Group 551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47" name="Shape 547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48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9" name="Shape 549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50" name="Shape 550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552" name="Shape 552"/>
          <p:cNvSpPr/>
          <p:nvPr/>
        </p:nvSpPr>
        <p:spPr>
          <a:xfrm>
            <a:off x="-2133513" y="5023445"/>
            <a:ext cx="5471438" cy="5471438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53" name="Shape 553"/>
          <p:cNvSpPr/>
          <p:nvPr/>
        </p:nvSpPr>
        <p:spPr>
          <a:xfrm>
            <a:off x="2006999" y="2589482"/>
            <a:ext cx="19133212" cy="2592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t>Бета-глюканы — это биоактивные вещества, которые способствуют укреплению иммунной системы. Содержатся в грибах, пищевых дрожжах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и в клетчатке некоторых зерновых. </a:t>
            </a:r>
            <a:r>
              <a:rPr b="1">
                <a:solidFill>
                  <a:srgbClr val="EE8A3F"/>
                </a:solidFill>
              </a:rPr>
              <a:t>Наиболее биологически активной формой бета-глюканов считаются бета-1,3/1,6-глюканы из дрожжей.</a:t>
            </a:r>
          </a:p>
        </p:txBody>
      </p:sp>
      <p:sp>
        <p:nvSpPr>
          <p:cNvPr id="554" name="Shape 554"/>
          <p:cNvSpPr/>
          <p:nvPr/>
        </p:nvSpPr>
        <p:spPr>
          <a:xfrm>
            <a:off x="17633404" y="-2836412"/>
            <a:ext cx="4754283" cy="4754283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55" name="Shape 555"/>
          <p:cNvSpPr/>
          <p:nvPr/>
        </p:nvSpPr>
        <p:spPr>
          <a:xfrm>
            <a:off x="23573328" y="9737845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56" name="Shape 556"/>
          <p:cNvSpPr/>
          <p:nvPr/>
        </p:nvSpPr>
        <p:spPr>
          <a:xfrm>
            <a:off x="1939679" y="1086120"/>
            <a:ext cx="20389224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7200" b="1" cap="all" spc="-1">
                <a:solidFill>
                  <a:srgbClr val="535353"/>
                </a:solidFill>
              </a:defRPr>
            </a:lvl1pPr>
          </a:lstStyle>
          <a:p>
            <a:r>
              <a:t>БЕТА-ГЛЮКАНЫ</a:t>
            </a:r>
          </a:p>
        </p:txBody>
      </p:sp>
      <p:sp>
        <p:nvSpPr>
          <p:cNvPr id="557" name="Shape 557"/>
          <p:cNvSpPr/>
          <p:nvPr/>
        </p:nvSpPr>
        <p:spPr>
          <a:xfrm>
            <a:off x="17732615" y="9910660"/>
            <a:ext cx="5193638" cy="627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3200" b="1">
                <a:solidFill>
                  <a:srgbClr val="CD5C3C"/>
                </a:solidFill>
              </a:defRPr>
            </a:lvl1pPr>
          </a:lstStyle>
          <a:p>
            <a:r>
              <a:t>Трансфер-факторы</a:t>
            </a:r>
          </a:p>
        </p:txBody>
      </p:sp>
      <p:sp>
        <p:nvSpPr>
          <p:cNvPr id="558" name="Shape 558"/>
          <p:cNvSpPr/>
          <p:nvPr/>
        </p:nvSpPr>
        <p:spPr>
          <a:xfrm>
            <a:off x="2420040" y="10863605"/>
            <a:ext cx="11956127" cy="1650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200" b="1" cap="all">
                <a:solidFill>
                  <a:srgbClr val="535353"/>
                </a:solidFill>
              </a:defRPr>
            </a:pPr>
            <a:r>
              <a:rPr dirty="0" err="1"/>
              <a:t>Важно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бета-1,3/1,6-глюканы </a:t>
            </a:r>
            <a:r>
              <a:rPr dirty="0" err="1">
                <a:solidFill>
                  <a:srgbClr val="CD5C3C"/>
                </a:solidFill>
              </a:rPr>
              <a:t>адекватно</a:t>
            </a:r>
            <a:r>
              <a:rPr dirty="0">
                <a:solidFill>
                  <a:srgbClr val="CD5C3C"/>
                </a:solidFill>
              </a:rPr>
              <a:t> </a:t>
            </a:r>
            <a:r>
              <a:rPr dirty="0" err="1">
                <a:solidFill>
                  <a:srgbClr val="CD5C3C"/>
                </a:solidFill>
              </a:rPr>
              <a:t>повышают</a:t>
            </a:r>
            <a:r>
              <a:rPr dirty="0">
                <a:solidFill>
                  <a:srgbClr val="CD5C3C"/>
                </a:solidFill>
              </a:rPr>
              <a:t> </a:t>
            </a:r>
            <a:r>
              <a:rPr dirty="0" err="1">
                <a:solidFill>
                  <a:srgbClr val="CD5C3C"/>
                </a:solidFill>
              </a:rPr>
              <a:t>активность</a:t>
            </a:r>
            <a:r>
              <a:rPr dirty="0">
                <a:solidFill>
                  <a:srgbClr val="CD5C3C"/>
                </a:solidFill>
              </a:rPr>
              <a:t> </a:t>
            </a:r>
            <a:r>
              <a:rPr dirty="0" err="1">
                <a:solidFill>
                  <a:srgbClr val="CD5C3C"/>
                </a:solidFill>
              </a:rPr>
              <a:t>иммунной</a:t>
            </a:r>
            <a:r>
              <a:rPr dirty="0">
                <a:solidFill>
                  <a:srgbClr val="CD5C3C"/>
                </a:solidFill>
              </a:rPr>
              <a:t> </a:t>
            </a:r>
            <a:r>
              <a:rPr dirty="0" err="1">
                <a:solidFill>
                  <a:srgbClr val="CD5C3C"/>
                </a:solidFill>
              </a:rPr>
              <a:t>системы</a:t>
            </a:r>
            <a:r>
              <a:rPr dirty="0">
                <a:solidFill>
                  <a:srgbClr val="CD5C3C"/>
                </a:solidFill>
              </a:rPr>
              <a:t> </a:t>
            </a:r>
          </a:p>
          <a:p>
            <a:pPr>
              <a:defRPr sz="3200" b="1" cap="all">
                <a:solidFill>
                  <a:srgbClr val="CD5C3C"/>
                </a:solidFill>
              </a:defRPr>
            </a:pP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ее</a:t>
            </a:r>
            <a:r>
              <a:rPr dirty="0"/>
              <a:t> </a:t>
            </a:r>
            <a:r>
              <a:rPr dirty="0" err="1" smtClean="0"/>
              <a:t>чрезмерной</a:t>
            </a:r>
            <a:r>
              <a:rPr lang="ru-RU" dirty="0" smtClean="0"/>
              <a:t> </a:t>
            </a:r>
            <a:r>
              <a:rPr dirty="0" err="1" smtClean="0"/>
              <a:t>стимуляции</a:t>
            </a:r>
            <a:r>
              <a:rPr dirty="0"/>
              <a:t>.</a:t>
            </a:r>
          </a:p>
        </p:txBody>
      </p:sp>
      <p:sp>
        <p:nvSpPr>
          <p:cNvPr id="559" name="Shape 559"/>
          <p:cNvSpPr/>
          <p:nvPr/>
        </p:nvSpPr>
        <p:spPr>
          <a:xfrm>
            <a:off x="2006998" y="5853407"/>
            <a:ext cx="13241406" cy="4051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b="1" spc="-1">
                <a:solidFill>
                  <a:srgbClr val="535353"/>
                </a:solidFill>
              </a:defRPr>
            </a:pPr>
            <a:r>
              <a:rPr dirty="0" err="1"/>
              <a:t>Активируют</a:t>
            </a:r>
            <a:r>
              <a:rPr dirty="0"/>
              <a:t> </a:t>
            </a:r>
            <a:r>
              <a:rPr dirty="0" err="1"/>
              <a:t>клетки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b="0" dirty="0"/>
              <a:t> (</a:t>
            </a:r>
            <a:r>
              <a:rPr b="0" dirty="0" err="1"/>
              <a:t>макрофаги</a:t>
            </a:r>
            <a:r>
              <a:rPr b="0" dirty="0"/>
              <a:t>, Т-</a:t>
            </a:r>
            <a:r>
              <a:rPr b="0" dirty="0" err="1"/>
              <a:t>клетки</a:t>
            </a:r>
            <a:r>
              <a:rPr b="0" dirty="0"/>
              <a:t>, NK-</a:t>
            </a:r>
            <a:r>
              <a:rPr b="0" dirty="0" err="1"/>
              <a:t>клетки</a:t>
            </a:r>
            <a:r>
              <a:rPr b="0" dirty="0"/>
              <a:t>) и </a:t>
            </a:r>
            <a:r>
              <a:rPr b="0" dirty="0" err="1"/>
              <a:t>стимулируют</a:t>
            </a:r>
            <a:r>
              <a:rPr b="0"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местный</a:t>
            </a:r>
            <a:r>
              <a:rPr dirty="0"/>
              <a:t>, </a:t>
            </a:r>
            <a:r>
              <a:rPr dirty="0" err="1"/>
              <a:t>так</a:t>
            </a:r>
            <a:r>
              <a:rPr dirty="0"/>
              <a:t> и </a:t>
            </a:r>
            <a:r>
              <a:rPr dirty="0" err="1"/>
              <a:t>системный</a:t>
            </a:r>
            <a:r>
              <a:rPr dirty="0"/>
              <a:t> </a:t>
            </a:r>
            <a:r>
              <a:rPr dirty="0" err="1"/>
              <a:t>иммунитет</a:t>
            </a:r>
            <a:r>
              <a:rPr dirty="0"/>
              <a:t>, </a:t>
            </a:r>
            <a:r>
              <a:rPr dirty="0" err="1"/>
              <a:t>защищая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проникновения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 </a:t>
            </a:r>
            <a:r>
              <a:rPr dirty="0" err="1" smtClean="0"/>
              <a:t>извне</a:t>
            </a:r>
            <a:r>
              <a:rPr lang="ru-RU" dirty="0" smtClean="0"/>
              <a:t>,</a:t>
            </a:r>
            <a:r>
              <a:rPr dirty="0" smtClean="0"/>
              <a:t> </a:t>
            </a:r>
            <a:endParaRPr dirty="0"/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/>
              <a:t>и </a:t>
            </a:r>
            <a:r>
              <a:rPr dirty="0" err="1"/>
              <a:t>противодействуют</a:t>
            </a:r>
            <a:r>
              <a:rPr dirty="0"/>
              <a:t> </a:t>
            </a:r>
            <a:r>
              <a:rPr dirty="0" err="1"/>
              <a:t>жизнедеятельности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, </a:t>
            </a:r>
            <a:r>
              <a:rPr dirty="0" err="1"/>
              <a:t>уже</a:t>
            </a:r>
            <a:r>
              <a:rPr dirty="0"/>
              <a:t> </a:t>
            </a:r>
            <a:r>
              <a:rPr dirty="0" err="1"/>
              <a:t>попавших</a:t>
            </a:r>
            <a:r>
              <a:rPr dirty="0"/>
              <a:t> </a:t>
            </a:r>
            <a:r>
              <a:rPr dirty="0" err="1"/>
              <a:t>внутрь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</a:t>
            </a:r>
          </a:p>
        </p:txBody>
      </p:sp>
      <p:grpSp>
        <p:nvGrpSpPr>
          <p:cNvPr id="562" name="Group 562"/>
          <p:cNvGrpSpPr/>
          <p:nvPr/>
        </p:nvGrpSpPr>
        <p:grpSpPr>
          <a:xfrm>
            <a:off x="15305432" y="5432557"/>
            <a:ext cx="11349171" cy="11139523"/>
            <a:chOff x="8" y="0"/>
            <a:chExt cx="11349170" cy="11139522"/>
          </a:xfrm>
        </p:grpSpPr>
        <p:sp>
          <p:nvSpPr>
            <p:cNvPr id="560" name="Shape 560"/>
            <p:cNvSpPr/>
            <p:nvPr/>
          </p:nvSpPr>
          <p:spPr>
            <a:xfrm>
              <a:off x="209656" y="0"/>
              <a:ext cx="11139524" cy="11139523"/>
            </a:xfrm>
            <a:prstGeom prst="ellipse">
              <a:avLst/>
            </a:prstGeom>
            <a:solidFill>
              <a:srgbClr val="FFBF4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pic>
          <p:nvPicPr>
            <p:cNvPr id="561" name="image13.jpeg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rcRect l="2955" t="6539" r="12798"/>
            <a:stretch>
              <a:fillRect/>
            </a:stretch>
          </p:blipFill>
          <p:spPr>
            <a:xfrm>
              <a:off x="8" y="337290"/>
              <a:ext cx="11137091" cy="8250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9" h="21600" extrusionOk="0">
                  <a:moveTo>
                    <a:pt x="9949" y="0"/>
                  </a:moveTo>
                  <a:cubicBezTo>
                    <a:pt x="7402" y="0"/>
                    <a:pt x="4855" y="1423"/>
                    <a:pt x="2912" y="4271"/>
                  </a:cubicBezTo>
                  <a:cubicBezTo>
                    <a:pt x="-291" y="8965"/>
                    <a:pt x="-851" y="16061"/>
                    <a:pt x="1227" y="21600"/>
                  </a:cubicBezTo>
                  <a:lnTo>
                    <a:pt x="18671" y="21600"/>
                  </a:lnTo>
                  <a:cubicBezTo>
                    <a:pt x="20749" y="16061"/>
                    <a:pt x="20189" y="8965"/>
                    <a:pt x="16986" y="4271"/>
                  </a:cubicBezTo>
                  <a:cubicBezTo>
                    <a:pt x="15043" y="1423"/>
                    <a:pt x="12496" y="0"/>
                    <a:pt x="994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563" name="Shape 563"/>
          <p:cNvSpPr/>
          <p:nvPr/>
        </p:nvSpPr>
        <p:spPr>
          <a:xfrm flipV="1">
            <a:off x="2158999" y="11012488"/>
            <a:ext cx="4" cy="1270003"/>
          </a:xfrm>
          <a:prstGeom prst="line">
            <a:avLst/>
          </a:prstGeom>
          <a:ln w="76200">
            <a:solidFill>
              <a:srgbClr val="CD5C3C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4" name="Shape 564"/>
          <p:cNvSpPr/>
          <p:nvPr/>
        </p:nvSpPr>
        <p:spPr>
          <a:xfrm>
            <a:off x="14864674" y="11818773"/>
            <a:ext cx="1728507" cy="1728509"/>
          </a:xfrm>
          <a:prstGeom prst="ellipse">
            <a:avLst/>
          </a:prstGeom>
          <a:solidFill>
            <a:srgbClr val="FFBF42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5" name="Shape 565"/>
          <p:cNvSpPr/>
          <p:nvPr/>
        </p:nvSpPr>
        <p:spPr>
          <a:xfrm>
            <a:off x="13565725" y="11546661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6" name="Shape 566"/>
          <p:cNvSpPr/>
          <p:nvPr/>
        </p:nvSpPr>
        <p:spPr>
          <a:xfrm>
            <a:off x="22531928" y="1711444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7" name="Shape 567"/>
          <p:cNvSpPr/>
          <p:nvPr/>
        </p:nvSpPr>
        <p:spPr>
          <a:xfrm>
            <a:off x="1369360" y="10680892"/>
            <a:ext cx="664666" cy="1874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12000" b="1" cap="all">
                <a:solidFill>
                  <a:srgbClr val="E46C0A"/>
                </a:solidFill>
              </a:defRPr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roup 575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71" name="Shape 571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gradFill flip="none" rotWithShape="1">
              <a:gsLst>
                <a:gs pos="0">
                  <a:srgbClr val="F08B34"/>
                </a:gs>
                <a:gs pos="100000">
                  <a:srgbClr val="F6B53D"/>
                </a:gs>
              </a:gsLst>
              <a:lin ang="19283378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72" name="image5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73" name="Shape 573"/>
            <p:cNvSpPr/>
            <p:nvPr/>
          </p:nvSpPr>
          <p:spPr>
            <a:xfrm rot="16200000">
              <a:off x="22899587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EF837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74" name="Shape 574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FFFF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576" name="Shape 576"/>
          <p:cNvSpPr/>
          <p:nvPr/>
        </p:nvSpPr>
        <p:spPr>
          <a:xfrm>
            <a:off x="9614638" y="4029119"/>
            <a:ext cx="18377321" cy="5657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lnSpc>
                <a:spcPct val="80000"/>
              </a:lnSpc>
              <a:defRPr sz="20000" b="1" spc="-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Colostrum</a:t>
            </a:r>
          </a:p>
          <a:p>
            <a:pPr>
              <a:lnSpc>
                <a:spcPct val="80000"/>
              </a:lnSpc>
              <a:defRPr sz="20000" b="1" spc="-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Plus</a:t>
            </a:r>
          </a:p>
        </p:txBody>
      </p:sp>
      <p:pic>
        <p:nvPicPr>
          <p:cNvPr id="577" name="image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1254522" y="-3"/>
            <a:ext cx="13716002" cy="137160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roup 583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79" name="Shape 579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gradFill flip="none" rotWithShape="1">
              <a:gsLst>
                <a:gs pos="0">
                  <a:srgbClr val="F08B34"/>
                </a:gs>
                <a:gs pos="100000">
                  <a:srgbClr val="F6B53D"/>
                </a:gs>
              </a:gsLst>
              <a:lin ang="19283378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80" name="image5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81" name="Shape 581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EF837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82" name="Shape 582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FFFF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584" name="Shape 584"/>
          <p:cNvSpPr/>
          <p:nvPr/>
        </p:nvSpPr>
        <p:spPr>
          <a:xfrm>
            <a:off x="4395689" y="7072648"/>
            <a:ext cx="10803801" cy="76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FFFFFF"/>
                </a:solidFill>
              </a:defRPr>
            </a:lvl1pPr>
          </a:lstStyle>
          <a:p>
            <a:r>
              <a:t>укрепляет иммунитет</a:t>
            </a:r>
          </a:p>
        </p:txBody>
      </p:sp>
      <p:sp>
        <p:nvSpPr>
          <p:cNvPr id="585" name="Shape 585"/>
          <p:cNvSpPr/>
          <p:nvPr/>
        </p:nvSpPr>
        <p:spPr>
          <a:xfrm>
            <a:off x="1939679" y="1086120"/>
            <a:ext cx="20389224" cy="222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FEF837"/>
                </a:solidFill>
              </a:defRPr>
            </a:pPr>
            <a:r>
              <a:t>СOLOSTRUM PLUS: </a:t>
            </a:r>
          </a:p>
          <a:p>
            <a:pPr>
              <a:defRPr sz="7200" b="1" cap="all" spc="-1">
                <a:solidFill>
                  <a:srgbClr val="FFFFFF"/>
                </a:solidFill>
              </a:defRPr>
            </a:pPr>
            <a:r>
              <a:t>МОЛОЗИВО + БЕТА-ГЛЮКАНЫ</a:t>
            </a:r>
          </a:p>
        </p:txBody>
      </p:sp>
      <p:sp>
        <p:nvSpPr>
          <p:cNvPr id="586" name="Shape 586"/>
          <p:cNvSpPr/>
          <p:nvPr/>
        </p:nvSpPr>
        <p:spPr>
          <a:xfrm>
            <a:off x="2006998" y="3729401"/>
            <a:ext cx="19192410" cy="1799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5600" b="1" spc="-1">
                <a:solidFill>
                  <a:srgbClr val="FFFFFF"/>
                </a:solidFill>
              </a:defRPr>
            </a:pPr>
            <a:r>
              <a:t>Colostrum Plus — синергичный комплекс </a:t>
            </a:r>
          </a:p>
          <a:p>
            <a:pPr>
              <a:defRPr sz="5600" b="1" spc="-1">
                <a:solidFill>
                  <a:srgbClr val="FFFFFF"/>
                </a:solidFill>
              </a:defRPr>
            </a:pPr>
            <a:r>
              <a:t>из коровьего молозива и бета-глюканов:</a:t>
            </a:r>
          </a:p>
        </p:txBody>
      </p:sp>
      <p:sp>
        <p:nvSpPr>
          <p:cNvPr id="587" name="Shape 587"/>
          <p:cNvSpPr/>
          <p:nvPr/>
        </p:nvSpPr>
        <p:spPr>
          <a:xfrm>
            <a:off x="4395691" y="9356935"/>
            <a:ext cx="8453702" cy="1982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b="1" spc="-1">
                <a:solidFill>
                  <a:srgbClr val="FFFFFF"/>
                </a:solidFill>
              </a:defRPr>
            </a:pPr>
            <a:r>
              <a:t>повышает </a:t>
            </a:r>
          </a:p>
          <a:p>
            <a:pPr>
              <a:defRPr sz="4200" b="1" spc="-1">
                <a:solidFill>
                  <a:srgbClr val="FFFFFF"/>
                </a:solidFill>
              </a:defRPr>
            </a:pPr>
            <a:r>
              <a:t>сопротивляемость организма различным патогенам</a:t>
            </a:r>
          </a:p>
        </p:txBody>
      </p:sp>
      <p:sp>
        <p:nvSpPr>
          <p:cNvPr id="588" name="Shape 588"/>
          <p:cNvSpPr/>
          <p:nvPr/>
        </p:nvSpPr>
        <p:spPr>
          <a:xfrm>
            <a:off x="16504445" y="6767848"/>
            <a:ext cx="11573737" cy="1373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b="1" spc="-1">
                <a:solidFill>
                  <a:srgbClr val="FFFFFF"/>
                </a:solidFill>
              </a:defRPr>
            </a:pPr>
            <a:r>
              <a:t>ускоряет процессы </a:t>
            </a:r>
          </a:p>
          <a:p>
            <a:pPr>
              <a:defRPr sz="4200" b="1" spc="-1">
                <a:solidFill>
                  <a:srgbClr val="FFFFFF"/>
                </a:solidFill>
              </a:defRPr>
            </a:pPr>
            <a:r>
              <a:t>регенерации</a:t>
            </a:r>
          </a:p>
        </p:txBody>
      </p:sp>
      <p:sp>
        <p:nvSpPr>
          <p:cNvPr id="589" name="Shape 589"/>
          <p:cNvSpPr/>
          <p:nvPr/>
        </p:nvSpPr>
        <p:spPr>
          <a:xfrm>
            <a:off x="16504445" y="9356935"/>
            <a:ext cx="11573736" cy="1982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b="1" spc="-1">
                <a:solidFill>
                  <a:srgbClr val="FFFFFF"/>
                </a:solidFill>
              </a:defRPr>
            </a:pPr>
            <a:r>
              <a:t>защищает </a:t>
            </a:r>
          </a:p>
          <a:p>
            <a:pPr>
              <a:defRPr sz="4200" b="1" spc="-1">
                <a:solidFill>
                  <a:srgbClr val="FFFFFF"/>
                </a:solidFill>
              </a:defRPr>
            </a:pPr>
            <a:r>
              <a:t>и восстанавливает </a:t>
            </a:r>
          </a:p>
          <a:p>
            <a:pPr>
              <a:defRPr sz="4200" b="1" spc="-1">
                <a:solidFill>
                  <a:srgbClr val="FFFFFF"/>
                </a:solidFill>
              </a:defRPr>
            </a:pPr>
            <a:r>
              <a:t>слизистую ЖКТ</a:t>
            </a:r>
          </a:p>
        </p:txBody>
      </p:sp>
      <p:pic>
        <p:nvPicPr>
          <p:cNvPr id="590" name="image14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015095" y="6533653"/>
            <a:ext cx="1841502" cy="1841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1" name="image15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15095" y="9474120"/>
            <a:ext cx="1841502" cy="1841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2" name="image16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4207095" y="6627462"/>
            <a:ext cx="1841503" cy="1841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3" name="image17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4207095" y="9474120"/>
            <a:ext cx="1841503" cy="18415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roup 599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95" name="Shape 595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96" name="image3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97" name="Shape 597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98" name="Shape 598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600" name="Shape 600"/>
          <p:cNvSpPr/>
          <p:nvPr/>
        </p:nvSpPr>
        <p:spPr>
          <a:xfrm>
            <a:off x="4209954" y="3952909"/>
            <a:ext cx="19107083" cy="1793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800">
                <a:solidFill>
                  <a:srgbClr val="535353"/>
                </a:solidFill>
              </a:defRPr>
            </a:pPr>
            <a:r>
              <a:t>В составе используют молозиво, собранное в первые 48 часов после отела, которое отличается наиболее высокой концентрацией биоактивных компонентов.</a:t>
            </a:r>
          </a:p>
          <a:p>
            <a:pPr>
              <a:defRPr sz="3800">
                <a:solidFill>
                  <a:srgbClr val="535353"/>
                </a:solidFill>
              </a:defRPr>
            </a:pPr>
            <a:r>
              <a:t> </a:t>
            </a:r>
          </a:p>
        </p:txBody>
      </p:sp>
      <p:sp>
        <p:nvSpPr>
          <p:cNvPr id="601" name="Shape 601"/>
          <p:cNvSpPr/>
          <p:nvPr/>
        </p:nvSpPr>
        <p:spPr>
          <a:xfrm>
            <a:off x="1939679" y="1086120"/>
            <a:ext cx="20389224" cy="222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СOLOSTRUM PLUS: </a:t>
            </a:r>
          </a:p>
          <a:p>
            <a:pPr>
              <a:defRPr sz="7200" b="1" cap="all" spc="-1">
                <a:solidFill>
                  <a:srgbClr val="EE8A3F"/>
                </a:solidFill>
              </a:defRPr>
            </a:pPr>
            <a:r>
              <a:t>ПРЕИМУЩЕСТВА ПРОДУКТА</a:t>
            </a:r>
          </a:p>
        </p:txBody>
      </p:sp>
      <p:sp>
        <p:nvSpPr>
          <p:cNvPr id="602" name="Shape 602"/>
          <p:cNvSpPr/>
          <p:nvPr/>
        </p:nvSpPr>
        <p:spPr>
          <a:xfrm>
            <a:off x="4209954" y="5972209"/>
            <a:ext cx="19107083" cy="1793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800">
                <a:solidFill>
                  <a:srgbClr val="535353"/>
                </a:solidFill>
              </a:defRPr>
            </a:pPr>
            <a:r>
              <a:t>Для продукта отобрано молозиво со значительно более высоким содержанием иммуноглобулинов: содержание IgG в Colostrum Plus составляет не менее 40%, </a:t>
            </a:r>
          </a:p>
          <a:p>
            <a:pPr>
              <a:defRPr sz="3800">
                <a:solidFill>
                  <a:srgbClr val="535353"/>
                </a:solidFill>
              </a:defRPr>
            </a:pPr>
            <a:r>
              <a:t>что почти в 2 раза выше, чем в продукте FirstFood, Colostrum (21,9%).</a:t>
            </a:r>
          </a:p>
        </p:txBody>
      </p:sp>
      <p:sp>
        <p:nvSpPr>
          <p:cNvPr id="603" name="Shape 603"/>
          <p:cNvSpPr/>
          <p:nvPr/>
        </p:nvSpPr>
        <p:spPr>
          <a:xfrm>
            <a:off x="4209954" y="8537609"/>
            <a:ext cx="19107083" cy="1247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800">
                <a:solidFill>
                  <a:srgbClr val="535353"/>
                </a:solidFill>
              </a:defRPr>
            </a:pPr>
            <a:r>
              <a:t>Молозиво обрабатывается по специальной технологии, не разрушающей </a:t>
            </a:r>
          </a:p>
          <a:p>
            <a:pPr>
              <a:defRPr sz="3800">
                <a:solidFill>
                  <a:srgbClr val="535353"/>
                </a:solidFill>
              </a:defRPr>
            </a:pPr>
            <a:r>
              <a:t>активные компоненты.</a:t>
            </a:r>
          </a:p>
        </p:txBody>
      </p:sp>
      <p:sp>
        <p:nvSpPr>
          <p:cNvPr id="604" name="Shape 604"/>
          <p:cNvSpPr/>
          <p:nvPr/>
        </p:nvSpPr>
        <p:spPr>
          <a:xfrm>
            <a:off x="4209954" y="10778738"/>
            <a:ext cx="19107083" cy="1342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800">
                <a:solidFill>
                  <a:srgbClr val="535353"/>
                </a:solidFill>
              </a:defRPr>
            </a:pPr>
            <a:r>
              <a:rPr dirty="0"/>
              <a:t>В </a:t>
            </a:r>
            <a:r>
              <a:rPr dirty="0" err="1"/>
              <a:t>состав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 </a:t>
            </a:r>
            <a:r>
              <a:rPr dirty="0" err="1"/>
              <a:t>включены</a:t>
            </a:r>
            <a:r>
              <a:rPr dirty="0"/>
              <a:t> </a:t>
            </a:r>
            <a:r>
              <a:rPr dirty="0" err="1"/>
              <a:t>бета-глюканы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пекарских</a:t>
            </a:r>
            <a:r>
              <a:rPr dirty="0"/>
              <a:t> </a:t>
            </a:r>
            <a:r>
              <a:rPr dirty="0" err="1"/>
              <a:t>дрожжей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оказывают</a:t>
            </a:r>
            <a:r>
              <a:rPr dirty="0"/>
              <a:t> </a:t>
            </a:r>
            <a:r>
              <a:rPr dirty="0" err="1"/>
              <a:t>наиболее</a:t>
            </a:r>
            <a:r>
              <a:rPr dirty="0"/>
              <a:t> </a:t>
            </a:r>
            <a:r>
              <a:rPr dirty="0" err="1"/>
              <a:t>эффективное</a:t>
            </a:r>
            <a:r>
              <a:rPr dirty="0"/>
              <a:t> </a:t>
            </a:r>
            <a:r>
              <a:rPr dirty="0" err="1"/>
              <a:t>воздействие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 smtClean="0"/>
              <a:t>систему</a:t>
            </a:r>
            <a:r>
              <a:rPr lang="ru-RU" dirty="0" smtClean="0"/>
              <a:t>.</a:t>
            </a:r>
            <a:endParaRPr dirty="0"/>
          </a:p>
        </p:txBody>
      </p:sp>
      <p:pic>
        <p:nvPicPr>
          <p:cNvPr id="605" name="image18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040489" y="3656045"/>
            <a:ext cx="1841512" cy="1841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image19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40495" y="5948395"/>
            <a:ext cx="1841502" cy="1841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image20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040494" y="8240745"/>
            <a:ext cx="1841502" cy="1841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image21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040494" y="10481871"/>
            <a:ext cx="1841502" cy="1841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roup 614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610" name="Shape 610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611" name="image3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12" name="Shape 612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613" name="Shape 613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615" name="Shape 615"/>
          <p:cNvSpPr/>
          <p:nvPr/>
        </p:nvSpPr>
        <p:spPr>
          <a:xfrm>
            <a:off x="1977119" y="5996158"/>
            <a:ext cx="4361642" cy="344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678" tIns="85678" rIns="85678" bIns="85678">
            <a:spAutoFit/>
          </a:bodyPr>
          <a:lstStyle/>
          <a:p>
            <a:pPr>
              <a:defRPr sz="3200" b="1" spc="-1">
                <a:solidFill>
                  <a:srgbClr val="535353"/>
                </a:solidFill>
              </a:defRPr>
            </a:pPr>
            <a:r>
              <a:t>БОНУСНЫЕ БАЛЛЫ</a:t>
            </a:r>
          </a:p>
          <a:p>
            <a:pPr>
              <a:defRPr sz="3200" spc="-1"/>
            </a:pPr>
            <a:endParaRPr/>
          </a:p>
          <a:p>
            <a:pPr>
              <a:defRPr sz="3200" spc="-1"/>
            </a:pPr>
            <a:endParaRPr/>
          </a:p>
          <a:p>
            <a:pPr>
              <a:defRPr sz="3200" b="1" spc="-1">
                <a:solidFill>
                  <a:srgbClr val="535353"/>
                </a:solidFill>
              </a:defRPr>
            </a:pPr>
            <a:r>
              <a:t>КЛУБНАЯ ЦЕНА</a:t>
            </a:r>
          </a:p>
          <a:p>
            <a:pPr>
              <a:defRPr sz="3200" spc="-1"/>
            </a:pPr>
            <a:endParaRPr/>
          </a:p>
          <a:p>
            <a:pPr>
              <a:defRPr sz="3200" spc="-1"/>
            </a:pPr>
            <a:endParaRPr/>
          </a:p>
          <a:p>
            <a:pPr>
              <a:defRPr sz="3200" b="1" spc="-1">
                <a:solidFill>
                  <a:srgbClr val="535353"/>
                </a:solidFill>
              </a:defRPr>
            </a:pPr>
            <a:r>
              <a:t>РОЗНИЧНАЯ ЦЕНА</a:t>
            </a:r>
          </a:p>
        </p:txBody>
      </p:sp>
      <p:sp>
        <p:nvSpPr>
          <p:cNvPr id="616" name="Shape 616"/>
          <p:cNvSpPr/>
          <p:nvPr/>
        </p:nvSpPr>
        <p:spPr>
          <a:xfrm>
            <a:off x="7164360" y="5807878"/>
            <a:ext cx="918369" cy="911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defRPr sz="5200" b="1" spc="-1">
                <a:solidFill>
                  <a:srgbClr val="535353"/>
                </a:solidFill>
              </a:defRPr>
            </a:lvl1pPr>
          </a:lstStyle>
          <a:p>
            <a:r>
              <a:t>20</a:t>
            </a:r>
          </a:p>
        </p:txBody>
      </p:sp>
      <p:sp>
        <p:nvSpPr>
          <p:cNvPr id="617" name="Shape 617"/>
          <p:cNvSpPr/>
          <p:nvPr/>
        </p:nvSpPr>
        <p:spPr>
          <a:xfrm>
            <a:off x="7115398" y="8612999"/>
            <a:ext cx="2661023" cy="911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678" tIns="85678" rIns="85678" bIns="85678">
            <a:spAutoFit/>
          </a:bodyPr>
          <a:lstStyle/>
          <a:p>
            <a:pPr>
              <a:defRPr sz="5200" b="1" spc="-1">
                <a:solidFill>
                  <a:srgbClr val="535353"/>
                </a:solidFill>
              </a:defRPr>
            </a:pPr>
            <a:r>
              <a:t>38,75 </a:t>
            </a:r>
            <a:r>
              <a:rPr sz="3200"/>
              <a:t>у.е.</a:t>
            </a:r>
          </a:p>
        </p:txBody>
      </p:sp>
      <p:sp>
        <p:nvSpPr>
          <p:cNvPr id="618" name="Shape 618"/>
          <p:cNvSpPr/>
          <p:nvPr/>
        </p:nvSpPr>
        <p:spPr>
          <a:xfrm>
            <a:off x="7097038" y="7200358"/>
            <a:ext cx="1672788" cy="911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678" tIns="85678" rIns="85678" bIns="85678">
            <a:spAutoFit/>
          </a:bodyPr>
          <a:lstStyle/>
          <a:p>
            <a:pPr>
              <a:defRPr sz="5200" b="1" spc="-1">
                <a:solidFill>
                  <a:srgbClr val="535353"/>
                </a:solidFill>
              </a:defRPr>
            </a:pPr>
            <a:r>
              <a:t>31</a:t>
            </a:r>
            <a:r>
              <a:rPr sz="3200"/>
              <a:t> у.е.</a:t>
            </a:r>
          </a:p>
        </p:txBody>
      </p:sp>
      <p:sp>
        <p:nvSpPr>
          <p:cNvPr id="619" name="Shape 619"/>
          <p:cNvSpPr/>
          <p:nvPr/>
        </p:nvSpPr>
        <p:spPr>
          <a:xfrm>
            <a:off x="7068600" y="5727960"/>
            <a:ext cx="1071365" cy="1071365"/>
          </a:xfrm>
          <a:prstGeom prst="ellipse">
            <a:avLst/>
          </a:prstGeom>
          <a:ln w="38160">
            <a:solidFill>
              <a:srgbClr val="EE8A3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20" name="Shape 620"/>
          <p:cNvSpPr/>
          <p:nvPr/>
        </p:nvSpPr>
        <p:spPr>
          <a:xfrm>
            <a:off x="11486160" y="1949759"/>
            <a:ext cx="12908883" cy="9615963"/>
          </a:xfrm>
          <a:prstGeom prst="rect">
            <a:avLst/>
          </a:prstGeom>
          <a:solidFill>
            <a:srgbClr val="FFBF42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21" name="Shape 621"/>
          <p:cNvSpPr/>
          <p:nvPr/>
        </p:nvSpPr>
        <p:spPr>
          <a:xfrm>
            <a:off x="1888918" y="3265199"/>
            <a:ext cx="12156845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7200" b="1" cap="all" spc="-1">
                <a:solidFill>
                  <a:srgbClr val="535353"/>
                </a:solidFill>
              </a:defRPr>
            </a:lvl1pPr>
          </a:lstStyle>
          <a:p>
            <a:r>
              <a:t>COLOSTRUM PLUS</a:t>
            </a:r>
          </a:p>
        </p:txBody>
      </p:sp>
      <p:pic>
        <p:nvPicPr>
          <p:cNvPr id="622" name="image7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240671" y="-942190"/>
            <a:ext cx="15399859" cy="15399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3" name="image2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287635" y="2205035"/>
            <a:ext cx="9305928" cy="93059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/>
          <p:nvPr/>
        </p:nvSpPr>
        <p:spPr>
          <a:xfrm>
            <a:off x="-68064" y="-87908"/>
            <a:ext cx="24520130" cy="13891816"/>
          </a:xfrm>
          <a:prstGeom prst="rect">
            <a:avLst/>
          </a:prstGeom>
          <a:gradFill>
            <a:gsLst>
              <a:gs pos="0">
                <a:srgbClr val="F08B34"/>
              </a:gs>
              <a:gs pos="100000">
                <a:srgbClr val="F6B53D"/>
              </a:gs>
            </a:gsLst>
            <a:lin ang="19283378"/>
          </a:gra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26" name="Shape 626"/>
          <p:cNvSpPr/>
          <p:nvPr/>
        </p:nvSpPr>
        <p:spPr>
          <a:xfrm>
            <a:off x="-502357" y="3057878"/>
            <a:ext cx="25388714" cy="3219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lnSpc>
                <a:spcPct val="80000"/>
              </a:lnSpc>
              <a:defRPr sz="20000" b="1" spc="-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Colostrum Plus</a:t>
            </a:r>
          </a:p>
        </p:txBody>
      </p:sp>
      <p:pic>
        <p:nvPicPr>
          <p:cNvPr id="627" name="image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0447259" y="11811679"/>
            <a:ext cx="3489484" cy="613443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Shape 628"/>
          <p:cNvSpPr/>
          <p:nvPr/>
        </p:nvSpPr>
        <p:spPr>
          <a:xfrm>
            <a:off x="5128259" y="6968400"/>
            <a:ext cx="14127482" cy="2239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 algn="ctr">
              <a:lnSpc>
                <a:spcPct val="140000"/>
              </a:lnSpc>
              <a:defRPr sz="6000" b="1" cap="all" spc="-1">
                <a:solidFill>
                  <a:srgbClr val="FFFFFF"/>
                </a:solidFill>
              </a:defRPr>
            </a:pPr>
            <a:r>
              <a:t>УСИЛЕННАЯ ФОРМУЛА</a:t>
            </a:r>
          </a:p>
          <a:p>
            <a:pPr algn="ctr">
              <a:lnSpc>
                <a:spcPct val="140000"/>
              </a:lnSpc>
              <a:defRPr sz="6000" b="1" cap="all" spc="-1">
                <a:solidFill>
                  <a:srgbClr val="FFFFFF"/>
                </a:solidFill>
              </a:defRPr>
            </a:pPr>
            <a:r>
              <a:t>ДЛЯ ЗАЩИТЫ ОРГАНИЗМА 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oup 356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352" name="Shape 352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353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4" name="Shape 354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355" name="Shape 355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357" name="Shape 357"/>
          <p:cNvSpPr/>
          <p:nvPr/>
        </p:nvSpPr>
        <p:spPr>
          <a:xfrm>
            <a:off x="1939677" y="1086120"/>
            <a:ext cx="21504245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7200" b="1" cap="all" spc="-1">
                <a:solidFill>
                  <a:srgbClr val="535353"/>
                </a:solidFill>
              </a:defRPr>
            </a:lvl1pPr>
          </a:lstStyle>
          <a:p>
            <a:r>
              <a:t>ИММУНИТЕТ С РОЖДЕНИЯ</a:t>
            </a:r>
          </a:p>
        </p:txBody>
      </p:sp>
      <p:sp>
        <p:nvSpPr>
          <p:cNvPr id="358" name="Shape 358"/>
          <p:cNvSpPr/>
          <p:nvPr/>
        </p:nvSpPr>
        <p:spPr>
          <a:xfrm>
            <a:off x="2006999" y="2947639"/>
            <a:ext cx="14297782" cy="1623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5000" b="1" spc="-1">
                <a:solidFill>
                  <a:srgbClr val="EE8A3F"/>
                </a:solidFill>
              </a:defRPr>
            </a:pPr>
            <a:r>
              <a:t>Молозиво </a:t>
            </a:r>
            <a:r>
              <a:rPr>
                <a:solidFill>
                  <a:srgbClr val="535353"/>
                </a:solidFill>
              </a:rPr>
              <a:t>— первое грудное молоко </a:t>
            </a:r>
          </a:p>
          <a:p>
            <a:pPr>
              <a:defRPr sz="5000" b="1" spc="-1">
                <a:solidFill>
                  <a:srgbClr val="535353"/>
                </a:solidFill>
              </a:defRPr>
            </a:pPr>
            <a:r>
              <a:t>и первая пища всех млекопитающих.</a:t>
            </a:r>
          </a:p>
        </p:txBody>
      </p:sp>
      <p:sp>
        <p:nvSpPr>
          <p:cNvPr id="359" name="Shape 359"/>
          <p:cNvSpPr/>
          <p:nvPr/>
        </p:nvSpPr>
        <p:spPr>
          <a:xfrm>
            <a:off x="2006998" y="5561846"/>
            <a:ext cx="13510909" cy="259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t>С первых дней жизни оно защищает новорожденного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от негативных факторов окружающей среды и </a:t>
            </a:r>
            <a:r>
              <a:rPr b="1">
                <a:solidFill>
                  <a:srgbClr val="EE8A3F"/>
                </a:solidFill>
              </a:rPr>
              <a:t>помогает сформировать собственную иммунную систему.</a:t>
            </a:r>
          </a:p>
        </p:txBody>
      </p:sp>
      <p:sp>
        <p:nvSpPr>
          <p:cNvPr id="360" name="Shape 360"/>
          <p:cNvSpPr/>
          <p:nvPr/>
        </p:nvSpPr>
        <p:spPr>
          <a:xfrm>
            <a:off x="2006998" y="8594906"/>
            <a:ext cx="12923406" cy="3201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t>Молозиво </a:t>
            </a:r>
            <a:r>
              <a:rPr b="1">
                <a:solidFill>
                  <a:srgbClr val="EE8A3F"/>
                </a:solidFill>
              </a:rPr>
              <a:t>содержит высокие концентрации питательных веществ</a:t>
            </a:r>
            <a:r>
              <a:t> — витаминов, минералов, иммунных компонентов. В коровьем молозиве наибольшая концентрация этих веществ наблюдается в первые 48 часов после отела.</a:t>
            </a:r>
          </a:p>
        </p:txBody>
      </p:sp>
      <p:sp>
        <p:nvSpPr>
          <p:cNvPr id="361" name="Shape 361"/>
          <p:cNvSpPr/>
          <p:nvPr/>
        </p:nvSpPr>
        <p:spPr>
          <a:xfrm>
            <a:off x="16078198" y="3755490"/>
            <a:ext cx="10715481" cy="1071548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62" name="image4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4436582" y="5425406"/>
            <a:ext cx="12400552" cy="69692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roup 370"/>
          <p:cNvGrpSpPr/>
          <p:nvPr/>
        </p:nvGrpSpPr>
        <p:grpSpPr>
          <a:xfrm>
            <a:off x="-2" y="-89564"/>
            <a:ext cx="24520137" cy="13891821"/>
            <a:chOff x="0" y="0"/>
            <a:chExt cx="24520135" cy="13891820"/>
          </a:xfrm>
        </p:grpSpPr>
        <p:sp>
          <p:nvSpPr>
            <p:cNvPr id="366" name="Shape 366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367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8" name="Shape 368"/>
            <p:cNvSpPr/>
            <p:nvPr/>
          </p:nvSpPr>
          <p:spPr>
            <a:xfrm rot="16200000">
              <a:off x="22899587" y="11736770"/>
              <a:ext cx="1686312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369" name="Shape 369"/>
            <p:cNvSpPr/>
            <p:nvPr/>
          </p:nvSpPr>
          <p:spPr>
            <a:xfrm>
              <a:off x="21742964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371" name="Shape 371"/>
          <p:cNvSpPr/>
          <p:nvPr/>
        </p:nvSpPr>
        <p:spPr>
          <a:xfrm>
            <a:off x="16475406" y="4522608"/>
            <a:ext cx="7007587" cy="7007584"/>
          </a:xfrm>
          <a:prstGeom prst="ellipse">
            <a:avLst/>
          </a:prstGeom>
          <a:solidFill>
            <a:srgbClr val="FFF8F4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72" name="Shape 372"/>
          <p:cNvSpPr/>
          <p:nvPr/>
        </p:nvSpPr>
        <p:spPr>
          <a:xfrm>
            <a:off x="1939677" y="1086120"/>
            <a:ext cx="21504245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МОЛОЗИВО </a:t>
            </a:r>
            <a:r>
              <a:rPr>
                <a:solidFill>
                  <a:srgbClr val="EE8A3F"/>
                </a:solidFill>
              </a:rPr>
              <a:t>VS</a:t>
            </a:r>
            <a:r>
              <a:t> МОЛОКО</a:t>
            </a:r>
          </a:p>
        </p:txBody>
      </p:sp>
      <p:sp>
        <p:nvSpPr>
          <p:cNvPr id="373" name="Shape 373"/>
          <p:cNvSpPr/>
          <p:nvPr/>
        </p:nvSpPr>
        <p:spPr>
          <a:xfrm>
            <a:off x="18108144" y="6155342"/>
            <a:ext cx="3742113" cy="374211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74" name="Shape 374"/>
          <p:cNvSpPr/>
          <p:nvPr/>
        </p:nvSpPr>
        <p:spPr>
          <a:xfrm>
            <a:off x="7795704" y="8377164"/>
            <a:ext cx="8928725" cy="81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4200" b="1">
                <a:solidFill>
                  <a:srgbClr val="535353"/>
                </a:solidFill>
              </a:defRPr>
            </a:lvl1pPr>
          </a:lstStyle>
          <a:p>
            <a:r>
              <a:rPr dirty="0" err="1"/>
              <a:t>Каротин</a:t>
            </a:r>
            <a:r>
              <a:rPr dirty="0"/>
              <a:t>, </a:t>
            </a:r>
            <a:r>
              <a:rPr lang="ru-RU" dirty="0" smtClean="0"/>
              <a:t>в</a:t>
            </a:r>
            <a:r>
              <a:rPr dirty="0" err="1" smtClean="0"/>
              <a:t>итамины</a:t>
            </a:r>
            <a:r>
              <a:rPr dirty="0" smtClean="0"/>
              <a:t> </a:t>
            </a:r>
            <a:r>
              <a:rPr dirty="0"/>
              <a:t>А и Е</a:t>
            </a:r>
          </a:p>
        </p:txBody>
      </p:sp>
      <p:sp>
        <p:nvSpPr>
          <p:cNvPr id="375" name="Shape 375"/>
          <p:cNvSpPr/>
          <p:nvPr/>
        </p:nvSpPr>
        <p:spPr>
          <a:xfrm>
            <a:off x="8743573" y="8995195"/>
            <a:ext cx="7032987" cy="88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lnSpc>
                <a:spcPct val="80000"/>
              </a:lnSpc>
              <a:defRPr sz="5000" b="1">
                <a:solidFill>
                  <a:srgbClr val="CD5C3C"/>
                </a:solidFill>
              </a:defRPr>
            </a:lvl1pPr>
          </a:lstStyle>
          <a:p>
            <a:r>
              <a:t>в 5-7 раз больше</a:t>
            </a:r>
          </a:p>
        </p:txBody>
      </p:sp>
      <p:sp>
        <p:nvSpPr>
          <p:cNvPr id="376" name="Shape 376"/>
          <p:cNvSpPr/>
          <p:nvPr/>
        </p:nvSpPr>
        <p:spPr>
          <a:xfrm>
            <a:off x="2085222" y="6155344"/>
            <a:ext cx="3742113" cy="3742112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E8A3F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77" name="Shape 377"/>
          <p:cNvSpPr/>
          <p:nvPr/>
        </p:nvSpPr>
        <p:spPr>
          <a:xfrm>
            <a:off x="8932353" y="6208738"/>
            <a:ext cx="6655428" cy="76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4200" b="1">
                <a:solidFill>
                  <a:srgbClr val="535353"/>
                </a:solidFill>
              </a:defRPr>
            </a:lvl1pPr>
          </a:lstStyle>
          <a:p>
            <a:r>
              <a:t>Иммуноглобулины</a:t>
            </a:r>
          </a:p>
        </p:txBody>
      </p:sp>
      <p:sp>
        <p:nvSpPr>
          <p:cNvPr id="378" name="Shape 378"/>
          <p:cNvSpPr/>
          <p:nvPr/>
        </p:nvSpPr>
        <p:spPr>
          <a:xfrm>
            <a:off x="7354999" y="6846206"/>
            <a:ext cx="9810134" cy="88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5000" b="1">
                <a:solidFill>
                  <a:srgbClr val="CD5C3C"/>
                </a:solidFill>
              </a:defRPr>
            </a:lvl1pPr>
          </a:lstStyle>
          <a:p>
            <a:r>
              <a:t>в 50-150 раз больше</a:t>
            </a:r>
          </a:p>
        </p:txBody>
      </p:sp>
      <p:sp>
        <p:nvSpPr>
          <p:cNvPr id="379" name="Shape 379"/>
          <p:cNvSpPr/>
          <p:nvPr/>
        </p:nvSpPr>
        <p:spPr>
          <a:xfrm>
            <a:off x="2375417" y="11261897"/>
            <a:ext cx="13051503" cy="1157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3200" b="1" cap="all">
                <a:solidFill>
                  <a:srgbClr val="535353"/>
                </a:solidFill>
              </a:defRPr>
            </a:lvl1pPr>
          </a:lstStyle>
          <a:p>
            <a:r>
              <a:rPr dirty="0" err="1"/>
              <a:t>Некоторые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, </a:t>
            </a:r>
            <a:r>
              <a:rPr dirty="0" err="1" smtClean="0"/>
              <a:t>например</a:t>
            </a:r>
            <a:r>
              <a:rPr dirty="0" smtClean="0"/>
              <a:t> </a:t>
            </a:r>
            <a:r>
              <a:rPr dirty="0" err="1"/>
              <a:t>противомикробные</a:t>
            </a:r>
            <a:r>
              <a:rPr dirty="0"/>
              <a:t>, </a:t>
            </a:r>
            <a:r>
              <a:rPr dirty="0" err="1"/>
              <a:t>вообще</a:t>
            </a:r>
            <a:r>
              <a:rPr dirty="0"/>
              <a:t> </a:t>
            </a:r>
            <a:r>
              <a:rPr dirty="0" err="1"/>
              <a:t>отсутствуют</a:t>
            </a:r>
            <a:r>
              <a:rPr dirty="0"/>
              <a:t> в </a:t>
            </a:r>
            <a:r>
              <a:rPr dirty="0" err="1"/>
              <a:t>обычном</a:t>
            </a:r>
            <a:r>
              <a:rPr dirty="0"/>
              <a:t> </a:t>
            </a:r>
            <a:r>
              <a:rPr dirty="0" err="1"/>
              <a:t>молоке</a:t>
            </a:r>
            <a:r>
              <a:rPr dirty="0"/>
              <a:t>.</a:t>
            </a:r>
          </a:p>
        </p:txBody>
      </p:sp>
      <p:sp>
        <p:nvSpPr>
          <p:cNvPr id="380" name="Shape 380"/>
          <p:cNvSpPr/>
          <p:nvPr/>
        </p:nvSpPr>
        <p:spPr>
          <a:xfrm flipV="1">
            <a:off x="2158999" y="11337742"/>
            <a:ext cx="3" cy="887186"/>
          </a:xfrm>
          <a:prstGeom prst="line">
            <a:avLst/>
          </a:prstGeom>
          <a:ln w="76200">
            <a:solidFill>
              <a:srgbClr val="CD5C3C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1" name="Shape 381"/>
          <p:cNvSpPr/>
          <p:nvPr/>
        </p:nvSpPr>
        <p:spPr>
          <a:xfrm>
            <a:off x="1443018" y="11060301"/>
            <a:ext cx="664666" cy="1405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8700" b="1" cap="all">
                <a:solidFill>
                  <a:srgbClr val="E46C0A"/>
                </a:solidFill>
              </a:defRPr>
            </a:lvl1pPr>
          </a:lstStyle>
          <a:p>
            <a:r>
              <a:t>!</a:t>
            </a:r>
          </a:p>
        </p:txBody>
      </p:sp>
      <p:sp>
        <p:nvSpPr>
          <p:cNvPr id="382" name="Shape 382"/>
          <p:cNvSpPr/>
          <p:nvPr/>
        </p:nvSpPr>
        <p:spPr>
          <a:xfrm>
            <a:off x="2006997" y="2632112"/>
            <a:ext cx="20035344" cy="2360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5000" b="1">
                <a:solidFill>
                  <a:srgbClr val="535353"/>
                </a:solidFill>
              </a:defRPr>
            </a:pPr>
            <a:r>
              <a:t>Молозиво отличается от молока по пищевой ценности </a:t>
            </a:r>
          </a:p>
          <a:p>
            <a:pPr>
              <a:defRPr sz="5000" b="1">
                <a:solidFill>
                  <a:srgbClr val="535353"/>
                </a:solidFill>
              </a:defRPr>
            </a:pPr>
            <a:r>
              <a:t>и по содержанию иммунных компонентов, которых </a:t>
            </a:r>
            <a:endParaRPr>
              <a:solidFill>
                <a:srgbClr val="EE8A3F"/>
              </a:solidFill>
            </a:endParaRPr>
          </a:p>
          <a:p>
            <a:pPr>
              <a:defRPr sz="5000" b="1">
                <a:solidFill>
                  <a:srgbClr val="EE8A3F"/>
                </a:solidFill>
              </a:defRPr>
            </a:pPr>
            <a:r>
              <a:t>в молозиве значительно больше:</a:t>
            </a:r>
          </a:p>
        </p:txBody>
      </p:sp>
      <p:sp>
        <p:nvSpPr>
          <p:cNvPr id="383" name="Shape 383"/>
          <p:cNvSpPr/>
          <p:nvPr/>
        </p:nvSpPr>
        <p:spPr>
          <a:xfrm>
            <a:off x="17919487" y="7582806"/>
            <a:ext cx="4119427" cy="88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5000" b="1" spc="-1">
                <a:solidFill>
                  <a:srgbClr val="EE8A3F"/>
                </a:solidFill>
              </a:defRPr>
            </a:lvl1pPr>
          </a:lstStyle>
          <a:p>
            <a:r>
              <a:t>Молозиво</a:t>
            </a:r>
          </a:p>
        </p:txBody>
      </p:sp>
      <p:sp>
        <p:nvSpPr>
          <p:cNvPr id="384" name="Shape 384"/>
          <p:cNvSpPr/>
          <p:nvPr/>
        </p:nvSpPr>
        <p:spPr>
          <a:xfrm>
            <a:off x="1896565" y="7582806"/>
            <a:ext cx="4119427" cy="887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5000" b="1" spc="-1">
                <a:solidFill>
                  <a:srgbClr val="EE8A3F"/>
                </a:solidFill>
              </a:defRPr>
            </a:lvl1pPr>
          </a:lstStyle>
          <a:p>
            <a:r>
              <a:t>Молоко</a:t>
            </a:r>
          </a:p>
        </p:txBody>
      </p:sp>
      <p:grpSp>
        <p:nvGrpSpPr>
          <p:cNvPr id="387" name="Group 387"/>
          <p:cNvGrpSpPr/>
          <p:nvPr/>
        </p:nvGrpSpPr>
        <p:grpSpPr>
          <a:xfrm>
            <a:off x="6656989" y="6794499"/>
            <a:ext cx="1580639" cy="2463804"/>
            <a:chOff x="0" y="0"/>
            <a:chExt cx="1580638" cy="2463802"/>
          </a:xfrm>
        </p:grpSpPr>
        <p:sp>
          <p:nvSpPr>
            <p:cNvPr id="385" name="Shape 385"/>
            <p:cNvSpPr/>
            <p:nvPr/>
          </p:nvSpPr>
          <p:spPr>
            <a:xfrm flipV="1">
              <a:off x="0" y="0"/>
              <a:ext cx="1580639" cy="1270002"/>
            </a:xfrm>
            <a:prstGeom prst="line">
              <a:avLst/>
            </a:prstGeom>
            <a:noFill/>
            <a:ln w="152400" cap="flat">
              <a:solidFill>
                <a:srgbClr val="EE8A3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0" y="1193799"/>
              <a:ext cx="1580639" cy="1270004"/>
            </a:xfrm>
            <a:prstGeom prst="line">
              <a:avLst/>
            </a:prstGeom>
            <a:noFill/>
            <a:ln w="152400" cap="flat">
              <a:solidFill>
                <a:srgbClr val="EE8A3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88" name="Shape 388"/>
          <p:cNvSpPr/>
          <p:nvPr/>
        </p:nvSpPr>
        <p:spPr>
          <a:xfrm>
            <a:off x="8611110" y="6164591"/>
            <a:ext cx="7297912" cy="1633111"/>
          </a:xfrm>
          <a:prstGeom prst="roundRect">
            <a:avLst>
              <a:gd name="adj" fmla="val 11665"/>
            </a:avLst>
          </a:prstGeom>
          <a:ln w="38100">
            <a:solidFill>
              <a:srgbClr val="FFBF42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89" name="Shape 389"/>
          <p:cNvSpPr/>
          <p:nvPr/>
        </p:nvSpPr>
        <p:spPr>
          <a:xfrm>
            <a:off x="8611110" y="8300517"/>
            <a:ext cx="7297912" cy="1633112"/>
          </a:xfrm>
          <a:prstGeom prst="roundRect">
            <a:avLst>
              <a:gd name="adj" fmla="val 11665"/>
            </a:avLst>
          </a:prstGeom>
          <a:ln w="38100">
            <a:solidFill>
              <a:srgbClr val="FFBF42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90" name="Shape 390"/>
          <p:cNvSpPr/>
          <p:nvPr/>
        </p:nvSpPr>
        <p:spPr>
          <a:xfrm>
            <a:off x="16057339" y="7028695"/>
            <a:ext cx="2066940" cy="391702"/>
          </a:xfrm>
          <a:prstGeom prst="line">
            <a:avLst/>
          </a:prstGeom>
          <a:ln w="50800" cap="rnd" cmpd="sng">
            <a:solidFill>
              <a:schemeClr val="accent6">
                <a:lumMod val="75000"/>
              </a:schemeClr>
            </a:solidFill>
            <a:custDash>
              <a:ds d="100000" sp="200000"/>
            </a:custDash>
            <a:headEnd type="oval"/>
            <a:tailEnd type="oval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1" name="Shape 391"/>
          <p:cNvSpPr/>
          <p:nvPr/>
        </p:nvSpPr>
        <p:spPr>
          <a:xfrm flipV="1">
            <a:off x="15997673" y="8499558"/>
            <a:ext cx="2082185" cy="475398"/>
          </a:xfrm>
          <a:prstGeom prst="line">
            <a:avLst/>
          </a:prstGeom>
          <a:ln w="50800" cap="rnd" cmpd="sng">
            <a:solidFill>
              <a:schemeClr val="accent6">
                <a:lumMod val="75000"/>
              </a:schemeClr>
            </a:solidFill>
            <a:custDash>
              <a:ds d="100000" sp="200000"/>
            </a:custDash>
            <a:headEnd type="oval"/>
            <a:tailEnd type="oval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roup 399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395" name="Shape 395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gradFill flip="none" rotWithShape="1">
              <a:gsLst>
                <a:gs pos="0">
                  <a:srgbClr val="F08B34"/>
                </a:gs>
                <a:gs pos="100000">
                  <a:srgbClr val="F6B53D"/>
                </a:gs>
              </a:gsLst>
              <a:lin ang="19283378" scaled="0"/>
            </a:gra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396" name="image5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7" name="Shape 397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EF837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398" name="Shape 398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FFFFF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400" name="Shape 400"/>
          <p:cNvSpPr/>
          <p:nvPr/>
        </p:nvSpPr>
        <p:spPr>
          <a:xfrm>
            <a:off x="2094607" y="2856700"/>
            <a:ext cx="8318601" cy="9485415"/>
          </a:xfrm>
          <a:prstGeom prst="roundRect">
            <a:avLst>
              <a:gd name="adj" fmla="val 6139"/>
            </a:avLst>
          </a:prstGeom>
          <a:solidFill>
            <a:srgbClr val="FFBF4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01" name="Shape 401"/>
          <p:cNvSpPr/>
          <p:nvPr/>
        </p:nvSpPr>
        <p:spPr>
          <a:xfrm>
            <a:off x="6426200" y="2854412"/>
            <a:ext cx="15304790" cy="2762425"/>
          </a:xfrm>
          <a:prstGeom prst="rect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02" name="Shape 402"/>
          <p:cNvSpPr/>
          <p:nvPr/>
        </p:nvSpPr>
        <p:spPr>
          <a:xfrm>
            <a:off x="6426200" y="5560979"/>
            <a:ext cx="15304790" cy="17621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03" name="Shape 403"/>
          <p:cNvSpPr/>
          <p:nvPr/>
        </p:nvSpPr>
        <p:spPr>
          <a:xfrm>
            <a:off x="1939677" y="1086120"/>
            <a:ext cx="21504245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FEF837"/>
                </a:solidFill>
              </a:defRPr>
            </a:pPr>
            <a:r>
              <a:t>СОСТАВ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МОЛОЗИВА</a:t>
            </a:r>
          </a:p>
        </p:txBody>
      </p:sp>
      <p:sp>
        <p:nvSpPr>
          <p:cNvPr id="404" name="Shape 404"/>
          <p:cNvSpPr/>
          <p:nvPr/>
        </p:nvSpPr>
        <p:spPr>
          <a:xfrm rot="16200000">
            <a:off x="373478" y="6804252"/>
            <a:ext cx="7845357" cy="1590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10000" b="1" spc="-2">
                <a:solidFill>
                  <a:srgbClr val="FFFFFF"/>
                </a:solidFill>
              </a:defRPr>
            </a:lvl1pPr>
          </a:lstStyle>
          <a:p>
            <a:r>
              <a:t>Молозиво</a:t>
            </a:r>
          </a:p>
        </p:txBody>
      </p:sp>
      <p:sp>
        <p:nvSpPr>
          <p:cNvPr id="405" name="Shape 405"/>
          <p:cNvSpPr/>
          <p:nvPr/>
        </p:nvSpPr>
        <p:spPr>
          <a:xfrm>
            <a:off x="7082865" y="3063400"/>
            <a:ext cx="13788063" cy="763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535353"/>
                </a:solidFill>
              </a:defRPr>
            </a:lvl1pPr>
          </a:lstStyle>
          <a:p>
            <a:r>
              <a:t>Иммунные компоненты</a:t>
            </a:r>
          </a:p>
        </p:txBody>
      </p:sp>
      <p:sp>
        <p:nvSpPr>
          <p:cNvPr id="406" name="Shape 406"/>
          <p:cNvSpPr/>
          <p:nvPr/>
        </p:nvSpPr>
        <p:spPr>
          <a:xfrm>
            <a:off x="7082865" y="3768983"/>
            <a:ext cx="13788063" cy="156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3200" b="1">
                <a:solidFill>
                  <a:srgbClr val="535353"/>
                </a:solidFill>
              </a:defRPr>
            </a:lvl1pPr>
          </a:lstStyle>
          <a:p>
            <a:r>
              <a:rPr dirty="0" err="1"/>
              <a:t>иммуноглобулины</a:t>
            </a:r>
            <a:r>
              <a:rPr dirty="0"/>
              <a:t> IgG1, IgG2, </a:t>
            </a:r>
            <a:r>
              <a:rPr dirty="0" err="1"/>
              <a:t>IgM</a:t>
            </a:r>
            <a:r>
              <a:rPr dirty="0"/>
              <a:t>, </a:t>
            </a:r>
            <a:r>
              <a:rPr dirty="0" err="1"/>
              <a:t>IgA</a:t>
            </a:r>
            <a:r>
              <a:rPr dirty="0"/>
              <a:t>, </a:t>
            </a:r>
            <a:r>
              <a:rPr dirty="0" err="1"/>
              <a:t>противомикробные</a:t>
            </a:r>
            <a:r>
              <a:rPr dirty="0"/>
              <a:t> </a:t>
            </a:r>
            <a:r>
              <a:rPr dirty="0" err="1"/>
              <a:t>факторы</a:t>
            </a:r>
            <a:r>
              <a:rPr dirty="0"/>
              <a:t> (</a:t>
            </a:r>
            <a:r>
              <a:rPr dirty="0" err="1"/>
              <a:t>лизоцим</a:t>
            </a:r>
            <a:r>
              <a:rPr dirty="0"/>
              <a:t>, </a:t>
            </a:r>
            <a:r>
              <a:rPr dirty="0" err="1"/>
              <a:t>лактоферрин</a:t>
            </a:r>
            <a:r>
              <a:rPr dirty="0"/>
              <a:t>, </a:t>
            </a:r>
            <a:r>
              <a:rPr dirty="0" err="1"/>
              <a:t>лимфоциты</a:t>
            </a:r>
            <a:r>
              <a:rPr dirty="0"/>
              <a:t>), </a:t>
            </a:r>
            <a:r>
              <a:rPr dirty="0" err="1"/>
              <a:t>факторы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, </a:t>
            </a:r>
            <a:r>
              <a:rPr dirty="0" err="1"/>
              <a:t>трансфер-факторы</a:t>
            </a:r>
            <a:endParaRPr dirty="0"/>
          </a:p>
        </p:txBody>
      </p:sp>
      <p:sp>
        <p:nvSpPr>
          <p:cNvPr id="407" name="Shape 407"/>
          <p:cNvSpPr/>
          <p:nvPr/>
        </p:nvSpPr>
        <p:spPr>
          <a:xfrm>
            <a:off x="7082865" y="5728922"/>
            <a:ext cx="13788063" cy="763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535353"/>
                </a:solidFill>
              </a:defRPr>
            </a:lvl1pPr>
          </a:lstStyle>
          <a:p>
            <a:r>
              <a:t>Витамины </a:t>
            </a:r>
          </a:p>
        </p:txBody>
      </p:sp>
      <p:sp>
        <p:nvSpPr>
          <p:cNvPr id="408" name="Shape 408"/>
          <p:cNvSpPr/>
          <p:nvPr/>
        </p:nvSpPr>
        <p:spPr>
          <a:xfrm>
            <a:off x="7082865" y="6434506"/>
            <a:ext cx="13788063" cy="627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3200" b="1">
                <a:solidFill>
                  <a:srgbClr val="535353"/>
                </a:solidFill>
              </a:defRPr>
            </a:lvl1pPr>
          </a:lstStyle>
          <a:p>
            <a:r>
              <a:t>А, С, D, Е, Н,  группы В</a:t>
            </a:r>
          </a:p>
        </p:txBody>
      </p:sp>
      <p:sp>
        <p:nvSpPr>
          <p:cNvPr id="409" name="Shape 409"/>
          <p:cNvSpPr/>
          <p:nvPr/>
        </p:nvSpPr>
        <p:spPr>
          <a:xfrm>
            <a:off x="6426200" y="7266027"/>
            <a:ext cx="15304790" cy="1854837"/>
          </a:xfrm>
          <a:prstGeom prst="rect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7082865" y="7406130"/>
            <a:ext cx="13788063" cy="76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535353"/>
                </a:solidFill>
              </a:defRPr>
            </a:lvl1pPr>
          </a:lstStyle>
          <a:p>
            <a:r>
              <a:t>Минералы</a:t>
            </a:r>
          </a:p>
        </p:txBody>
      </p:sp>
      <p:sp>
        <p:nvSpPr>
          <p:cNvPr id="411" name="Shape 411"/>
          <p:cNvSpPr/>
          <p:nvPr/>
        </p:nvSpPr>
        <p:spPr>
          <a:xfrm>
            <a:off x="7082865" y="8111714"/>
            <a:ext cx="13788063" cy="627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3200" b="1">
                <a:solidFill>
                  <a:srgbClr val="535353"/>
                </a:solidFill>
              </a:defRPr>
            </a:lvl1pPr>
          </a:lstStyle>
          <a:p>
            <a:r>
              <a:t>Ca, K, Mg, P, Zn, Mn, Fe, Cu, Co</a:t>
            </a:r>
          </a:p>
        </p:txBody>
      </p:sp>
      <p:sp>
        <p:nvSpPr>
          <p:cNvPr id="412" name="Shape 412"/>
          <p:cNvSpPr/>
          <p:nvPr/>
        </p:nvSpPr>
        <p:spPr>
          <a:xfrm>
            <a:off x="6426200" y="8973773"/>
            <a:ext cx="15304790" cy="22144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13" name="Shape 413"/>
          <p:cNvSpPr/>
          <p:nvPr/>
        </p:nvSpPr>
        <p:spPr>
          <a:xfrm>
            <a:off x="7082865" y="9112097"/>
            <a:ext cx="13788063" cy="76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535353"/>
                </a:solidFill>
              </a:defRPr>
            </a:lvl1pPr>
          </a:lstStyle>
          <a:p>
            <a:r>
              <a:t>Ферменты</a:t>
            </a:r>
          </a:p>
        </p:txBody>
      </p:sp>
      <p:sp>
        <p:nvSpPr>
          <p:cNvPr id="414" name="Shape 414"/>
          <p:cNvSpPr/>
          <p:nvPr/>
        </p:nvSpPr>
        <p:spPr>
          <a:xfrm>
            <a:off x="7082865" y="9817679"/>
            <a:ext cx="13788063" cy="1097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200" b="1">
                <a:solidFill>
                  <a:srgbClr val="535353"/>
                </a:solidFill>
              </a:defRPr>
            </a:pPr>
            <a:r>
              <a:rPr dirty="0" err="1"/>
              <a:t>пероксидаза</a:t>
            </a:r>
            <a:r>
              <a:rPr dirty="0"/>
              <a:t>, </a:t>
            </a:r>
            <a:r>
              <a:rPr dirty="0" err="1"/>
              <a:t>редуктаза</a:t>
            </a:r>
            <a:r>
              <a:rPr dirty="0"/>
              <a:t>, </a:t>
            </a:r>
            <a:r>
              <a:rPr dirty="0" err="1"/>
              <a:t>каталаза</a:t>
            </a:r>
            <a:r>
              <a:rPr dirty="0"/>
              <a:t>, </a:t>
            </a:r>
            <a:r>
              <a:rPr dirty="0" err="1"/>
              <a:t>липаза</a:t>
            </a:r>
            <a:r>
              <a:rPr dirty="0"/>
              <a:t>, </a:t>
            </a:r>
            <a:r>
              <a:rPr dirty="0" err="1"/>
              <a:t>фосфатаза</a:t>
            </a:r>
            <a:r>
              <a:rPr dirty="0"/>
              <a:t>,</a:t>
            </a:r>
            <a:endParaRPr dirty="0">
              <a:solidFill>
                <a:srgbClr val="EE8A3F"/>
              </a:solidFill>
            </a:endParaRPr>
          </a:p>
          <a:p>
            <a:pPr>
              <a:defRPr sz="3200" b="1">
                <a:solidFill>
                  <a:srgbClr val="535353"/>
                </a:solidFill>
              </a:defRPr>
            </a:pPr>
            <a:r>
              <a:rPr dirty="0" err="1"/>
              <a:t>лактаза</a:t>
            </a:r>
            <a:r>
              <a:rPr dirty="0"/>
              <a:t>, </a:t>
            </a:r>
            <a:r>
              <a:rPr dirty="0" err="1"/>
              <a:t>пептидаза</a:t>
            </a:r>
            <a:endParaRPr dirty="0"/>
          </a:p>
        </p:txBody>
      </p:sp>
      <p:sp>
        <p:nvSpPr>
          <p:cNvPr id="415" name="Shape 415"/>
          <p:cNvSpPr/>
          <p:nvPr/>
        </p:nvSpPr>
        <p:spPr>
          <a:xfrm>
            <a:off x="6426200" y="11139575"/>
            <a:ext cx="15304790" cy="1255258"/>
          </a:xfrm>
          <a:prstGeom prst="rect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16" name="Shape 416"/>
          <p:cNvSpPr/>
          <p:nvPr/>
        </p:nvSpPr>
        <p:spPr>
          <a:xfrm>
            <a:off x="7082865" y="11333373"/>
            <a:ext cx="13788063" cy="76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b="1" spc="-1">
                <a:solidFill>
                  <a:srgbClr val="535353"/>
                </a:solidFill>
              </a:defRPr>
            </a:lvl1pPr>
          </a:lstStyle>
          <a:p>
            <a:r>
              <a:t>Легкоусвояемые жиры и углеводы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roup 424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420" name="Shape 420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421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22" name="Shape 422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423" name="Shape 423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425" name="Shape 425"/>
          <p:cNvSpPr/>
          <p:nvPr/>
        </p:nvSpPr>
        <p:spPr>
          <a:xfrm>
            <a:off x="9194889" y="4978763"/>
            <a:ext cx="5471437" cy="5471438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26" name="Shape 426"/>
          <p:cNvSpPr/>
          <p:nvPr/>
        </p:nvSpPr>
        <p:spPr>
          <a:xfrm>
            <a:off x="1939677" y="1086120"/>
            <a:ext cx="21504245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СОСТАВ МОЛОЗИВА: </a:t>
            </a:r>
            <a:r>
              <a:rPr>
                <a:solidFill>
                  <a:srgbClr val="EE8A3F"/>
                </a:solidFill>
              </a:rPr>
              <a:t>ИММУНОГЛОБУЛИНЫ</a:t>
            </a:r>
          </a:p>
        </p:txBody>
      </p:sp>
      <p:sp>
        <p:nvSpPr>
          <p:cNvPr id="427" name="Shape 427"/>
          <p:cNvSpPr/>
          <p:nvPr/>
        </p:nvSpPr>
        <p:spPr>
          <a:xfrm>
            <a:off x="2006998" y="2947639"/>
            <a:ext cx="21005236" cy="973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5600" b="1" spc="-1">
                <a:solidFill>
                  <a:srgbClr val="535353"/>
                </a:solidFill>
              </a:defRPr>
            </a:lvl1pPr>
          </a:lstStyle>
          <a:p>
            <a:r>
              <a:t>Иммуноглобулины (антитела, Ig) — </a:t>
            </a:r>
          </a:p>
        </p:txBody>
      </p:sp>
      <p:sp>
        <p:nvSpPr>
          <p:cNvPr id="428" name="Shape 428"/>
          <p:cNvSpPr/>
          <p:nvPr/>
        </p:nvSpPr>
        <p:spPr>
          <a:xfrm>
            <a:off x="2420038" y="10044041"/>
            <a:ext cx="12607898" cy="156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200" b="1" cap="all">
                <a:solidFill>
                  <a:srgbClr val="535353"/>
                </a:solidFill>
              </a:defRPr>
            </a:pPr>
            <a:r>
              <a:t>Иммуноглобулины составляют 70-80% </a:t>
            </a:r>
          </a:p>
          <a:p>
            <a:pPr>
              <a:defRPr sz="3200" b="1" cap="all">
                <a:solidFill>
                  <a:srgbClr val="535353"/>
                </a:solidFill>
              </a:defRPr>
            </a:pPr>
            <a:r>
              <a:t>общего содержания белка в молозиве, тогда </a:t>
            </a:r>
          </a:p>
          <a:p>
            <a:pPr>
              <a:defRPr sz="3200" b="1" cap="all">
                <a:solidFill>
                  <a:srgbClr val="535353"/>
                </a:solidFill>
              </a:defRPr>
            </a:pPr>
            <a:r>
              <a:t>как в обычном молоке их только 1-2%.</a:t>
            </a:r>
          </a:p>
        </p:txBody>
      </p:sp>
      <p:sp>
        <p:nvSpPr>
          <p:cNvPr id="429" name="Shape 429"/>
          <p:cNvSpPr/>
          <p:nvPr/>
        </p:nvSpPr>
        <p:spPr>
          <a:xfrm flipV="1">
            <a:off x="2158999" y="10192925"/>
            <a:ext cx="4" cy="1270003"/>
          </a:xfrm>
          <a:prstGeom prst="line">
            <a:avLst/>
          </a:prstGeom>
          <a:ln w="76200">
            <a:solidFill>
              <a:srgbClr val="CD5C3C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2006998" y="4061921"/>
            <a:ext cx="13279006" cy="4697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белковые</a:t>
            </a:r>
            <a:r>
              <a:rPr dirty="0"/>
              <a:t> </a:t>
            </a:r>
            <a:r>
              <a:rPr dirty="0" err="1"/>
              <a:t>компоненты</a:t>
            </a:r>
            <a:r>
              <a:rPr dirty="0"/>
              <a:t>, </a:t>
            </a:r>
            <a:r>
              <a:rPr dirty="0" err="1"/>
              <a:t>образуемые</a:t>
            </a:r>
            <a:r>
              <a:rPr dirty="0"/>
              <a:t> </a:t>
            </a:r>
            <a:r>
              <a:rPr dirty="0" err="1"/>
              <a:t>иммунными</a:t>
            </a:r>
            <a:r>
              <a:rPr dirty="0"/>
              <a:t> </a:t>
            </a:r>
            <a:r>
              <a:rPr dirty="0" err="1"/>
              <a:t>клетками</a:t>
            </a:r>
            <a:r>
              <a:rPr dirty="0"/>
              <a:t> в </a:t>
            </a:r>
            <a:r>
              <a:rPr dirty="0" err="1"/>
              <a:t>ответ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попадание</a:t>
            </a:r>
            <a:r>
              <a:rPr dirty="0"/>
              <a:t> в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антигенов</a:t>
            </a:r>
            <a:r>
              <a:rPr dirty="0"/>
              <a:t> (</a:t>
            </a:r>
            <a:r>
              <a:rPr dirty="0" err="1"/>
              <a:t>бактерий</a:t>
            </a:r>
            <a:r>
              <a:rPr dirty="0"/>
              <a:t>, </a:t>
            </a:r>
            <a:r>
              <a:rPr dirty="0" err="1"/>
              <a:t>вирусов</a:t>
            </a:r>
            <a:r>
              <a:rPr dirty="0"/>
              <a:t>, </a:t>
            </a:r>
            <a:r>
              <a:rPr dirty="0" err="1"/>
              <a:t>токсинов</a:t>
            </a:r>
            <a:r>
              <a:rPr dirty="0"/>
              <a:t>).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Антитела</a:t>
            </a:r>
            <a:r>
              <a:rPr dirty="0"/>
              <a:t> </a:t>
            </a:r>
            <a:r>
              <a:rPr dirty="0" err="1"/>
              <a:t>связываются</a:t>
            </a:r>
            <a:r>
              <a:rPr dirty="0"/>
              <a:t> с </a:t>
            </a:r>
            <a:r>
              <a:rPr dirty="0" err="1"/>
              <a:t>антигенами</a:t>
            </a:r>
            <a:r>
              <a:rPr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/>
              <a:t>и </a:t>
            </a:r>
            <a:r>
              <a:rPr dirty="0" err="1"/>
              <a:t>препятствуют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 smtClean="0"/>
              <a:t>размножению</a:t>
            </a:r>
            <a:r>
              <a:rPr dirty="0" smtClean="0"/>
              <a:t>,</a:t>
            </a:r>
            <a:r>
              <a:rPr lang="ru-RU" dirty="0" smtClean="0"/>
              <a:t> </a:t>
            </a:r>
            <a:r>
              <a:rPr dirty="0" smtClean="0"/>
              <a:t>а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нейтрализуют</a:t>
            </a:r>
            <a:r>
              <a:rPr dirty="0"/>
              <a:t> </a:t>
            </a:r>
            <a:r>
              <a:rPr dirty="0" err="1"/>
              <a:t>выделяемые</a:t>
            </a:r>
            <a:r>
              <a:rPr dirty="0"/>
              <a:t> </a:t>
            </a:r>
            <a:r>
              <a:rPr dirty="0" err="1" smtClean="0"/>
              <a:t>ими</a:t>
            </a:r>
            <a:r>
              <a:rPr dirty="0" smtClean="0"/>
              <a:t> </a:t>
            </a:r>
            <a:r>
              <a:rPr dirty="0" err="1"/>
              <a:t>токсические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.</a:t>
            </a:r>
          </a:p>
        </p:txBody>
      </p:sp>
      <p:pic>
        <p:nvPicPr>
          <p:cNvPr id="431" name="image6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7808888" y="2900419"/>
            <a:ext cx="1418030" cy="14180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4" name="Group 444"/>
          <p:cNvGrpSpPr/>
          <p:nvPr/>
        </p:nvGrpSpPr>
        <p:grpSpPr>
          <a:xfrm>
            <a:off x="12336395" y="-394964"/>
            <a:ext cx="18399087" cy="19562407"/>
            <a:chOff x="0" y="0"/>
            <a:chExt cx="18399085" cy="19562405"/>
          </a:xfrm>
        </p:grpSpPr>
        <p:sp>
          <p:nvSpPr>
            <p:cNvPr id="432" name="Shape 432"/>
            <p:cNvSpPr/>
            <p:nvPr/>
          </p:nvSpPr>
          <p:spPr>
            <a:xfrm>
              <a:off x="1592018" y="11384085"/>
              <a:ext cx="1728507" cy="1728509"/>
            </a:xfrm>
            <a:prstGeom prst="ellipse">
              <a:avLst/>
            </a:prstGeom>
            <a:solidFill>
              <a:srgbClr val="F5DAD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3138006" y="2852512"/>
              <a:ext cx="4754283" cy="4754283"/>
            </a:xfrm>
            <a:prstGeom prst="ellipse">
              <a:avLst/>
            </a:prstGeom>
            <a:solidFill>
              <a:srgbClr val="F5DAD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4" name="Shape 434"/>
            <p:cNvSpPr/>
            <p:nvPr/>
          </p:nvSpPr>
          <p:spPr>
            <a:xfrm>
              <a:off x="3578239" y="4511945"/>
              <a:ext cx="13421889" cy="13421887"/>
            </a:xfrm>
            <a:prstGeom prst="ellipse">
              <a:avLst/>
            </a:prstGeom>
            <a:solidFill>
              <a:srgbClr val="FFBF4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pic>
          <p:nvPicPr>
            <p:cNvPr id="435" name="image7.png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2179279" y="3342601"/>
              <a:ext cx="16219807" cy="162198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6" name="image8.png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 rot="6443126">
              <a:off x="2542317" y="8515251"/>
              <a:ext cx="4122045" cy="29408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7" name="image8.png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 rot="13256653">
              <a:off x="5203488" y="12465218"/>
              <a:ext cx="4590105" cy="3274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8" name="image8.png"/>
            <p:cNvPicPr>
              <a:picLocks noChangeAspect="1"/>
            </p:cNvPicPr>
            <p:nvPr/>
          </p:nvPicPr>
          <p:blipFill>
            <a:blip r:embed="rId6" cstate="print">
              <a:extLst/>
            </a:blip>
            <a:stretch>
              <a:fillRect/>
            </a:stretch>
          </p:blipFill>
          <p:spPr>
            <a:xfrm rot="18421150">
              <a:off x="8369212" y="6982862"/>
              <a:ext cx="5296921" cy="37790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9" name="image9.png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 rot="20725311">
              <a:off x="1859818" y="3231275"/>
              <a:ext cx="12896329" cy="91994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image6.png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-1" y="11902692"/>
              <a:ext cx="3201913" cy="32019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1" name="image6.png"/>
            <p:cNvPicPr>
              <a:picLocks noChangeAspect="1"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10490201" y="-1"/>
              <a:ext cx="3201913" cy="32019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2" name="Shape 442"/>
            <p:cNvSpPr/>
            <p:nvPr/>
          </p:nvSpPr>
          <p:spPr>
            <a:xfrm>
              <a:off x="3007329" y="7344224"/>
              <a:ext cx="973597" cy="973597"/>
            </a:xfrm>
            <a:prstGeom prst="ellipse">
              <a:avLst/>
            </a:prstGeom>
            <a:solidFill>
              <a:srgbClr val="F5E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43" name="Shape 443"/>
            <p:cNvSpPr/>
            <p:nvPr/>
          </p:nvSpPr>
          <p:spPr>
            <a:xfrm>
              <a:off x="9611330" y="79823"/>
              <a:ext cx="973597" cy="973597"/>
            </a:xfrm>
            <a:prstGeom prst="ellipse">
              <a:avLst/>
            </a:prstGeom>
            <a:solidFill>
              <a:srgbClr val="F5E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45" name="Shape 445"/>
          <p:cNvSpPr/>
          <p:nvPr/>
        </p:nvSpPr>
        <p:spPr>
          <a:xfrm>
            <a:off x="1277918" y="9832378"/>
            <a:ext cx="664666" cy="1874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12000" b="1" cap="all">
                <a:solidFill>
                  <a:srgbClr val="E46C0A"/>
                </a:solidFill>
              </a:defRPr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roup 453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449" name="Shape 449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450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1" name="Shape 451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452" name="Shape 452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454" name="Shape 454"/>
          <p:cNvSpPr/>
          <p:nvPr/>
        </p:nvSpPr>
        <p:spPr>
          <a:xfrm>
            <a:off x="-2133513" y="6367070"/>
            <a:ext cx="5471438" cy="5471438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5" name="Shape 455"/>
          <p:cNvSpPr/>
          <p:nvPr/>
        </p:nvSpPr>
        <p:spPr>
          <a:xfrm>
            <a:off x="2006998" y="3738028"/>
            <a:ext cx="21005236" cy="973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5600" b="1" spc="-1">
                <a:solidFill>
                  <a:srgbClr val="535353"/>
                </a:solidFill>
              </a:defRPr>
            </a:lvl1pPr>
          </a:lstStyle>
          <a:p>
            <a:r>
              <a:t>Лактоферрин — </a:t>
            </a:r>
          </a:p>
        </p:txBody>
      </p:sp>
      <p:sp>
        <p:nvSpPr>
          <p:cNvPr id="456" name="Shape 456"/>
          <p:cNvSpPr/>
          <p:nvPr/>
        </p:nvSpPr>
        <p:spPr>
          <a:xfrm>
            <a:off x="2006998" y="4852313"/>
            <a:ext cx="13279006" cy="1373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spc="-1">
                <a:solidFill>
                  <a:srgbClr val="535353"/>
                </a:solidFill>
              </a:defRPr>
            </a:lvl1pPr>
          </a:lstStyle>
          <a:p>
            <a:r>
              <a:t>белок, который связывает и транспортирует ионы железа по органам и тканям.</a:t>
            </a:r>
          </a:p>
        </p:txBody>
      </p:sp>
      <p:sp>
        <p:nvSpPr>
          <p:cNvPr id="457" name="Shape 457"/>
          <p:cNvSpPr/>
          <p:nvPr/>
        </p:nvSpPr>
        <p:spPr>
          <a:xfrm>
            <a:off x="11645365" y="11398325"/>
            <a:ext cx="1728507" cy="1728507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8" name="Shape 458"/>
          <p:cNvSpPr/>
          <p:nvPr/>
        </p:nvSpPr>
        <p:spPr>
          <a:xfrm>
            <a:off x="14128204" y="-3460649"/>
            <a:ext cx="4754283" cy="4754283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9" name="Shape 459"/>
          <p:cNvSpPr/>
          <p:nvPr/>
        </p:nvSpPr>
        <p:spPr>
          <a:xfrm>
            <a:off x="15914639" y="4116985"/>
            <a:ext cx="13421885" cy="13421882"/>
          </a:xfrm>
          <a:prstGeom prst="ellipse">
            <a:avLst/>
          </a:prstGeom>
          <a:solidFill>
            <a:srgbClr val="FFBF42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60" name="image7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1596978" y="559024"/>
            <a:ext cx="16219804" cy="16219804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Shape 461"/>
          <p:cNvSpPr/>
          <p:nvPr/>
        </p:nvSpPr>
        <p:spPr>
          <a:xfrm>
            <a:off x="15343728" y="6949261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62" name="Shape 462"/>
          <p:cNvSpPr/>
          <p:nvPr/>
        </p:nvSpPr>
        <p:spPr>
          <a:xfrm>
            <a:off x="22531928" y="1711444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63" name="image10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052678" y="5178273"/>
            <a:ext cx="9308405" cy="6981304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Shape 464"/>
          <p:cNvSpPr/>
          <p:nvPr/>
        </p:nvSpPr>
        <p:spPr>
          <a:xfrm>
            <a:off x="1939677" y="1086120"/>
            <a:ext cx="21504245" cy="222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СОСТАВ МОЛОЗИВА: </a:t>
            </a:r>
          </a:p>
          <a:p>
            <a:pPr>
              <a:defRPr sz="7200" b="1" cap="all" spc="-1">
                <a:solidFill>
                  <a:srgbClr val="EE8A3F"/>
                </a:solidFill>
              </a:defRPr>
            </a:pPr>
            <a:r>
              <a:t>ПРОТИВОМИКРОБНЫЕ ФАКТОРЫ</a:t>
            </a:r>
          </a:p>
        </p:txBody>
      </p:sp>
      <p:sp>
        <p:nvSpPr>
          <p:cNvPr id="465" name="Shape 465"/>
          <p:cNvSpPr/>
          <p:nvPr/>
        </p:nvSpPr>
        <p:spPr>
          <a:xfrm>
            <a:off x="2006998" y="6508721"/>
            <a:ext cx="13279006" cy="3404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Свободные</a:t>
            </a:r>
            <a:r>
              <a:rPr dirty="0"/>
              <a:t> </a:t>
            </a:r>
            <a:r>
              <a:rPr dirty="0" err="1"/>
              <a:t>ионы</a:t>
            </a:r>
            <a:r>
              <a:rPr dirty="0"/>
              <a:t> </a:t>
            </a:r>
            <a:r>
              <a:rPr dirty="0" err="1"/>
              <a:t>железа</a:t>
            </a:r>
            <a:r>
              <a:rPr dirty="0"/>
              <a:t> — </a:t>
            </a:r>
            <a:r>
              <a:rPr dirty="0" err="1"/>
              <a:t>источник</a:t>
            </a:r>
            <a:r>
              <a:rPr dirty="0"/>
              <a:t> </a:t>
            </a:r>
            <a:r>
              <a:rPr dirty="0" err="1"/>
              <a:t>питания</a:t>
            </a:r>
            <a:r>
              <a:rPr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патогенной</a:t>
            </a:r>
            <a:r>
              <a:rPr dirty="0"/>
              <a:t> </a:t>
            </a:r>
            <a:r>
              <a:rPr dirty="0" err="1"/>
              <a:t>бактериальной</a:t>
            </a:r>
            <a:r>
              <a:rPr dirty="0"/>
              <a:t> </a:t>
            </a:r>
            <a:r>
              <a:rPr dirty="0" err="1"/>
              <a:t>микрофлоры</a:t>
            </a:r>
            <a:r>
              <a:rPr dirty="0"/>
              <a:t>.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достаточном</a:t>
            </a:r>
            <a:r>
              <a:rPr dirty="0"/>
              <a:t> </a:t>
            </a:r>
            <a:r>
              <a:rPr dirty="0" err="1"/>
              <a:t>уровне</a:t>
            </a:r>
            <a:r>
              <a:rPr dirty="0"/>
              <a:t> </a:t>
            </a:r>
            <a:r>
              <a:rPr dirty="0" err="1"/>
              <a:t>лактоферрина</a:t>
            </a:r>
            <a:r>
              <a:rPr dirty="0"/>
              <a:t> </a:t>
            </a:r>
            <a:r>
              <a:rPr dirty="0" err="1"/>
              <a:t>патогенная</a:t>
            </a:r>
            <a:r>
              <a:rPr dirty="0"/>
              <a:t> </a:t>
            </a:r>
            <a:r>
              <a:rPr dirty="0" err="1"/>
              <a:t>бактериальная</a:t>
            </a:r>
            <a:r>
              <a:rPr dirty="0"/>
              <a:t> </a:t>
            </a:r>
            <a:r>
              <a:rPr dirty="0" err="1" smtClean="0"/>
              <a:t>микрофлора</a:t>
            </a:r>
            <a:r>
              <a:rPr dirty="0" smtClean="0"/>
              <a:t> </a:t>
            </a:r>
            <a:r>
              <a:rPr lang="ru-RU" sz="4200" dirty="0" smtClean="0"/>
              <a:t>«лишена пищи»,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 smtClean="0"/>
              <a:t>не</a:t>
            </a:r>
            <a:r>
              <a:rPr dirty="0" smtClean="0"/>
              <a:t> </a:t>
            </a:r>
            <a:r>
              <a:rPr dirty="0" err="1"/>
              <a:t>может</a:t>
            </a:r>
            <a:r>
              <a:rPr dirty="0"/>
              <a:t> </a:t>
            </a:r>
            <a:r>
              <a:rPr dirty="0" err="1"/>
              <a:t>расти</a:t>
            </a:r>
            <a:r>
              <a:rPr dirty="0"/>
              <a:t> и </a:t>
            </a:r>
            <a:r>
              <a:rPr dirty="0" err="1"/>
              <a:t>развиваться</a:t>
            </a:r>
            <a:r>
              <a:rPr dirty="0"/>
              <a:t>.</a:t>
            </a:r>
          </a:p>
        </p:txBody>
      </p:sp>
      <p:sp>
        <p:nvSpPr>
          <p:cNvPr id="466" name="Shape 466"/>
          <p:cNvSpPr/>
          <p:nvPr/>
        </p:nvSpPr>
        <p:spPr>
          <a:xfrm>
            <a:off x="17625964" y="11948593"/>
            <a:ext cx="5193638" cy="627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3200" b="1">
                <a:solidFill>
                  <a:srgbClr val="535353"/>
                </a:solidFill>
              </a:defRPr>
            </a:lvl1pPr>
          </a:lstStyle>
          <a:p>
            <a:r>
              <a:t>Молекула лактоферрина</a:t>
            </a:r>
          </a:p>
        </p:txBody>
      </p:sp>
      <p:sp>
        <p:nvSpPr>
          <p:cNvPr id="467" name="Shape 467"/>
          <p:cNvSpPr/>
          <p:nvPr/>
        </p:nvSpPr>
        <p:spPr>
          <a:xfrm>
            <a:off x="11836734" y="11880822"/>
            <a:ext cx="1345767" cy="763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4200" b="1" spc="-1">
                <a:solidFill>
                  <a:srgbClr val="EE8A3F"/>
                </a:solidFill>
              </a:defRPr>
            </a:lvl1pPr>
          </a:lstStyle>
          <a:p>
            <a:r>
              <a:t>Fe</a:t>
            </a:r>
          </a:p>
        </p:txBody>
      </p:sp>
      <p:sp>
        <p:nvSpPr>
          <p:cNvPr id="468" name="Shape 468"/>
          <p:cNvSpPr/>
          <p:nvPr/>
        </p:nvSpPr>
        <p:spPr>
          <a:xfrm>
            <a:off x="22345842" y="1867286"/>
            <a:ext cx="1345768" cy="627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3200" b="1">
                <a:solidFill>
                  <a:srgbClr val="EE8A3F"/>
                </a:solidFill>
              </a:defRPr>
            </a:lvl1pPr>
          </a:lstStyle>
          <a:p>
            <a:r>
              <a:t>Fe</a:t>
            </a:r>
          </a:p>
        </p:txBody>
      </p:sp>
      <p:sp>
        <p:nvSpPr>
          <p:cNvPr id="469" name="Shape 469"/>
          <p:cNvSpPr/>
          <p:nvPr/>
        </p:nvSpPr>
        <p:spPr>
          <a:xfrm>
            <a:off x="-1269985" y="7992922"/>
            <a:ext cx="4125381" cy="2219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14400" b="1" spc="-3">
                <a:solidFill>
                  <a:srgbClr val="EEBF87"/>
                </a:solidFill>
              </a:defRPr>
            </a:lvl1pPr>
          </a:lstStyle>
          <a:p>
            <a:r>
              <a:t>Fe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roup 477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473" name="Shape 473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474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5" name="Shape 475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476" name="Shape 476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478" name="Shape 478"/>
          <p:cNvSpPr/>
          <p:nvPr/>
        </p:nvSpPr>
        <p:spPr>
          <a:xfrm>
            <a:off x="-2133513" y="5502308"/>
            <a:ext cx="5471438" cy="5471436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79" name="Shape 479"/>
          <p:cNvSpPr/>
          <p:nvPr/>
        </p:nvSpPr>
        <p:spPr>
          <a:xfrm>
            <a:off x="2006998" y="3738028"/>
            <a:ext cx="21005236" cy="973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5600" b="1" spc="-1">
                <a:solidFill>
                  <a:srgbClr val="535353"/>
                </a:solidFill>
              </a:defRPr>
            </a:lvl1pPr>
          </a:lstStyle>
          <a:p>
            <a:r>
              <a:t>Лизоцим —</a:t>
            </a:r>
          </a:p>
        </p:txBody>
      </p:sp>
      <p:sp>
        <p:nvSpPr>
          <p:cNvPr id="480" name="Shape 480"/>
          <p:cNvSpPr/>
          <p:nvPr/>
        </p:nvSpPr>
        <p:spPr>
          <a:xfrm>
            <a:off x="2006999" y="4852313"/>
            <a:ext cx="21005236" cy="259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4200" spc="-1">
                <a:solidFill>
                  <a:srgbClr val="535353"/>
                </a:solidFill>
              </a:defRPr>
            </a:lvl1pPr>
          </a:lstStyle>
          <a:p>
            <a:r>
              <a:t>фермент, который разрушает грамположительные бактерии. Стимулирует фагоцитарную активность макрофагов, восстановление поврежденных тканей, оказывает противовоспалительное, иммуннорегулирующее, антитоксическое действие. Участвует в регуляции кишечной микрофлоры.</a:t>
            </a:r>
          </a:p>
        </p:txBody>
      </p:sp>
      <p:sp>
        <p:nvSpPr>
          <p:cNvPr id="481" name="Shape 481"/>
          <p:cNvSpPr/>
          <p:nvPr/>
        </p:nvSpPr>
        <p:spPr>
          <a:xfrm>
            <a:off x="25964472" y="3538373"/>
            <a:ext cx="1728509" cy="1728507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82" name="Shape 482"/>
          <p:cNvSpPr/>
          <p:nvPr/>
        </p:nvSpPr>
        <p:spPr>
          <a:xfrm>
            <a:off x="17074604" y="-3130450"/>
            <a:ext cx="4754283" cy="4754282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83" name="Shape 483"/>
          <p:cNvSpPr/>
          <p:nvPr/>
        </p:nvSpPr>
        <p:spPr>
          <a:xfrm>
            <a:off x="26341927" y="2047063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84" name="Shape 484"/>
          <p:cNvSpPr/>
          <p:nvPr/>
        </p:nvSpPr>
        <p:spPr>
          <a:xfrm>
            <a:off x="22531928" y="1711444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1939679" y="1086117"/>
            <a:ext cx="20389224" cy="2224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СОСТАВ МОЛОЗИВА: </a:t>
            </a:r>
          </a:p>
          <a:p>
            <a:pPr>
              <a:defRPr sz="7200" b="1" cap="all" spc="-1">
                <a:solidFill>
                  <a:srgbClr val="EE8A3F"/>
                </a:solidFill>
              </a:defRPr>
            </a:pPr>
            <a:r>
              <a:t>ПРОТИВОМИКРОБНЫЕ ФАКТОРЫ</a:t>
            </a:r>
          </a:p>
        </p:txBody>
      </p:sp>
      <p:sp>
        <p:nvSpPr>
          <p:cNvPr id="486" name="Shape 486"/>
          <p:cNvSpPr/>
          <p:nvPr/>
        </p:nvSpPr>
        <p:spPr>
          <a:xfrm>
            <a:off x="2006998" y="7751229"/>
            <a:ext cx="21005236" cy="973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5600" b="1" spc="-1">
                <a:solidFill>
                  <a:srgbClr val="535353"/>
                </a:solidFill>
              </a:defRPr>
            </a:lvl1pPr>
          </a:lstStyle>
          <a:p>
            <a:r>
              <a:t>Лактопероксидаза —</a:t>
            </a:r>
          </a:p>
        </p:txBody>
      </p:sp>
      <p:sp>
        <p:nvSpPr>
          <p:cNvPr id="487" name="Shape 487"/>
          <p:cNvSpPr/>
          <p:nvPr/>
        </p:nvSpPr>
        <p:spPr>
          <a:xfrm>
            <a:off x="2006999" y="8865513"/>
            <a:ext cx="21005236" cy="1373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t>фермент, который снижает активность различных видов патогенов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(бактерий, грибков).</a:t>
            </a:r>
          </a:p>
        </p:txBody>
      </p:sp>
      <p:sp>
        <p:nvSpPr>
          <p:cNvPr id="488" name="Shape 488"/>
          <p:cNvSpPr/>
          <p:nvPr/>
        </p:nvSpPr>
        <p:spPr>
          <a:xfrm>
            <a:off x="2420040" y="10863605"/>
            <a:ext cx="20329496" cy="156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200" b="1" cap="all">
                <a:solidFill>
                  <a:srgbClr val="535353"/>
                </a:solidFill>
              </a:defRPr>
            </a:pPr>
            <a:r>
              <a:t>Лактоферрин и лактопероксидаза — </a:t>
            </a:r>
            <a:r>
              <a:rPr>
                <a:solidFill>
                  <a:srgbClr val="CD5C3C"/>
                </a:solidFill>
              </a:rPr>
              <a:t>важные звенья иммунной защиты </a:t>
            </a:r>
            <a:r>
              <a:rPr>
                <a:solidFill>
                  <a:srgbClr val="CB5C41"/>
                </a:solidFill>
              </a:rPr>
              <a:t>РЕСПИРАТОРНОЙ СИСТЕМЫ</a:t>
            </a:r>
            <a:r>
              <a:rPr>
                <a:solidFill>
                  <a:srgbClr val="FF0000"/>
                </a:solidFill>
              </a:rPr>
              <a:t> </a:t>
            </a:r>
            <a:r>
              <a:t>от патогенов, так как присутствуют в различных секреторных жидкостях и осуществляют барьерную функцию.</a:t>
            </a:r>
          </a:p>
        </p:txBody>
      </p:sp>
      <p:sp>
        <p:nvSpPr>
          <p:cNvPr id="489" name="Shape 489"/>
          <p:cNvSpPr/>
          <p:nvPr/>
        </p:nvSpPr>
        <p:spPr>
          <a:xfrm flipV="1">
            <a:off x="2158999" y="11012488"/>
            <a:ext cx="4" cy="1270003"/>
          </a:xfrm>
          <a:prstGeom prst="line">
            <a:avLst/>
          </a:prstGeom>
          <a:ln w="76200">
            <a:solidFill>
              <a:srgbClr val="CD5C3C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0" name="Shape 490"/>
          <p:cNvSpPr/>
          <p:nvPr/>
        </p:nvSpPr>
        <p:spPr>
          <a:xfrm>
            <a:off x="1277918" y="10650411"/>
            <a:ext cx="664666" cy="1874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12000" b="1" cap="all">
                <a:solidFill>
                  <a:srgbClr val="E46C0A"/>
                </a:solidFill>
              </a:defRPr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roup 498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494" name="Shape 494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495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96" name="Shape 496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497" name="Shape 497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499" name="Shape 499"/>
          <p:cNvSpPr/>
          <p:nvPr/>
        </p:nvSpPr>
        <p:spPr>
          <a:xfrm>
            <a:off x="-2133513" y="5502307"/>
            <a:ext cx="5471438" cy="5471438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0" name="Shape 500"/>
          <p:cNvSpPr/>
          <p:nvPr/>
        </p:nvSpPr>
        <p:spPr>
          <a:xfrm>
            <a:off x="2006998" y="2823628"/>
            <a:ext cx="21005236" cy="1623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5000" b="1">
                <a:solidFill>
                  <a:srgbClr val="535353"/>
                </a:solidFill>
              </a:defRPr>
            </a:pPr>
            <a:r>
              <a:t>К цитокинам относятся </a:t>
            </a:r>
            <a:r>
              <a:rPr>
                <a:solidFill>
                  <a:srgbClr val="CD5C3C"/>
                </a:solidFill>
              </a:rPr>
              <a:t>интерлейкины, интерфероны, факторы роста, трансфер-факторы.</a:t>
            </a:r>
          </a:p>
        </p:txBody>
      </p:sp>
      <p:sp>
        <p:nvSpPr>
          <p:cNvPr id="501" name="Shape 501"/>
          <p:cNvSpPr/>
          <p:nvPr/>
        </p:nvSpPr>
        <p:spPr>
          <a:xfrm>
            <a:off x="2006998" y="4761312"/>
            <a:ext cx="19821888" cy="2758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Цитокины</a:t>
            </a:r>
            <a:r>
              <a:rPr dirty="0"/>
              <a:t> </a:t>
            </a:r>
            <a:r>
              <a:rPr dirty="0" err="1"/>
              <a:t>формируют</a:t>
            </a:r>
            <a:r>
              <a:rPr dirty="0"/>
              <a:t> и </a:t>
            </a:r>
            <a:r>
              <a:rPr dirty="0" err="1"/>
              <a:t>регулируют</a:t>
            </a:r>
            <a:r>
              <a:rPr dirty="0"/>
              <a:t> </a:t>
            </a:r>
            <a:r>
              <a:rPr dirty="0" err="1"/>
              <a:t>весь</a:t>
            </a:r>
            <a:r>
              <a:rPr dirty="0"/>
              <a:t> </a:t>
            </a:r>
            <a:r>
              <a:rPr dirty="0" err="1"/>
              <a:t>комплекс</a:t>
            </a:r>
            <a:r>
              <a:rPr dirty="0"/>
              <a:t> </a:t>
            </a:r>
            <a:r>
              <a:rPr dirty="0" err="1"/>
              <a:t>защитных</a:t>
            </a:r>
            <a:r>
              <a:rPr dirty="0"/>
              <a:t> </a:t>
            </a:r>
            <a:r>
              <a:rPr dirty="0" err="1"/>
              <a:t>реакций</a:t>
            </a:r>
            <a:r>
              <a:rPr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внедрении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 и </a:t>
            </a:r>
            <a:r>
              <a:rPr dirty="0" err="1"/>
              <a:t>осуществляют</a:t>
            </a:r>
            <a:r>
              <a:rPr dirty="0"/>
              <a:t> </a:t>
            </a:r>
            <a:r>
              <a:rPr dirty="0" err="1"/>
              <a:t>связь</a:t>
            </a:r>
            <a:r>
              <a:rPr dirty="0"/>
              <a:t> </a:t>
            </a:r>
            <a:r>
              <a:rPr dirty="0" err="1"/>
              <a:t>между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, </a:t>
            </a:r>
            <a:r>
              <a:rPr dirty="0" err="1"/>
              <a:t>нервной</a:t>
            </a:r>
            <a:r>
              <a:rPr dirty="0"/>
              <a:t>, </a:t>
            </a:r>
            <a:r>
              <a:rPr dirty="0" err="1"/>
              <a:t>эндокринной</a:t>
            </a:r>
            <a:r>
              <a:rPr dirty="0"/>
              <a:t>, </a:t>
            </a:r>
            <a:r>
              <a:rPr dirty="0" err="1"/>
              <a:t>кроветворной</a:t>
            </a:r>
            <a:r>
              <a:rPr dirty="0"/>
              <a:t> и </a:t>
            </a:r>
            <a:r>
              <a:rPr dirty="0" err="1"/>
              <a:t>другими</a:t>
            </a:r>
            <a:r>
              <a:rPr dirty="0"/>
              <a:t> </a:t>
            </a:r>
            <a:r>
              <a:rPr dirty="0" err="1"/>
              <a:t>системами</a:t>
            </a:r>
            <a:r>
              <a:rPr dirty="0"/>
              <a:t>. </a:t>
            </a:r>
            <a:r>
              <a:rPr dirty="0" err="1"/>
              <a:t>Таким</a:t>
            </a:r>
            <a:r>
              <a:rPr dirty="0"/>
              <a:t> </a:t>
            </a:r>
            <a:r>
              <a:rPr dirty="0" err="1" smtClean="0"/>
              <a:t>образом</a:t>
            </a:r>
            <a:r>
              <a:rPr lang="ru-RU" dirty="0" smtClean="0"/>
              <a:t>,</a:t>
            </a:r>
            <a:r>
              <a:rPr dirty="0" smtClean="0"/>
              <a:t> </a:t>
            </a:r>
            <a:endParaRPr dirty="0"/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/>
              <a:t>в </a:t>
            </a:r>
            <a:r>
              <a:rPr dirty="0" err="1"/>
              <a:t>единой</a:t>
            </a:r>
            <a:r>
              <a:rPr dirty="0"/>
              <a:t> </a:t>
            </a:r>
            <a:r>
              <a:rPr dirty="0" err="1"/>
              <a:t>защитной</a:t>
            </a:r>
            <a:r>
              <a:rPr dirty="0"/>
              <a:t> </a:t>
            </a:r>
            <a:r>
              <a:rPr dirty="0" err="1"/>
              <a:t>реакции</a:t>
            </a:r>
            <a:r>
              <a:rPr dirty="0"/>
              <a:t> </a:t>
            </a:r>
            <a:r>
              <a:rPr dirty="0" err="1"/>
              <a:t>участвует</a:t>
            </a:r>
            <a:r>
              <a:rPr dirty="0"/>
              <a:t> </a:t>
            </a:r>
            <a:r>
              <a:rPr dirty="0" err="1"/>
              <a:t>весь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 и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.</a:t>
            </a:r>
          </a:p>
        </p:txBody>
      </p:sp>
      <p:sp>
        <p:nvSpPr>
          <p:cNvPr id="502" name="Shape 502"/>
          <p:cNvSpPr/>
          <p:nvPr/>
        </p:nvSpPr>
        <p:spPr>
          <a:xfrm>
            <a:off x="15474274" y="12402973"/>
            <a:ext cx="1728507" cy="1728509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3" name="Shape 503"/>
          <p:cNvSpPr/>
          <p:nvPr/>
        </p:nvSpPr>
        <p:spPr>
          <a:xfrm>
            <a:off x="17074604" y="-3130450"/>
            <a:ext cx="4754283" cy="4754282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4" name="Shape 504"/>
          <p:cNvSpPr/>
          <p:nvPr/>
        </p:nvSpPr>
        <p:spPr>
          <a:xfrm>
            <a:off x="13692725" y="12003861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5" name="Shape 505"/>
          <p:cNvSpPr/>
          <p:nvPr/>
        </p:nvSpPr>
        <p:spPr>
          <a:xfrm>
            <a:off x="22531928" y="1711444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6" name="Shape 506"/>
          <p:cNvSpPr/>
          <p:nvPr/>
        </p:nvSpPr>
        <p:spPr>
          <a:xfrm>
            <a:off x="1939679" y="1086120"/>
            <a:ext cx="20389224" cy="1182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СОСТАВ МОЛОЗИВА: </a:t>
            </a:r>
            <a:r>
              <a:rPr>
                <a:solidFill>
                  <a:srgbClr val="EE8A3F"/>
                </a:solidFill>
              </a:rPr>
              <a:t>ЦИТОКИНЫ</a:t>
            </a:r>
          </a:p>
        </p:txBody>
      </p:sp>
      <p:sp>
        <p:nvSpPr>
          <p:cNvPr id="507" name="Shape 507"/>
          <p:cNvSpPr/>
          <p:nvPr/>
        </p:nvSpPr>
        <p:spPr>
          <a:xfrm>
            <a:off x="2006999" y="7835110"/>
            <a:ext cx="17442886" cy="3201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Коровье</a:t>
            </a:r>
            <a:r>
              <a:rPr dirty="0"/>
              <a:t> </a:t>
            </a:r>
            <a:r>
              <a:rPr dirty="0" err="1"/>
              <a:t>молозиво</a:t>
            </a:r>
            <a:r>
              <a:rPr dirty="0"/>
              <a:t> </a:t>
            </a:r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исключительно</a:t>
            </a:r>
            <a:r>
              <a:rPr dirty="0"/>
              <a:t> </a:t>
            </a:r>
            <a:r>
              <a:rPr dirty="0" err="1"/>
              <a:t>высокие</a:t>
            </a:r>
            <a:r>
              <a:rPr dirty="0"/>
              <a:t> </a:t>
            </a:r>
            <a:r>
              <a:rPr dirty="0" err="1"/>
              <a:t>концентрации</a:t>
            </a:r>
            <a:r>
              <a:rPr dirty="0"/>
              <a:t> </a:t>
            </a:r>
            <a:r>
              <a:rPr dirty="0" err="1"/>
              <a:t>цитокинов</a:t>
            </a:r>
            <a:r>
              <a:rPr dirty="0"/>
              <a:t>. </a:t>
            </a:r>
            <a:r>
              <a:rPr dirty="0" err="1"/>
              <a:t>Например</a:t>
            </a:r>
            <a:r>
              <a:rPr dirty="0"/>
              <a:t>, интерлейкина-1 </a:t>
            </a:r>
            <a:r>
              <a:rPr dirty="0" err="1"/>
              <a:t>содержится</a:t>
            </a:r>
            <a:r>
              <a:rPr dirty="0"/>
              <a:t> </a:t>
            </a:r>
            <a:r>
              <a:rPr dirty="0" err="1"/>
              <a:t>более</a:t>
            </a:r>
            <a:r>
              <a:rPr dirty="0"/>
              <a:t> </a:t>
            </a:r>
            <a:r>
              <a:rPr dirty="0" err="1"/>
              <a:t>чем</a:t>
            </a:r>
            <a:r>
              <a:rPr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/>
              <a:t>в </a:t>
            </a:r>
            <a:r>
              <a:rPr b="1" dirty="0"/>
              <a:t>200 </a:t>
            </a:r>
            <a:r>
              <a:rPr b="1" dirty="0" err="1"/>
              <a:t>раз</a:t>
            </a:r>
            <a:r>
              <a:rPr dirty="0"/>
              <a:t>, интерлейкина-6 в </a:t>
            </a:r>
            <a:r>
              <a:rPr b="1" dirty="0"/>
              <a:t>500 </a:t>
            </a:r>
            <a:r>
              <a:rPr b="1" dirty="0" err="1"/>
              <a:t>раз</a:t>
            </a:r>
            <a:r>
              <a:rPr dirty="0"/>
              <a:t>, </a:t>
            </a:r>
            <a:r>
              <a:rPr dirty="0" err="1"/>
              <a:t>гамма-интерферона</a:t>
            </a:r>
            <a:r>
              <a:rPr dirty="0"/>
              <a:t> </a:t>
            </a:r>
            <a:r>
              <a:rPr dirty="0" err="1"/>
              <a:t>более</a:t>
            </a:r>
            <a:r>
              <a:rPr dirty="0"/>
              <a:t>,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чем</a:t>
            </a:r>
            <a:r>
              <a:rPr dirty="0"/>
              <a:t> в </a:t>
            </a:r>
            <a:r>
              <a:rPr b="1" dirty="0"/>
              <a:t>1000 </a:t>
            </a:r>
            <a:r>
              <a:rPr b="1" dirty="0" err="1"/>
              <a:t>раз</a:t>
            </a:r>
            <a:r>
              <a:rPr dirty="0"/>
              <a:t>, </a:t>
            </a:r>
            <a:r>
              <a:rPr dirty="0" err="1"/>
              <a:t>эпидермального</a:t>
            </a:r>
            <a:r>
              <a:rPr dirty="0"/>
              <a:t> </a:t>
            </a:r>
            <a:r>
              <a:rPr dirty="0" err="1"/>
              <a:t>фактора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 в </a:t>
            </a:r>
            <a:r>
              <a:rPr b="1" dirty="0"/>
              <a:t>2000 </a:t>
            </a:r>
            <a:r>
              <a:rPr b="1" dirty="0" err="1"/>
              <a:t>раз</a:t>
            </a:r>
            <a:r>
              <a:rPr b="1" dirty="0"/>
              <a:t> </a:t>
            </a:r>
            <a:r>
              <a:rPr b="1" dirty="0" err="1"/>
              <a:t>больше</a:t>
            </a:r>
            <a:r>
              <a:rPr dirty="0"/>
              <a:t>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сравнению</a:t>
            </a:r>
            <a:r>
              <a:rPr dirty="0"/>
              <a:t> с </a:t>
            </a:r>
            <a:r>
              <a:rPr dirty="0" err="1"/>
              <a:t>обычным</a:t>
            </a:r>
            <a:r>
              <a:rPr dirty="0"/>
              <a:t> </a:t>
            </a:r>
            <a:r>
              <a:rPr dirty="0" err="1"/>
              <a:t>молоком</a:t>
            </a:r>
            <a:r>
              <a:rPr dirty="0"/>
              <a:t>!</a:t>
            </a:r>
          </a:p>
        </p:txBody>
      </p:sp>
      <p:pic>
        <p:nvPicPr>
          <p:cNvPr id="508" name="image11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9243346" y="5616645"/>
            <a:ext cx="6881616" cy="84074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roup 516"/>
          <p:cNvGrpSpPr/>
          <p:nvPr/>
        </p:nvGrpSpPr>
        <p:grpSpPr>
          <a:xfrm>
            <a:off x="-68067" y="-87909"/>
            <a:ext cx="24520137" cy="13891821"/>
            <a:chOff x="0" y="0"/>
            <a:chExt cx="24520135" cy="13891820"/>
          </a:xfrm>
        </p:grpSpPr>
        <p:sp>
          <p:nvSpPr>
            <p:cNvPr id="512" name="Shape 512"/>
            <p:cNvSpPr/>
            <p:nvPr/>
          </p:nvSpPr>
          <p:spPr>
            <a:xfrm>
              <a:off x="-1" y="-1"/>
              <a:ext cx="24520137" cy="13891821"/>
            </a:xfrm>
            <a:prstGeom prst="rect">
              <a:avLst/>
            </a:prstGeom>
            <a:solidFill>
              <a:srgbClr val="F2F4F2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513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703062" y="12836937"/>
              <a:ext cx="1905005" cy="3337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14" name="Shape 514"/>
            <p:cNvSpPr/>
            <p:nvPr/>
          </p:nvSpPr>
          <p:spPr>
            <a:xfrm rot="16200000">
              <a:off x="22899586" y="11736770"/>
              <a:ext cx="168631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AEADAD"/>
                  </a:solidFill>
                </a:defRPr>
              </a:lvl1pPr>
            </a:lstStyle>
            <a:p>
              <a:r>
                <a:t>plus</a:t>
              </a:r>
            </a:p>
          </p:txBody>
        </p:sp>
        <p:sp>
          <p:nvSpPr>
            <p:cNvPr id="515" name="Shape 515"/>
            <p:cNvSpPr/>
            <p:nvPr/>
          </p:nvSpPr>
          <p:spPr>
            <a:xfrm>
              <a:off x="21742965" y="12884000"/>
              <a:ext cx="1905003" cy="4305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678" tIns="85678" rIns="85678" bIns="85678" numCol="1" anchor="t">
              <a:spAutoFit/>
            </a:bodyPr>
            <a:lstStyle>
              <a:lvl1pPr>
                <a:lnSpc>
                  <a:spcPct val="140000"/>
                </a:lnSpc>
                <a:defRPr b="1" cap="all">
                  <a:solidFill>
                    <a:srgbClr val="EE8B3F"/>
                  </a:solidFill>
                </a:defRPr>
              </a:lvl1pPr>
            </a:lstStyle>
            <a:p>
              <a:r>
                <a:t>colostrum</a:t>
              </a:r>
            </a:p>
          </p:txBody>
        </p:sp>
      </p:grpSp>
      <p:sp>
        <p:nvSpPr>
          <p:cNvPr id="517" name="Shape 517"/>
          <p:cNvSpPr/>
          <p:nvPr/>
        </p:nvSpPr>
        <p:spPr>
          <a:xfrm>
            <a:off x="-2133513" y="5502307"/>
            <a:ext cx="5471438" cy="5471438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8" name="Shape 518"/>
          <p:cNvSpPr/>
          <p:nvPr/>
        </p:nvSpPr>
        <p:spPr>
          <a:xfrm>
            <a:off x="2006999" y="4681901"/>
            <a:ext cx="17554416" cy="1373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spc="-1">
                <a:solidFill>
                  <a:srgbClr val="535353"/>
                </a:solidFill>
              </a:defRPr>
            </a:pPr>
            <a:r>
              <a:t>В молозиве содержатся обогащенные пролином полипептиды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или трансфер-факторы.</a:t>
            </a:r>
          </a:p>
        </p:txBody>
      </p:sp>
      <p:sp>
        <p:nvSpPr>
          <p:cNvPr id="519" name="Shape 519"/>
          <p:cNvSpPr/>
          <p:nvPr/>
        </p:nvSpPr>
        <p:spPr>
          <a:xfrm>
            <a:off x="2006998" y="6530685"/>
            <a:ext cx="20254584" cy="4421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4200" b="1" spc="-1">
                <a:solidFill>
                  <a:srgbClr val="EE8A3F"/>
                </a:solidFill>
              </a:defRPr>
            </a:pPr>
            <a:r>
              <a:t>Трансфер-факторы включают три фракции, которые </a:t>
            </a:r>
          </a:p>
          <a:p>
            <a:pPr>
              <a:defRPr sz="4200" b="1" spc="-1">
                <a:solidFill>
                  <a:srgbClr val="EE8A3F"/>
                </a:solidFill>
              </a:defRPr>
            </a:pPr>
            <a:r>
              <a:t>выполняют различные функции в регуляции иммунитета:</a:t>
            </a:r>
            <a:r>
              <a:rPr b="0"/>
              <a:t> </a:t>
            </a:r>
          </a:p>
          <a:p>
            <a:pPr>
              <a:defRPr sz="4200" b="1" spc="-1">
                <a:solidFill>
                  <a:srgbClr val="535353"/>
                </a:solidFill>
              </a:defRPr>
            </a:pPr>
            <a:r>
              <a:t>Первая </a:t>
            </a:r>
            <a:r>
              <a:rPr b="0"/>
              <a:t>из них усиливает иммунный ответ при ослабленном иммунитете, </a:t>
            </a:r>
            <a:r>
              <a:t>вторая</a:t>
            </a:r>
            <a:r>
              <a:rPr b="0"/>
              <a:t> — напротив, подавляет гиперактивный иммунный ответ при аутоиммунных состояниях и </a:t>
            </a:r>
            <a:r>
              <a:t>третья</a:t>
            </a:r>
            <a:r>
              <a:rPr b="0"/>
              <a:t> — формирует память иммунитета,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что позволяет в дальнейшем при повторном попадании вируса или микроба </a:t>
            </a:r>
          </a:p>
          <a:p>
            <a:pPr>
              <a:defRPr sz="4200" spc="-1">
                <a:solidFill>
                  <a:srgbClr val="535353"/>
                </a:solidFill>
              </a:defRPr>
            </a:pPr>
            <a:r>
              <a:t>в организм, быстро распознавать его и реагировать на патогены.</a:t>
            </a:r>
          </a:p>
        </p:txBody>
      </p:sp>
      <p:sp>
        <p:nvSpPr>
          <p:cNvPr id="520" name="Shape 520"/>
          <p:cNvSpPr/>
          <p:nvPr/>
        </p:nvSpPr>
        <p:spPr>
          <a:xfrm>
            <a:off x="3180805" y="-3909398"/>
            <a:ext cx="4754283" cy="4754283"/>
          </a:xfrm>
          <a:prstGeom prst="ellipse">
            <a:avLst/>
          </a:prstGeom>
          <a:solidFill>
            <a:srgbClr val="F5DADA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21" name="Shape 521"/>
          <p:cNvSpPr/>
          <p:nvPr/>
        </p:nvSpPr>
        <p:spPr>
          <a:xfrm>
            <a:off x="23573328" y="9737845"/>
            <a:ext cx="973597" cy="973597"/>
          </a:xfrm>
          <a:prstGeom prst="ellipse">
            <a:avLst/>
          </a:prstGeom>
          <a:solidFill>
            <a:srgbClr val="F5E8E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22" name="Shape 522"/>
          <p:cNvSpPr/>
          <p:nvPr/>
        </p:nvSpPr>
        <p:spPr>
          <a:xfrm>
            <a:off x="1939679" y="1086120"/>
            <a:ext cx="20389224" cy="3265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7200" b="1" cap="all" spc="-1">
                <a:solidFill>
                  <a:srgbClr val="535353"/>
                </a:solidFill>
              </a:defRPr>
            </a:pPr>
            <a:r>
              <a:t>Важная роль в формировании иммунного ответа отведена </a:t>
            </a:r>
            <a:r>
              <a:rPr>
                <a:solidFill>
                  <a:srgbClr val="EE8A3F"/>
                </a:solidFill>
              </a:rPr>
              <a:t>ТРАНСФЕР-ФАКТОРАМ</a:t>
            </a:r>
          </a:p>
        </p:txBody>
      </p:sp>
      <p:pic>
        <p:nvPicPr>
          <p:cNvPr id="523" name="image12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9687373" y="2475219"/>
            <a:ext cx="4941721" cy="5576304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Shape 524"/>
          <p:cNvSpPr/>
          <p:nvPr/>
        </p:nvSpPr>
        <p:spPr>
          <a:xfrm>
            <a:off x="19561415" y="6059270"/>
            <a:ext cx="5193639" cy="627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3200" b="1">
                <a:solidFill>
                  <a:srgbClr val="CD5C3C"/>
                </a:solidFill>
              </a:defRPr>
            </a:lvl1pPr>
          </a:lstStyle>
          <a:p>
            <a:r>
              <a:t>Трансфер-факторы</a:t>
            </a:r>
          </a:p>
        </p:txBody>
      </p:sp>
      <p:sp>
        <p:nvSpPr>
          <p:cNvPr id="525" name="Shape 525"/>
          <p:cNvSpPr/>
          <p:nvPr/>
        </p:nvSpPr>
        <p:spPr>
          <a:xfrm>
            <a:off x="19561415" y="1689137"/>
            <a:ext cx="5193638" cy="627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3200" b="1">
                <a:solidFill>
                  <a:srgbClr val="EE8A3F"/>
                </a:solidFill>
              </a:defRPr>
            </a:lvl1pPr>
          </a:lstStyle>
          <a:p>
            <a:r>
              <a:t>иммунитет</a:t>
            </a:r>
          </a:p>
        </p:txBody>
      </p:sp>
      <p:sp>
        <p:nvSpPr>
          <p:cNvPr id="526" name="Shape 526"/>
          <p:cNvSpPr/>
          <p:nvPr/>
        </p:nvSpPr>
        <p:spPr>
          <a:xfrm>
            <a:off x="2420040" y="11346205"/>
            <a:ext cx="20329496" cy="1097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/>
          <a:p>
            <a:pPr>
              <a:defRPr sz="3200" b="1" cap="all">
                <a:solidFill>
                  <a:srgbClr val="535353"/>
                </a:solidFill>
              </a:defRPr>
            </a:pPr>
            <a:r>
              <a:t>Таким образом трансфер-факторы способствуют формированию </a:t>
            </a:r>
          </a:p>
          <a:p>
            <a:pPr>
              <a:defRPr sz="3200" b="1" cap="all">
                <a:solidFill>
                  <a:srgbClr val="CD5C3C"/>
                </a:solidFill>
              </a:defRPr>
            </a:pPr>
            <a:r>
              <a:t>правильного иммунного ответа.</a:t>
            </a:r>
          </a:p>
        </p:txBody>
      </p:sp>
      <p:sp>
        <p:nvSpPr>
          <p:cNvPr id="527" name="Shape 527"/>
          <p:cNvSpPr/>
          <p:nvPr/>
        </p:nvSpPr>
        <p:spPr>
          <a:xfrm flipV="1">
            <a:off x="2158999" y="11507788"/>
            <a:ext cx="4" cy="774703"/>
          </a:xfrm>
          <a:prstGeom prst="line">
            <a:avLst/>
          </a:prstGeom>
          <a:ln w="76200">
            <a:solidFill>
              <a:srgbClr val="CD5C3C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28" name="Shape 528"/>
          <p:cNvSpPr/>
          <p:nvPr/>
        </p:nvSpPr>
        <p:spPr>
          <a:xfrm>
            <a:off x="1369360" y="11230632"/>
            <a:ext cx="664666" cy="1405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678" tIns="85678" rIns="85678" bIns="85678">
            <a:spAutoFit/>
          </a:bodyPr>
          <a:lstStyle>
            <a:lvl1pPr>
              <a:defRPr sz="8700" b="1" cap="all">
                <a:solidFill>
                  <a:srgbClr val="E46C0A"/>
                </a:solidFill>
              </a:defRPr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1075</Words>
  <Application>Microsoft Office PowerPoint</Application>
  <PresentationFormat>Произвольный</PresentationFormat>
  <Paragraphs>185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Helvetica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Вермишева</dc:creator>
  <cp:lastModifiedBy>Pavel</cp:lastModifiedBy>
  <cp:revision>3</cp:revision>
  <dcterms:modified xsi:type="dcterms:W3CDTF">2020-12-14T11:35:34Z</dcterms:modified>
</cp:coreProperties>
</file>