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1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4.xml" ContentType="application/vnd.openxmlformats-officedocument.presentationml.slide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slides/slide2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notesSlides/notesSlide3.xml" ContentType="application/vnd.openxmlformats-officedocument.presentationml.notes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notesSlides/notesSlide21.xml" ContentType="application/vnd.openxmlformats-officedocument.presentationml.notesSlide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notesMasterIdLst>
    <p:notesMasterId r:id="rId25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</p:sldIdLst>
  <p:sldSz cx="24387175" cy="13716000"/>
  <p:notesSz cx="13716000" cy="24387175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49" d="100"/>
          <a:sy n="49" d="100"/>
        </p:scale>
        <p:origin x="54" y="180"/>
      </p:cViewPr>
      <p:guideLst>
        <p:guide pos="7681"/>
        <p:guide pos="432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 /><Relationship Id="rId27" Type="http://schemas.openxmlformats.org/officeDocument/2006/relationships/tableStyles" Target="tableStyles.xml" /><Relationship Id="rId2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2286450" y="1829025"/>
            <a:ext cx="9144450" cy="91451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1371600" y="11583900"/>
            <a:ext cx="10972800" cy="10974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pPr>
              <a:defRPr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Suisse Int'l Light"/>
        <a:ea typeface="Suisse Int'l Light"/>
        <a:cs typeface="Suisse Int'l Light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 ?>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 ?>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 ?>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0" name="Google Shape;210;p10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1" name="Google Shape;211;p10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212" name="Google Shape;212;p10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10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7" name="Google Shape;237;p11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238" name="Google Shape;238;p11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11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9" name="Google Shape;259;p1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0" name="Google Shape;260;p12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261" name="Google Shape;261;p12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12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5" name="Google Shape;305;p1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6" name="Google Shape;306;p13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307" name="Google Shape;307;p13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13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0" name="Google Shape;340;p14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41" name="Google Shape;341;p14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342" name="Google Shape;342;p14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14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4" name="Google Shape;384;p1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85" name="Google Shape;385;p15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386" name="Google Shape;386;p15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15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2" name="Google Shape;422;p1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23" name="Google Shape;423;p16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424" name="Google Shape;424;p16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16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61" name="Google Shape;461;p1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62" name="Google Shape;462;p17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463" name="Google Shape;463;p17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17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9" name="Google Shape;509;p1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10" name="Google Shape;510;p18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511" name="Google Shape;511;p18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18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3" name="Google Shape;553;p19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54" name="Google Shape;554;p19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555" name="Google Shape;555;p19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19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5" name="Google Shape;25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" name="Google Shape;26;p2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27" name="Google Shape;27;p2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2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4" name="Google Shape;594;p20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95" name="Google Shape;595;p20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596" name="Google Shape;596;p20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20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1" name="Google Shape;621;p2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22" name="Google Shape;622;p21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623" name="Google Shape;623;p21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21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" name="Google Shape;42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3" name="Google Shape;43;p3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44" name="Google Shape;44;p3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3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" name="Google Shape;60;p4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1" name="Google Shape;61;p4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62" name="Google Shape;62;p4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4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" name="Google Shape;86;p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p5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88" name="Google Shape;88;p5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5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" name="Google Shape;115;p6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16" name="Google Shape;116;p6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117" name="Google Shape;117;p6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6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" name="Google Shape;13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9" name="Google Shape;139;p7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140" name="Google Shape;140;p7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7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5" name="Google Shape;165;p8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166" name="Google Shape;166;p8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8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-1166813" y="0"/>
            <a:ext cx="5334000" cy="300037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9:notes"/>
          <p:cNvSpPr txBox="1">
            <a:spLocks noGrp="1"/>
          </p:cNvSpPr>
          <p:nvPr>
            <p:ph type="body" idx="1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200">
              <a:solidFill>
                <a:schemeClr val="dk1"/>
              </a:solidFill>
              <a:ea typeface="Calibri"/>
            </a:endParaRPr>
          </a:p>
        </p:txBody>
      </p:sp>
      <p:sp>
        <p:nvSpPr>
          <p:cNvPr id="188" name="Google Shape;188;p9:notes"/>
          <p:cNvSpPr txBox="1">
            <a:spLocks noGrp="1"/>
          </p:cNvSpPr>
          <p:nvPr>
            <p:ph type="sldNum" idx="12"/>
          </p:nvPr>
        </p:nvSpPr>
        <p:spPr bwMode="auto"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Suisse Int'l Light"/>
                <a:ea typeface="Calibri"/>
                <a:cs typeface="Suisse Int'l Light"/>
              </a:rPr>
              <a:t>9</a:t>
            </a:fld>
            <a:endParaRPr sz="18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DEFAULT" preserve="0" showMasterPhAnim="0" showMasterSp="1" userDrawn="1">
  <p:cSld name="DEFAULT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Relationship Id="rId8" Type="http://schemas.openxmlformats.org/officeDocument/2006/relationships/image" Target="../media/image6.png"/><Relationship Id="rId9" Type="http://schemas.openxmlformats.org/officeDocument/2006/relationships/image" Target="../media/image7.png"/><Relationship Id="rId10" Type="http://schemas.openxmlformats.org/officeDocument/2006/relationships/image" Target="../media/image8.png"/><Relationship Id="rId11" Type="http://schemas.openxmlformats.org/officeDocument/2006/relationships/image" Target="../media/image9.png"/><Relationship Id="rId12" Type="http://schemas.openxmlformats.org/officeDocument/2006/relationships/image" Target="../media/image10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7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8.jpg"/><Relationship Id="rId4" Type="http://schemas.openxmlformats.org/officeDocument/2006/relationships/image" Target="../media/image12.png"/><Relationship Id="rId5" Type="http://schemas.openxmlformats.org/officeDocument/2006/relationships/image" Target="../media/image59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16.png"/><Relationship Id="rId9" Type="http://schemas.openxmlformats.org/officeDocument/2006/relationships/image" Target="../media/image51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0.jpg"/><Relationship Id="rId4" Type="http://schemas.openxmlformats.org/officeDocument/2006/relationships/image" Target="../media/image12.png"/><Relationship Id="rId5" Type="http://schemas.openxmlformats.org/officeDocument/2006/relationships/image" Target="../media/image59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50.png"/><Relationship Id="rId9" Type="http://schemas.openxmlformats.org/officeDocument/2006/relationships/image" Target="../media/image61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Relationship Id="rId13" Type="http://schemas.openxmlformats.org/officeDocument/2006/relationships/image" Target="../media/image62.png"/><Relationship Id="rId14" Type="http://schemas.openxmlformats.org/officeDocument/2006/relationships/image" Target="../media/image63.png"/><Relationship Id="rId15" Type="http://schemas.openxmlformats.org/officeDocument/2006/relationships/image" Target="../media/image64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5.jp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66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67.png"/><Relationship Id="rId11" Type="http://schemas.openxmlformats.org/officeDocument/2006/relationships/image" Target="../media/image31.png"/><Relationship Id="rId12" Type="http://schemas.openxmlformats.org/officeDocument/2006/relationships/image" Target="../media/image68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9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0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1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2.jpg"/><Relationship Id="rId4" Type="http://schemas.openxmlformats.org/officeDocument/2006/relationships/image" Target="../media/image12.png"/><Relationship Id="rId5" Type="http://schemas.openxmlformats.org/officeDocument/2006/relationships/image" Target="../media/image59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16.png"/><Relationship Id="rId9" Type="http://schemas.openxmlformats.org/officeDocument/2006/relationships/image" Target="../media/image51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3.jpg"/><Relationship Id="rId4" Type="http://schemas.openxmlformats.org/officeDocument/2006/relationships/image" Target="../media/image12.png"/><Relationship Id="rId5" Type="http://schemas.openxmlformats.org/officeDocument/2006/relationships/image" Target="../media/image59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50.png"/><Relationship Id="rId9" Type="http://schemas.openxmlformats.org/officeDocument/2006/relationships/image" Target="../media/image61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4.jpg"/><Relationship Id="rId4" Type="http://schemas.openxmlformats.org/officeDocument/2006/relationships/image" Target="../media/image12.png"/><Relationship Id="rId5" Type="http://schemas.openxmlformats.org/officeDocument/2006/relationships/image" Target="../media/image59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50.png"/><Relationship Id="rId9" Type="http://schemas.openxmlformats.org/officeDocument/2006/relationships/image" Target="../media/image61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5.png"/><Relationship Id="rId4" Type="http://schemas.openxmlformats.org/officeDocument/2006/relationships/image" Target="../media/image76.png"/><Relationship Id="rId5" Type="http://schemas.openxmlformats.org/officeDocument/2006/relationships/image" Target="../media/image77.png"/><Relationship Id="rId6" Type="http://schemas.openxmlformats.org/officeDocument/2006/relationships/image" Target="../media/image78.png"/><Relationship Id="rId7" Type="http://schemas.openxmlformats.org/officeDocument/2006/relationships/image" Target="../media/image79.png"/><Relationship Id="rId8" Type="http://schemas.openxmlformats.org/officeDocument/2006/relationships/image" Target="../media/image80.png"/><Relationship Id="rId9" Type="http://schemas.openxmlformats.org/officeDocument/2006/relationships/image" Target="../media/image81.png"/><Relationship Id="rId10" Type="http://schemas.openxmlformats.org/officeDocument/2006/relationships/image" Target="../media/image82.png"/><Relationship Id="rId11" Type="http://schemas.openxmlformats.org/officeDocument/2006/relationships/image" Target="../media/image83.png"/><Relationship Id="rId12" Type="http://schemas.openxmlformats.org/officeDocument/2006/relationships/image" Target="../media/image84.png"/><Relationship Id="rId13" Type="http://schemas.openxmlformats.org/officeDocument/2006/relationships/image" Target="../media/image85.png"/><Relationship Id="rId14" Type="http://schemas.openxmlformats.org/officeDocument/2006/relationships/image" Target="../media/image86.png"/><Relationship Id="rId15" Type="http://schemas.openxmlformats.org/officeDocument/2006/relationships/image" Target="../media/image87.png"/><Relationship Id="rId16" Type="http://schemas.openxmlformats.org/officeDocument/2006/relationships/image" Target="../media/image88.png"/><Relationship Id="rId17" Type="http://schemas.openxmlformats.org/officeDocument/2006/relationships/image" Target="../media/image89.pn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0.jpg"/><Relationship Id="rId4" Type="http://schemas.openxmlformats.org/officeDocument/2006/relationships/image" Target="../media/image91.png"/><Relationship Id="rId5" Type="http://schemas.openxmlformats.org/officeDocument/2006/relationships/image" Target="../media/image92.png"/><Relationship Id="rId6" Type="http://schemas.openxmlformats.org/officeDocument/2006/relationships/image" Target="../media/image93.png"/><Relationship Id="rId7" Type="http://schemas.openxmlformats.org/officeDocument/2006/relationships/image" Target="../media/image94.png"/><Relationship Id="rId8" Type="http://schemas.openxmlformats.org/officeDocument/2006/relationships/image" Target="../media/image95.png"/><Relationship Id="rId9" Type="http://schemas.openxmlformats.org/officeDocument/2006/relationships/image" Target="../media/image96.png"/><Relationship Id="rId10" Type="http://schemas.openxmlformats.org/officeDocument/2006/relationships/image" Target="../media/image97.png"/><Relationship Id="rId11" Type="http://schemas.openxmlformats.org/officeDocument/2006/relationships/image" Target="../media/image98.png"/><Relationship Id="rId12" Type="http://schemas.openxmlformats.org/officeDocument/2006/relationships/image" Target="../media/image99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18.png"/><Relationship Id="rId11" Type="http://schemas.openxmlformats.org/officeDocument/2006/relationships/image" Target="../media/image19.png"/><Relationship Id="rId12" Type="http://schemas.openxmlformats.org/officeDocument/2006/relationships/image" Target="../media/image20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3.jp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jp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png"/><Relationship Id="rId7" Type="http://schemas.openxmlformats.org/officeDocument/2006/relationships/image" Target="../media/image27.png"/><Relationship Id="rId8" Type="http://schemas.openxmlformats.org/officeDocument/2006/relationships/image" Target="../media/image28.png"/><Relationship Id="rId9" Type="http://schemas.openxmlformats.org/officeDocument/2006/relationships/image" Target="../media/image29.png"/><Relationship Id="rId10" Type="http://schemas.openxmlformats.org/officeDocument/2006/relationships/image" Target="../media/image30.png"/><Relationship Id="rId11" Type="http://schemas.openxmlformats.org/officeDocument/2006/relationships/image" Target="../media/image31.png"/><Relationship Id="rId12" Type="http://schemas.openxmlformats.org/officeDocument/2006/relationships/image" Target="../media/image32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4.jp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0" Type="http://schemas.openxmlformats.org/officeDocument/2006/relationships/image" Target="../media/image41.png"/><Relationship Id="rId11" Type="http://schemas.openxmlformats.org/officeDocument/2006/relationships/image" Target="../media/image42.png"/><Relationship Id="rId12" Type="http://schemas.openxmlformats.org/officeDocument/2006/relationships/image" Target="../media/image43.png"/><Relationship Id="rId13" Type="http://schemas.openxmlformats.org/officeDocument/2006/relationships/image" Target="../media/image44.png"/><Relationship Id="rId14" Type="http://schemas.openxmlformats.org/officeDocument/2006/relationships/image" Target="../media/image45.png"/><Relationship Id="rId15" Type="http://schemas.openxmlformats.org/officeDocument/2006/relationships/image" Target="../media/image46.png"/><Relationship Id="rId16" Type="http://schemas.openxmlformats.org/officeDocument/2006/relationships/image" Target="../media/image47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8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4.jp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55.png"/><Relationship Id="rId8" Type="http://schemas.openxmlformats.org/officeDocument/2006/relationships/image" Target="../media/image16.png"/><Relationship Id="rId9" Type="http://schemas.openxmlformats.org/officeDocument/2006/relationships/image" Target="../media/image17.png"/><Relationship Id="rId10" Type="http://schemas.openxmlformats.org/officeDocument/2006/relationships/image" Target="../media/image56.png"/><Relationship Id="rId11" Type="http://schemas.openxmlformats.org/officeDocument/2006/relationships/image" Target="../media/image19.png"/><Relationship Id="rId12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" name="Google Shape;12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175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3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3438211" y="1648134"/>
            <a:ext cx="270641" cy="3626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3056245" y="1648050"/>
            <a:ext cx="54912" cy="35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3159111" y="1749797"/>
            <a:ext cx="231432" cy="26093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3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773027" y="1743176"/>
            <a:ext cx="248585" cy="267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3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680531" y="1648050"/>
            <a:ext cx="54912" cy="356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3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362111" y="1743092"/>
            <a:ext cx="270641" cy="267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19;p3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1910944" y="1743176"/>
            <a:ext cx="268693" cy="2676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3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7233" y="1743855"/>
            <a:ext cx="130439" cy="2602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3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1638505" y="1743176"/>
            <a:ext cx="248585" cy="267643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3"/>
          <p:cNvSpPr/>
          <p:nvPr/>
        </p:nvSpPr>
        <p:spPr bwMode="auto">
          <a:xfrm>
            <a:off x="1524191" y="4318000"/>
            <a:ext cx="8002000" cy="508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/>
            </a:pPr>
            <a:r>
              <a:rPr lang="en-US" sz="12000" b="0" i="0" u="none" strike="noStrike" cap="none">
                <a:solidFill>
                  <a:srgbClr val="000000"/>
                </a:solidFill>
                <a:latin typeface="Suisse Int'l Thin"/>
                <a:cs typeface="Suisse Int'l Thin"/>
              </a:rPr>
              <a:t>Promarine</a:t>
            </a:r>
            <a:r>
              <a:rPr lang="en-US" sz="12000" b="0" i="0" u="none" strike="noStrike" cap="none">
                <a:solidFill>
                  <a:srgbClr val="000000"/>
                </a:solidFill>
                <a:latin typeface="Suisse Int'l Thin"/>
                <a:cs typeface="Suisse Int'l Thin"/>
              </a:rPr>
              <a:t> </a:t>
            </a:r>
            <a:endParaRPr sz="12000" b="0" i="0" u="none" strike="noStrike" cap="none">
              <a:solidFill>
                <a:schemeClr val="dk1"/>
              </a:solidFill>
              <a:latin typeface="Suisse Int'l Thin"/>
              <a:ea typeface="Calibri"/>
              <a:cs typeface="Suisse Int'l Thin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/>
            </a:pPr>
            <a:r>
              <a:rPr lang="en-US" sz="12000" b="0" i="0" u="none" strike="noStrike" cap="none">
                <a:solidFill>
                  <a:srgbClr val="000000"/>
                </a:solidFill>
                <a:latin typeface="Suisse Int'l Thin"/>
                <a:cs typeface="Suisse Int'l Thin"/>
              </a:rPr>
              <a:t>Collagen </a:t>
            </a:r>
            <a:endParaRPr sz="12000" b="0" i="0" u="none" strike="noStrike" cap="none">
              <a:solidFill>
                <a:schemeClr val="dk1"/>
              </a:solidFill>
              <a:latin typeface="Suisse Int'l Thin"/>
              <a:ea typeface="Calibri"/>
              <a:cs typeface="Suisse Int'l Thin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0"/>
              <a:buFont typeface="Arial"/>
              <a:buNone/>
              <a:defRPr/>
            </a:pPr>
            <a:r>
              <a:rPr lang="en-US" sz="12000" b="0" i="0" u="none" strike="noStrike" cap="none">
                <a:solidFill>
                  <a:srgbClr val="000000"/>
                </a:solidFill>
                <a:latin typeface="Suisse Int'l Thin"/>
                <a:cs typeface="Suisse Int'l Thin"/>
              </a:rPr>
              <a:t>Tripeptides</a:t>
            </a:r>
            <a:endParaRPr sz="12000" b="0" i="0" u="none" strike="noStrike" cap="none">
              <a:solidFill>
                <a:schemeClr val="dk1"/>
              </a:solidFill>
              <a:latin typeface="Suisse Int'l Thin"/>
              <a:ea typeface="Calibri"/>
              <a:cs typeface="Suisse Int'l Thin"/>
            </a:endParaRPr>
          </a:p>
        </p:txBody>
      </p:sp>
      <p:sp>
        <p:nvSpPr>
          <p:cNvPr id="23" name="Google Shape;23;p3"/>
          <p:cNvSpPr/>
          <p:nvPr/>
        </p:nvSpPr>
        <p:spPr bwMode="auto">
          <a:xfrm>
            <a:off x="1524191" y="10896600"/>
            <a:ext cx="12820136" cy="14139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lv-LV" sz="2800" b="0" i="0" u="none" strike="noStrike" cap="none">
                <a:solidFill>
                  <a:srgbClr val="000000"/>
                </a:solidFill>
                <a:latin typeface="Suisse Int'l Light"/>
                <a:cs typeface="Suisse Int'l Light"/>
              </a:rPr>
              <a:t>Klīniskā pētījuma rezultāti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en-US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Chia Nan 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Farmācijas un Zinātņu Universitāte, Taivāna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  <a:defRPr/>
            </a:pP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Chia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 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Nan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 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University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 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of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 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Pharmacy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 &amp; 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Science</a:t>
            </a:r>
            <a:r>
              <a:rPr lang="lv-LV" sz="2800" b="0" i="0" u="none" strike="noStrike" cap="none">
                <a:solidFill>
                  <a:srgbClr val="A2A2A2"/>
                </a:solidFill>
                <a:latin typeface="Suisse Int'l Light"/>
                <a:cs typeface="Suisse Int'l Light"/>
              </a:rPr>
              <a:t> / 2024 </a:t>
            </a:r>
            <a:endParaRPr lang="lv-LV" sz="2800" b="0" i="0" u="none" strike="noStrike" cap="none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14" name="Google Shape;214;p1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2"/>
          <p:cNvSpPr/>
          <p:nvPr/>
        </p:nvSpPr>
        <p:spPr bwMode="auto">
          <a:xfrm>
            <a:off x="1524191" y="2870200"/>
            <a:ext cx="21097337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Objektīvai parametru novērtēšanai tika izmantotas mūsdienīgas aparatūras metodes. Tas nodrošināja augstu precizitāti un ticamību datiem par dalībnieku stāvokli un izmaiņām viņu parametros.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16" name="Google Shape;216;p12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Novērtēšanas metodes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217" name="Google Shape;217;p12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12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12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12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12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12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p12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p12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12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2"/>
          <p:cNvSpPr/>
          <p:nvPr/>
        </p:nvSpPr>
        <p:spPr bwMode="auto">
          <a:xfrm>
            <a:off x="1524191" y="5346700"/>
            <a:ext cx="3810476" cy="1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27" name="Google Shape;227;p12"/>
          <p:cNvSpPr/>
          <p:nvPr/>
        </p:nvSpPr>
        <p:spPr bwMode="auto">
          <a:xfrm>
            <a:off x="1524191" y="5346700"/>
            <a:ext cx="393749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DermaLab</a:t>
            </a: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® Series 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SkinLab</a:t>
            </a: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 Combo 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28" name="Google Shape;228;p12"/>
          <p:cNvSpPr/>
          <p:nvPr/>
        </p:nvSpPr>
        <p:spPr bwMode="auto">
          <a:xfrm>
            <a:off x="1524191" y="6426200"/>
            <a:ext cx="393749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Kolagēna blīvuma noteikšanai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29" name="Google Shape;229;p12"/>
          <p:cNvSpPr/>
          <p:nvPr/>
        </p:nvSpPr>
        <p:spPr bwMode="auto">
          <a:xfrm>
            <a:off x="9589699" y="5346700"/>
            <a:ext cx="3492937" cy="1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30" name="Google Shape;230;p12"/>
          <p:cNvSpPr/>
          <p:nvPr/>
        </p:nvSpPr>
        <p:spPr bwMode="auto">
          <a:xfrm>
            <a:off x="9589699" y="5346700"/>
            <a:ext cx="361995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Cutometer® 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dual MPA580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31" name="Google Shape;231;p12"/>
          <p:cNvSpPr/>
          <p:nvPr/>
        </p:nvSpPr>
        <p:spPr bwMode="auto">
          <a:xfrm>
            <a:off x="9589699" y="6426200"/>
            <a:ext cx="361995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Ādas elastības noteikšanai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32" name="Google Shape;232;p12"/>
          <p:cNvSpPr/>
          <p:nvPr/>
        </p:nvSpPr>
        <p:spPr bwMode="auto">
          <a:xfrm>
            <a:off x="17388473" y="5384800"/>
            <a:ext cx="3721565" cy="199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33" name="Google Shape;233;p12"/>
          <p:cNvSpPr/>
          <p:nvPr/>
        </p:nvSpPr>
        <p:spPr bwMode="auto">
          <a:xfrm>
            <a:off x="17388473" y="5384800"/>
            <a:ext cx="3848581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VISIA™ 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Complexion Analysis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34" name="Google Shape;234;p12"/>
          <p:cNvSpPr/>
          <p:nvPr/>
        </p:nvSpPr>
        <p:spPr bwMode="auto">
          <a:xfrm>
            <a:off x="17388473" y="6464300"/>
            <a:ext cx="3848581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Grumbu parametru noteikšanai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0" name="Google Shape;240;p1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Google Shape;241;p13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Novērtēšanas metodes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242" name="Google Shape;242;p13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13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13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13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13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13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0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3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3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3"/>
            <a:ext cx="104035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3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13"/>
          <p:cNvSpPr/>
          <p:nvPr/>
        </p:nvSpPr>
        <p:spPr bwMode="auto">
          <a:xfrm>
            <a:off x="1524191" y="5346700"/>
            <a:ext cx="393749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Chroma 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Meter MM500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52" name="Google Shape;252;p13"/>
          <p:cNvSpPr/>
          <p:nvPr/>
        </p:nvSpPr>
        <p:spPr bwMode="auto">
          <a:xfrm>
            <a:off x="1524191" y="6426200"/>
            <a:ext cx="393749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Nagu spīduma noteikšanai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53" name="Google Shape;253;p13"/>
          <p:cNvSpPr/>
          <p:nvPr/>
        </p:nvSpPr>
        <p:spPr bwMode="auto">
          <a:xfrm>
            <a:off x="9589699" y="5346700"/>
            <a:ext cx="361995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Corneometer</a:t>
            </a: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®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CM825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54" name="Google Shape;254;p13"/>
          <p:cNvSpPr/>
          <p:nvPr/>
        </p:nvSpPr>
        <p:spPr bwMode="auto">
          <a:xfrm>
            <a:off x="9589699" y="6426200"/>
            <a:ext cx="4521765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Ādas mitruma noteikšanai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55" name="Google Shape;255;p13"/>
          <p:cNvSpPr/>
          <p:nvPr/>
        </p:nvSpPr>
        <p:spPr bwMode="auto">
          <a:xfrm>
            <a:off x="17388473" y="5384800"/>
            <a:ext cx="3848581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Digital Micrometer 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  <a:t>C/N293-100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56" name="Google Shape;256;p13"/>
          <p:cNvSpPr/>
          <p:nvPr/>
        </p:nvSpPr>
        <p:spPr bwMode="auto">
          <a:xfrm>
            <a:off x="17388473" y="6464300"/>
            <a:ext cx="3848581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Matu diametra noteikšanai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57" name="Google Shape;257;p13"/>
          <p:cNvSpPr/>
          <p:nvPr/>
        </p:nvSpPr>
        <p:spPr bwMode="auto">
          <a:xfrm>
            <a:off x="1524191" y="2870200"/>
            <a:ext cx="21097337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Objektīvai parametru novērtēšanai tika izmantotas mūsdienīgas aparatūras metodes. Tas nodrošināja augstu precizitāti un ticamību datiem par dalībnieku stāvokli un izmaiņām viņu parametros.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63" name="Google Shape;263;p1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-48126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14"/>
          <p:cNvSpPr/>
          <p:nvPr/>
        </p:nvSpPr>
        <p:spPr bwMode="auto">
          <a:xfrm>
            <a:off x="4788498" y="1524000"/>
            <a:ext cx="1481005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veikšanas shēma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265" name="Google Shape;265;p14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6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4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4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8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4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5" y="967221"/>
            <a:ext cx="198254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4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9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4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1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4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4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3"/>
            <a:ext cx="104034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4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14"/>
          <p:cNvSpPr/>
          <p:nvPr/>
        </p:nvSpPr>
        <p:spPr bwMode="auto">
          <a:xfrm>
            <a:off x="9818327" y="6057900"/>
            <a:ext cx="6118359" cy="4654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fr-FR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fr-FR" sz="2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fr-FR" sz="20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fr-FR" sz="2000">
                <a:solidFill>
                  <a:srgbClr val="000000"/>
                </a:solidFill>
                <a:latin typeface="Suisse Int'l Light"/>
                <a:cs typeface="Suisse Int'l Light"/>
              </a:rPr>
              <a:t> Tripeptides / Placebo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lietošana</a:t>
            </a:r>
            <a:endParaRPr lang="lv-LV"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75" name="Google Shape;275;p14"/>
          <p:cNvSpPr/>
          <p:nvPr/>
        </p:nvSpPr>
        <p:spPr bwMode="auto">
          <a:xfrm>
            <a:off x="4661610" y="4355290"/>
            <a:ext cx="3516222" cy="6392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FFFFFF"/>
                </a:solidFill>
                <a:latin typeface="Suisse Int'l Light"/>
                <a:cs typeface="Suisse Int'l Light"/>
              </a:rPr>
              <a:t>Novērtējums pirms lietošanas</a:t>
            </a:r>
            <a:endParaRPr lang="ru-RU"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76" name="Google Shape;276;p14"/>
          <p:cNvSpPr/>
          <p:nvPr/>
        </p:nvSpPr>
        <p:spPr bwMode="auto">
          <a:xfrm>
            <a:off x="4636079" y="6045200"/>
            <a:ext cx="3094953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Lietošanas sākums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77" name="Google Shape;277;p14"/>
          <p:cNvSpPr/>
          <p:nvPr/>
        </p:nvSpPr>
        <p:spPr bwMode="auto">
          <a:xfrm>
            <a:off x="17761053" y="6045199"/>
            <a:ext cx="303144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Lietošanas beigas</a:t>
            </a:r>
            <a:endParaRPr lang="ru-RU"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78" name="Google Shape;278;p14"/>
          <p:cNvSpPr/>
          <p:nvPr/>
        </p:nvSpPr>
        <p:spPr bwMode="auto">
          <a:xfrm>
            <a:off x="10859857" y="4363643"/>
            <a:ext cx="3658576" cy="639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FFFFFF"/>
                </a:solidFill>
                <a:latin typeface="Suisse Int'l Light"/>
                <a:cs typeface="Suisse Int'l Light"/>
              </a:rPr>
              <a:t>Starpposma</a:t>
            </a: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 </a:t>
            </a:r>
            <a:r>
              <a:rPr lang="lv-LV" sz="2000">
                <a:solidFill>
                  <a:srgbClr val="FFFFFF"/>
                </a:solidFill>
                <a:latin typeface="Suisse Int'l Light"/>
                <a:cs typeface="Suisse Int'l Light"/>
              </a:rPr>
              <a:t>novērtējums</a:t>
            </a: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 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79" name="Google Shape;279;p14"/>
          <p:cNvSpPr/>
          <p:nvPr/>
        </p:nvSpPr>
        <p:spPr bwMode="auto">
          <a:xfrm>
            <a:off x="16287669" y="4363643"/>
            <a:ext cx="343789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FFFFFF"/>
                </a:solidFill>
                <a:latin typeface="Suisse Int'l Light"/>
                <a:cs typeface="Suisse Int'l Light"/>
              </a:rPr>
              <a:t>Novērtējums pēc lietošanas</a:t>
            </a:r>
            <a:endParaRPr lang="lv-LV"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0" name="Google Shape;280;p14"/>
          <p:cNvSpPr/>
          <p:nvPr/>
        </p:nvSpPr>
        <p:spPr bwMode="auto">
          <a:xfrm>
            <a:off x="1524191" y="4127500"/>
            <a:ext cx="2002617" cy="664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Iekļaušana pētījumā</a:t>
            </a:r>
            <a:endParaRPr lang="ru-RU"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1" name="Google Shape;281;p14"/>
          <p:cNvSpPr/>
          <p:nvPr/>
        </p:nvSpPr>
        <p:spPr bwMode="auto">
          <a:xfrm>
            <a:off x="1524191" y="5253453"/>
            <a:ext cx="999192" cy="288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AFAFAF"/>
                </a:solidFill>
                <a:latin typeface="Suisse Int'l Light"/>
                <a:cs typeface="Suisse Int'l Light"/>
              </a:rPr>
              <a:t>Nedēļas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2" name="Google Shape;282;p14"/>
          <p:cNvSpPr/>
          <p:nvPr/>
        </p:nvSpPr>
        <p:spPr bwMode="auto">
          <a:xfrm>
            <a:off x="4636079" y="5164553"/>
            <a:ext cx="262499" cy="288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F61A6"/>
                </a:solidFill>
                <a:latin typeface="Suisse Int'l Light"/>
                <a:cs typeface="Suisse Int'l Light"/>
              </a:rPr>
              <a:t>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3" name="Google Shape;283;p14"/>
          <p:cNvSpPr/>
          <p:nvPr/>
        </p:nvSpPr>
        <p:spPr bwMode="auto">
          <a:xfrm>
            <a:off x="5931641" y="5168801"/>
            <a:ext cx="173588" cy="402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1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4" name="Google Shape;284;p14"/>
          <p:cNvSpPr/>
          <p:nvPr/>
        </p:nvSpPr>
        <p:spPr bwMode="auto">
          <a:xfrm>
            <a:off x="7227203" y="5168801"/>
            <a:ext cx="173588" cy="402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2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5" name="Google Shape;285;p14"/>
          <p:cNvSpPr/>
          <p:nvPr/>
        </p:nvSpPr>
        <p:spPr bwMode="auto">
          <a:xfrm>
            <a:off x="8522765" y="5168801"/>
            <a:ext cx="23709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3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6" name="Google Shape;286;p14"/>
          <p:cNvSpPr/>
          <p:nvPr/>
        </p:nvSpPr>
        <p:spPr bwMode="auto">
          <a:xfrm>
            <a:off x="9818327" y="5168801"/>
            <a:ext cx="249798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4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7" name="Google Shape;287;p14"/>
          <p:cNvSpPr/>
          <p:nvPr/>
        </p:nvSpPr>
        <p:spPr bwMode="auto">
          <a:xfrm>
            <a:off x="11113889" y="5168801"/>
            <a:ext cx="23709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8" name="Google Shape;288;p14"/>
          <p:cNvSpPr/>
          <p:nvPr/>
        </p:nvSpPr>
        <p:spPr bwMode="auto">
          <a:xfrm>
            <a:off x="13705013" y="5168801"/>
            <a:ext cx="22439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7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89" name="Google Shape;289;p14"/>
          <p:cNvSpPr/>
          <p:nvPr/>
        </p:nvSpPr>
        <p:spPr bwMode="auto">
          <a:xfrm>
            <a:off x="15000575" y="5168801"/>
            <a:ext cx="249798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8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0" name="Google Shape;290;p14"/>
          <p:cNvSpPr/>
          <p:nvPr/>
        </p:nvSpPr>
        <p:spPr bwMode="auto">
          <a:xfrm>
            <a:off x="16296137" y="5168801"/>
            <a:ext cx="23709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9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1" name="Google Shape;291;p14"/>
          <p:cNvSpPr/>
          <p:nvPr/>
        </p:nvSpPr>
        <p:spPr bwMode="auto">
          <a:xfrm>
            <a:off x="17591699" y="5168801"/>
            <a:ext cx="338709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10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2" name="Google Shape;292;p14"/>
          <p:cNvSpPr/>
          <p:nvPr/>
        </p:nvSpPr>
        <p:spPr bwMode="auto">
          <a:xfrm>
            <a:off x="18887261" y="5168801"/>
            <a:ext cx="262499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AFAFA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AFAFAF"/>
                </a:solidFill>
                <a:latin typeface="Suisse Int'l Light"/>
                <a:cs typeface="Suisse Int'l Light"/>
              </a:rPr>
              <a:t>11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3" name="Google Shape;293;p14"/>
          <p:cNvSpPr/>
          <p:nvPr/>
        </p:nvSpPr>
        <p:spPr bwMode="auto">
          <a:xfrm>
            <a:off x="20182823" y="5168801"/>
            <a:ext cx="338709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F61A6"/>
                </a:solidFill>
                <a:latin typeface="Suisse Int'l Light"/>
                <a:cs typeface="Suisse Int'l Light"/>
              </a:rPr>
              <a:t>12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4" name="Google Shape;294;p14"/>
          <p:cNvSpPr/>
          <p:nvPr/>
        </p:nvSpPr>
        <p:spPr bwMode="auto">
          <a:xfrm>
            <a:off x="12409451" y="5168801"/>
            <a:ext cx="249798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F61A6"/>
                </a:solidFill>
                <a:latin typeface="Suisse Int'l Light"/>
                <a:cs typeface="Suisse Int'l Light"/>
              </a:rPr>
              <a:t>6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5" name="Google Shape;295;p14"/>
          <p:cNvSpPr/>
          <p:nvPr/>
        </p:nvSpPr>
        <p:spPr bwMode="auto">
          <a:xfrm>
            <a:off x="18112464" y="9321800"/>
            <a:ext cx="2680035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Terapijas ilgums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6" name="Google Shape;296;p14"/>
          <p:cNvSpPr/>
          <p:nvPr/>
        </p:nvSpPr>
        <p:spPr bwMode="auto">
          <a:xfrm>
            <a:off x="17513372" y="10566400"/>
            <a:ext cx="3865516" cy="1325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/>
            </a:pPr>
            <a:r>
              <a:rPr lang="lv-LV" sz="2500">
                <a:latin typeface="Suisse Int'l Light"/>
                <a:cs typeface="Suisse Int'l Light"/>
              </a:rPr>
              <a:t>k</a:t>
            </a:r>
            <a:r>
              <a:rPr lang="lv-LV" sz="2500">
                <a:solidFill>
                  <a:srgbClr val="000000"/>
                </a:solidFill>
                <a:latin typeface="Suisse Int'l Light"/>
                <a:cs typeface="Suisse Int'l Light"/>
              </a:rPr>
              <a:t>atra dalībnieka pētījuma ilgums bija 12 nedēļas.</a:t>
            </a:r>
            <a:endParaRPr lang="ru-RU" sz="25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7" name="Google Shape;297;p14"/>
          <p:cNvSpPr/>
          <p:nvPr/>
        </p:nvSpPr>
        <p:spPr bwMode="auto">
          <a:xfrm>
            <a:off x="479692" y="9321800"/>
            <a:ext cx="8970289" cy="9646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0. un 12. nedēļā tika novērtēti 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šādi rādītāji: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8" name="Google Shape;298;p14"/>
          <p:cNvSpPr/>
          <p:nvPr/>
        </p:nvSpPr>
        <p:spPr bwMode="auto">
          <a:xfrm>
            <a:off x="2220661" y="10566400"/>
            <a:ext cx="5199183" cy="1325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/>
            </a:pPr>
            <a:r>
              <a:rPr lang="lv-LV" sz="2500">
                <a:latin typeface="Suisse Int'l Light"/>
                <a:cs typeface="Suisse Int'l Light"/>
              </a:rPr>
              <a:t>s</a:t>
            </a:r>
            <a:r>
              <a:rPr lang="lv-LV" sz="2500">
                <a:solidFill>
                  <a:srgbClr val="000000"/>
                </a:solidFill>
                <a:latin typeface="Suisse Int'l Light"/>
                <a:cs typeface="Suisse Int'l Light"/>
              </a:rPr>
              <a:t>ubjektīvs novērtējums par ādas, matu un nagu stāvokli (aptauja)</a:t>
            </a:r>
            <a:endParaRPr lang="ru-RU" sz="25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299" name="Google Shape;299;p14"/>
          <p:cNvSpPr/>
          <p:nvPr/>
        </p:nvSpPr>
        <p:spPr bwMode="auto">
          <a:xfrm>
            <a:off x="8662483" y="9321800"/>
            <a:ext cx="7087486" cy="111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0., 6. un 12. nedēļā tika novērtēti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šādi rādītāji: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00" name="Google Shape;300;p14"/>
          <p:cNvSpPr/>
          <p:nvPr/>
        </p:nvSpPr>
        <p:spPr bwMode="auto">
          <a:xfrm>
            <a:off x="8241213" y="10566400"/>
            <a:ext cx="7917323" cy="1731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  <a:defRPr/>
            </a:pPr>
            <a:r>
              <a:rPr lang="lv-LV" sz="2500">
                <a:solidFill>
                  <a:srgbClr val="000000"/>
                </a:solidFill>
                <a:latin typeface="Suisse Int'l Light"/>
                <a:cs typeface="Suisse Int'l Light"/>
              </a:rPr>
              <a:t>kolagēna blīvums ādā, grumbas, ādas elastība, ādas mitrināšana, matu diametrs, izkritušo matu daudzums pēc galvas mazgāšanas, nagu spilgtums, nagu augšana</a:t>
            </a:r>
            <a:endParaRPr lang="ru-RU" sz="25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301" name="Google Shape;301;p14"/>
          <p:cNvPicPr/>
          <p:nvPr/>
        </p:nvPicPr>
        <p:blipFill>
          <a:blip r:embed="rId13">
            <a:alphaModFix/>
          </a:blip>
          <a:stretch/>
        </p:blipFill>
        <p:spPr bwMode="auto">
          <a:xfrm>
            <a:off x="4286824" y="7827113"/>
            <a:ext cx="1066855" cy="1066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4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11660095" y="7828810"/>
            <a:ext cx="1066855" cy="106685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4"/>
          <p:cNvPicPr/>
          <p:nvPr/>
        </p:nvPicPr>
        <p:blipFill>
          <a:blip r:embed="rId15">
            <a:alphaModFix/>
          </a:blip>
          <a:stretch/>
        </p:blipFill>
        <p:spPr bwMode="auto">
          <a:xfrm>
            <a:off x="18912702" y="7836526"/>
            <a:ext cx="1066855" cy="10668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0F61A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09" name="Google Shape;309;p1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692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15"/>
          <p:cNvSpPr/>
          <p:nvPr/>
        </p:nvSpPr>
        <p:spPr bwMode="auto">
          <a:xfrm>
            <a:off x="1524191" y="2794000"/>
            <a:ext cx="11410259" cy="2950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Efektivitātes novērtēšanas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Promarine Collagen Tripeptides iedarbībai </a:t>
            </a:r>
            <a:br>
              <a:rPr lang="en-US" sz="3700">
                <a:solidFill>
                  <a:srgbClr val="FFFFFF"/>
                </a:solidFill>
                <a:latin typeface="Suisse Int'l Light"/>
                <a:cs typeface="Suisse Int'l Light"/>
              </a:rPr>
            </a:b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bija šādi kritēriji: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11" name="Google Shape;311;p15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FFFFFF"/>
                </a:solidFill>
                <a:latin typeface="Suisse Int'l Light"/>
                <a:cs typeface="Suisse Int'l Light"/>
              </a:rPr>
              <a:t>Pētījuma rezultāti</a:t>
            </a:r>
            <a:endParaRPr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312" name="Google Shape;312;p15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15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15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15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15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9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15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1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15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15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3"/>
            <a:ext cx="104035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15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321" name="Google Shape;321;p15"/>
          <p:cNvSpPr/>
          <p:nvPr/>
        </p:nvSpPr>
        <p:spPr bwMode="auto">
          <a:xfrm>
            <a:off x="1524191" y="6858000"/>
            <a:ext cx="18379197" cy="42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22" name="Google Shape;322;p15"/>
          <p:cNvSpPr/>
          <p:nvPr/>
        </p:nvSpPr>
        <p:spPr bwMode="auto">
          <a:xfrm>
            <a:off x="1524191" y="6858000"/>
            <a:ext cx="7316114" cy="812800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23" name="Google Shape;323;p15"/>
          <p:cNvSpPr/>
          <p:nvPr/>
        </p:nvSpPr>
        <p:spPr bwMode="auto">
          <a:xfrm>
            <a:off x="1953928" y="6906683"/>
            <a:ext cx="6456640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Kolagēna blīvums ādā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24" name="Google Shape;324;p15"/>
          <p:cNvSpPr/>
          <p:nvPr/>
        </p:nvSpPr>
        <p:spPr bwMode="auto">
          <a:xfrm>
            <a:off x="9157845" y="6858000"/>
            <a:ext cx="9335666" cy="812800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25" name="Google Shape;325;p15"/>
          <p:cNvSpPr/>
          <p:nvPr/>
        </p:nvSpPr>
        <p:spPr bwMode="auto">
          <a:xfrm>
            <a:off x="9587582" y="6906683"/>
            <a:ext cx="8476193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Grumbu ģeometriskie parametri*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26" name="Google Shape;326;p15"/>
          <p:cNvSpPr/>
          <p:nvPr/>
        </p:nvSpPr>
        <p:spPr bwMode="auto">
          <a:xfrm>
            <a:off x="1524191" y="8001000"/>
            <a:ext cx="5703013" cy="812800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27" name="Google Shape;327;p15"/>
          <p:cNvSpPr/>
          <p:nvPr/>
        </p:nvSpPr>
        <p:spPr bwMode="auto">
          <a:xfrm>
            <a:off x="1953928" y="8049683"/>
            <a:ext cx="4843539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Ādas mitrums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28" name="Google Shape;328;p15"/>
          <p:cNvSpPr/>
          <p:nvPr/>
        </p:nvSpPr>
        <p:spPr bwMode="auto">
          <a:xfrm>
            <a:off x="7544743" y="8001000"/>
            <a:ext cx="4407451" cy="812800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29" name="Google Shape;329;p15"/>
          <p:cNvSpPr/>
          <p:nvPr/>
        </p:nvSpPr>
        <p:spPr bwMode="auto">
          <a:xfrm>
            <a:off x="7974480" y="8049683"/>
            <a:ext cx="3547977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Mata diametrs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30" name="Google Shape;330;p15"/>
          <p:cNvSpPr/>
          <p:nvPr/>
        </p:nvSpPr>
        <p:spPr bwMode="auto">
          <a:xfrm>
            <a:off x="12269733" y="8001000"/>
            <a:ext cx="4432854" cy="812800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31" name="Google Shape;331;p15"/>
          <p:cNvSpPr/>
          <p:nvPr/>
        </p:nvSpPr>
        <p:spPr bwMode="auto">
          <a:xfrm>
            <a:off x="12699471" y="8049683"/>
            <a:ext cx="3573380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Nagu spīdīgums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32" name="Google Shape;332;p15"/>
          <p:cNvSpPr/>
          <p:nvPr/>
        </p:nvSpPr>
        <p:spPr bwMode="auto">
          <a:xfrm>
            <a:off x="1524191" y="9144000"/>
            <a:ext cx="11977597" cy="812800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33" name="Google Shape;333;p15"/>
          <p:cNvSpPr/>
          <p:nvPr/>
        </p:nvSpPr>
        <p:spPr bwMode="auto">
          <a:xfrm>
            <a:off x="1953928" y="9192683"/>
            <a:ext cx="11118123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Izkritušo matu skaits pēc galvas mazgāšanas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34" name="Google Shape;334;p15"/>
          <p:cNvSpPr/>
          <p:nvPr/>
        </p:nvSpPr>
        <p:spPr bwMode="auto">
          <a:xfrm flipH="0" flipV="0">
            <a:off x="13819326" y="9144000"/>
            <a:ext cx="3755315" cy="812799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35" name="Google Shape;335;p15"/>
          <p:cNvSpPr/>
          <p:nvPr/>
        </p:nvSpPr>
        <p:spPr bwMode="auto">
          <a:xfrm>
            <a:off x="14112992" y="9192682"/>
            <a:ext cx="3228320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Nagu augšana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36" name="Google Shape;336;p15"/>
          <p:cNvSpPr/>
          <p:nvPr/>
        </p:nvSpPr>
        <p:spPr bwMode="auto">
          <a:xfrm flipH="0" flipV="0">
            <a:off x="1524190" y="10287000"/>
            <a:ext cx="18791318" cy="812799"/>
          </a:xfrm>
          <a:prstGeom prst="roundRect">
            <a:avLst>
              <a:gd name="adj" fmla="val 156375"/>
            </a:avLst>
          </a:prstGeom>
          <a:noFill/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4" tIns="91424" rIns="91424" bIns="91424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37" name="Google Shape;337;p15"/>
          <p:cNvSpPr/>
          <p:nvPr/>
        </p:nvSpPr>
        <p:spPr bwMode="auto">
          <a:xfrm>
            <a:off x="1711332" y="10363070"/>
            <a:ext cx="18379197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Subjektīvs novērtējums, ko dalībnieki sniedza par ādas, matu un nagu stāvokli (aptauja)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38" name="Google Shape;338;p15"/>
          <p:cNvSpPr/>
          <p:nvPr/>
        </p:nvSpPr>
        <p:spPr bwMode="auto">
          <a:xfrm>
            <a:off x="1524191" y="11734799"/>
            <a:ext cx="5436446" cy="5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*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grumbu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 garums un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platums</a:t>
            </a:r>
            <a:endParaRPr lang="lv-LV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44" name="Google Shape;344;p16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16"/>
          <p:cNvSpPr/>
          <p:nvPr/>
        </p:nvSpPr>
        <p:spPr bwMode="auto">
          <a:xfrm>
            <a:off x="1524191" y="1524000"/>
            <a:ext cx="21389473" cy="24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rezultāti </a:t>
            </a:r>
            <a:br>
              <a:rPr lang="en-US" sz="72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— sejas āda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346" name="Google Shape;346;p16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p16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8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16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16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0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0" name="Google Shape;350;p16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4" y="891356"/>
            <a:ext cx="43798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1" name="Google Shape;351;p16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17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2" name="Google Shape;352;p16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304" y="967221"/>
            <a:ext cx="214302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3" name="Google Shape;353;p16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1"/>
            <a:ext cx="104031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54" name="Google Shape;354;p16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16"/>
          <p:cNvSpPr/>
          <p:nvPr/>
        </p:nvSpPr>
        <p:spPr bwMode="auto">
          <a:xfrm>
            <a:off x="20093911" y="3949700"/>
            <a:ext cx="1384473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F61A6"/>
                </a:solidFill>
                <a:latin typeface="Suisse Int'l Light"/>
                <a:cs typeface="Suisse Int'l Light"/>
              </a:rPr>
              <a:t>10,6%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56" name="Google Shape;356;p16"/>
          <p:cNvSpPr/>
          <p:nvPr/>
        </p:nvSpPr>
        <p:spPr bwMode="auto">
          <a:xfrm rot="-5400000">
            <a:off x="9309377" y="8849345"/>
            <a:ext cx="4771563" cy="4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latin typeface="Suisse Int'l Light"/>
                <a:cs typeface="Suisse Int'l Light"/>
              </a:rPr>
              <a:t>Kolagēna blīvums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(%)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57" name="Google Shape;357;p16"/>
          <p:cNvSpPr/>
          <p:nvPr/>
        </p:nvSpPr>
        <p:spPr bwMode="auto">
          <a:xfrm>
            <a:off x="14940865" y="10808589"/>
            <a:ext cx="1354836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Placebo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58" name="Google Shape;358;p16"/>
          <p:cNvSpPr/>
          <p:nvPr/>
        </p:nvSpPr>
        <p:spPr bwMode="auto">
          <a:xfrm>
            <a:off x="18583206" y="10814050"/>
            <a:ext cx="4327007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59" name="Google Shape;359;p16"/>
          <p:cNvSpPr/>
          <p:nvPr/>
        </p:nvSpPr>
        <p:spPr bwMode="auto">
          <a:xfrm>
            <a:off x="12019936" y="10287000"/>
            <a:ext cx="719757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94.0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0" name="Google Shape;360;p16"/>
          <p:cNvSpPr/>
          <p:nvPr/>
        </p:nvSpPr>
        <p:spPr bwMode="auto">
          <a:xfrm>
            <a:off x="12045339" y="9563100"/>
            <a:ext cx="694353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96.0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1" name="Google Shape;361;p16"/>
          <p:cNvSpPr/>
          <p:nvPr/>
        </p:nvSpPr>
        <p:spPr bwMode="auto">
          <a:xfrm>
            <a:off x="12045339" y="8839200"/>
            <a:ext cx="694353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98.0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2" name="Google Shape;362;p16"/>
          <p:cNvSpPr/>
          <p:nvPr/>
        </p:nvSpPr>
        <p:spPr bwMode="auto">
          <a:xfrm>
            <a:off x="11905621" y="8128000"/>
            <a:ext cx="834071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3" name="Google Shape;363;p16"/>
          <p:cNvSpPr/>
          <p:nvPr/>
        </p:nvSpPr>
        <p:spPr bwMode="auto">
          <a:xfrm>
            <a:off x="11918323" y="7404100"/>
            <a:ext cx="821369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102.0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4" name="Google Shape;364;p16"/>
          <p:cNvSpPr/>
          <p:nvPr/>
        </p:nvSpPr>
        <p:spPr bwMode="auto">
          <a:xfrm>
            <a:off x="11905621" y="6692900"/>
            <a:ext cx="834071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104.0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5" name="Google Shape;365;p16"/>
          <p:cNvSpPr/>
          <p:nvPr/>
        </p:nvSpPr>
        <p:spPr bwMode="auto">
          <a:xfrm>
            <a:off x="11918323" y="5969000"/>
            <a:ext cx="821369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106.0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6" name="Google Shape;366;p16"/>
          <p:cNvSpPr/>
          <p:nvPr/>
        </p:nvSpPr>
        <p:spPr bwMode="auto">
          <a:xfrm>
            <a:off x="11918323" y="5245100"/>
            <a:ext cx="821369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108.0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7" name="Google Shape;367;p16"/>
          <p:cNvSpPr/>
          <p:nvPr/>
        </p:nvSpPr>
        <p:spPr bwMode="auto">
          <a:xfrm>
            <a:off x="11994532" y="4533900"/>
            <a:ext cx="745160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110.0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8" name="Google Shape;368;p16"/>
          <p:cNvSpPr/>
          <p:nvPr/>
        </p:nvSpPr>
        <p:spPr bwMode="auto">
          <a:xfrm>
            <a:off x="12007234" y="3810000"/>
            <a:ext cx="732458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112.0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69" name="Google Shape;369;p16"/>
          <p:cNvSpPr/>
          <p:nvPr/>
        </p:nvSpPr>
        <p:spPr bwMode="auto">
          <a:xfrm>
            <a:off x="14762284" y="11861800"/>
            <a:ext cx="140637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0" name="Google Shape;370;p16"/>
          <p:cNvSpPr/>
          <p:nvPr/>
        </p:nvSpPr>
        <p:spPr bwMode="auto">
          <a:xfrm>
            <a:off x="17697678" y="11861800"/>
            <a:ext cx="1391007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1" name="Google Shape;371;p16"/>
          <p:cNvSpPr/>
          <p:nvPr/>
        </p:nvSpPr>
        <p:spPr bwMode="auto">
          <a:xfrm>
            <a:off x="20617715" y="11861800"/>
            <a:ext cx="146785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2" name="Google Shape;372;p16"/>
          <p:cNvSpPr/>
          <p:nvPr/>
        </p:nvSpPr>
        <p:spPr bwMode="auto">
          <a:xfrm>
            <a:off x="13662674" y="9512300"/>
            <a:ext cx="986490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3" name="Google Shape;373;p16"/>
          <p:cNvSpPr/>
          <p:nvPr/>
        </p:nvSpPr>
        <p:spPr bwMode="auto">
          <a:xfrm>
            <a:off x="15186865" y="9512300"/>
            <a:ext cx="859474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101.3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4" name="Google Shape;374;p16"/>
          <p:cNvSpPr/>
          <p:nvPr/>
        </p:nvSpPr>
        <p:spPr bwMode="auto">
          <a:xfrm>
            <a:off x="16584039" y="9512300"/>
            <a:ext cx="973788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102.8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5" name="Google Shape;375;p16"/>
          <p:cNvSpPr/>
          <p:nvPr/>
        </p:nvSpPr>
        <p:spPr bwMode="auto">
          <a:xfrm>
            <a:off x="18819519" y="9512300"/>
            <a:ext cx="986490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6" name="Google Shape;376;p16"/>
          <p:cNvSpPr/>
          <p:nvPr/>
        </p:nvSpPr>
        <p:spPr bwMode="auto">
          <a:xfrm>
            <a:off x="20267500" y="9512300"/>
            <a:ext cx="973788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104.9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7" name="Google Shape;377;p16"/>
          <p:cNvSpPr/>
          <p:nvPr/>
        </p:nvSpPr>
        <p:spPr bwMode="auto">
          <a:xfrm>
            <a:off x="21804391" y="9512300"/>
            <a:ext cx="859474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110.6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8" name="Google Shape;378;p16"/>
          <p:cNvSpPr/>
          <p:nvPr/>
        </p:nvSpPr>
        <p:spPr bwMode="auto">
          <a:xfrm>
            <a:off x="1524191" y="6858000"/>
            <a:ext cx="10483044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Kolagēna blīvums </a:t>
            </a:r>
            <a:b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ādā vidēji palielinājās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79" name="Google Shape;379;p16"/>
          <p:cNvSpPr/>
          <p:nvPr/>
        </p:nvSpPr>
        <p:spPr bwMode="auto">
          <a:xfrm>
            <a:off x="1524191" y="9994900"/>
            <a:ext cx="10483044" cy="183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salīdzinājumā ar pētījuma sākumu grupā, kas lietoja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80" name="Google Shape;380;p16"/>
          <p:cNvSpPr/>
          <p:nvPr/>
        </p:nvSpPr>
        <p:spPr bwMode="auto">
          <a:xfrm>
            <a:off x="1524191" y="8751954"/>
            <a:ext cx="5511091" cy="178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64764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5315"/>
              <a:buFont typeface="Arial"/>
              <a:buNone/>
              <a:defRPr/>
            </a:pPr>
            <a:r>
              <a:rPr lang="lv-LV" sz="5300">
                <a:solidFill>
                  <a:srgbClr val="0F61A6"/>
                </a:solidFill>
                <a:latin typeface="Suisse Int'l Light"/>
                <a:cs typeface="Suisse Int'l Light"/>
              </a:rPr>
              <a:t>par</a:t>
            </a:r>
            <a:r>
              <a:rPr lang="en-US" sz="5300">
                <a:solidFill>
                  <a:srgbClr val="0F61A6"/>
                </a:solidFill>
                <a:latin typeface="Suisse Int'l Light"/>
                <a:cs typeface="Suisse Int'l Light"/>
              </a:rPr>
              <a:t> </a:t>
            </a:r>
            <a:r>
              <a:rPr lang="en-US" sz="9850">
                <a:solidFill>
                  <a:srgbClr val="0F61A6">
                    <a:alpha val="100000"/>
                  </a:srgbClr>
                </a:solidFill>
                <a:latin typeface="Suisse Int'l Thin"/>
                <a:ea typeface="Suisse Int'l Thin"/>
                <a:cs typeface="Suisse Int'l Thin"/>
              </a:rPr>
              <a:t>10,6%</a:t>
            </a:r>
            <a:r>
              <a:rPr lang="en-US" sz="5300">
                <a:solidFill>
                  <a:srgbClr val="0F61A6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 </a:t>
            </a:r>
            <a:endParaRPr sz="53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81" name="Google Shape;381;p16"/>
          <p:cNvSpPr/>
          <p:nvPr/>
        </p:nvSpPr>
        <p:spPr bwMode="auto">
          <a:xfrm>
            <a:off x="1524191" y="4000500"/>
            <a:ext cx="4737692" cy="723900"/>
          </a:xfrm>
          <a:prstGeom prst="roundRect">
            <a:avLst>
              <a:gd name="adj" fmla="val 75789"/>
            </a:avLst>
          </a:prstGeom>
          <a:noFill/>
          <a:ln w="25400" cap="flat" cmpd="sng">
            <a:solidFill>
              <a:srgbClr val="0F61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382" name="Google Shape;382;p16"/>
          <p:cNvSpPr/>
          <p:nvPr/>
        </p:nvSpPr>
        <p:spPr bwMode="auto">
          <a:xfrm>
            <a:off x="2209377" y="4093633"/>
            <a:ext cx="4140718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Kolagēna blīvums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88" name="Google Shape;388;p1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89" name="Google Shape;389;p17"/>
          <p:cNvSpPr/>
          <p:nvPr/>
        </p:nvSpPr>
        <p:spPr bwMode="auto">
          <a:xfrm>
            <a:off x="1524191" y="1524000"/>
            <a:ext cx="21389473" cy="24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rezultāti </a:t>
            </a:r>
            <a:br>
              <a:rPr lang="en-US" sz="72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— sejas āda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390" name="Google Shape;390;p17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91" name="Google Shape;391;p17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17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17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17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17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6" name="Google Shape;396;p17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7" name="Google Shape;397;p17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1"/>
            <a:ext cx="104031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8" name="Google Shape;398;p17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399" name="Google Shape;399;p17"/>
          <p:cNvSpPr/>
          <p:nvPr/>
        </p:nvSpPr>
        <p:spPr bwMode="auto">
          <a:xfrm>
            <a:off x="1524191" y="9994900"/>
            <a:ext cx="10025786" cy="183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salīdzinājumā ar pētījuma sākumu grupā, kas lietoja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.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0" name="Google Shape;400;p17"/>
          <p:cNvSpPr/>
          <p:nvPr/>
        </p:nvSpPr>
        <p:spPr bwMode="auto">
          <a:xfrm>
            <a:off x="1524191" y="7493000"/>
            <a:ext cx="10483044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Grumbas vidēji samazinājās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1" name="Google Shape;401;p17"/>
          <p:cNvSpPr/>
          <p:nvPr/>
        </p:nvSpPr>
        <p:spPr bwMode="auto">
          <a:xfrm>
            <a:off x="1524191" y="8872886"/>
            <a:ext cx="5100544" cy="178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64764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5315"/>
              <a:buFont typeface="Arial"/>
              <a:buNone/>
              <a:defRPr/>
            </a:pPr>
            <a:r>
              <a:rPr lang="lv-LV" sz="5300">
                <a:solidFill>
                  <a:srgbClr val="0F61A6"/>
                </a:solidFill>
                <a:latin typeface="Suisse Int'l Light"/>
                <a:cs typeface="Suisse Int'l Light"/>
              </a:rPr>
              <a:t>par</a:t>
            </a:r>
            <a:r>
              <a:rPr lang="en-US" sz="5300">
                <a:solidFill>
                  <a:srgbClr val="0F61A6"/>
                </a:solidFill>
                <a:latin typeface="Suisse Int'l Light"/>
                <a:cs typeface="Suisse Int'l Light"/>
              </a:rPr>
              <a:t> </a:t>
            </a:r>
            <a:r>
              <a:rPr lang="en-US" sz="9850">
                <a:solidFill>
                  <a:srgbClr val="0F61A6">
                    <a:alpha val="100000"/>
                  </a:srgbClr>
                </a:solidFill>
                <a:latin typeface="Suisse Int'l Thin"/>
                <a:ea typeface="Suisse Int'l Thin"/>
                <a:cs typeface="Suisse Int'l Thin"/>
              </a:rPr>
              <a:t>27,9%</a:t>
            </a:r>
            <a:r>
              <a:rPr lang="en-US" sz="5300">
                <a:solidFill>
                  <a:srgbClr val="0F61A6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 </a:t>
            </a:r>
            <a:endParaRPr sz="53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2" name="Google Shape;402;p17"/>
          <p:cNvSpPr/>
          <p:nvPr/>
        </p:nvSpPr>
        <p:spPr bwMode="auto">
          <a:xfrm>
            <a:off x="1524191" y="4000500"/>
            <a:ext cx="2857857" cy="723900"/>
          </a:xfrm>
          <a:prstGeom prst="roundRect">
            <a:avLst>
              <a:gd name="adj" fmla="val 75789"/>
            </a:avLst>
          </a:prstGeom>
          <a:noFill/>
          <a:ln w="25400" cap="flat" cmpd="sng">
            <a:solidFill>
              <a:srgbClr val="0F61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403" name="Google Shape;403;p17"/>
          <p:cNvSpPr/>
          <p:nvPr/>
        </p:nvSpPr>
        <p:spPr bwMode="auto">
          <a:xfrm>
            <a:off x="2006851" y="4133850"/>
            <a:ext cx="201955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Grumbas</a:t>
            </a:r>
            <a:r>
              <a:rPr lang="en-US" sz="3000">
                <a:solidFill>
                  <a:srgbClr val="0F61A6"/>
                </a:solidFill>
                <a:latin typeface="Suisse Int'l Light"/>
                <a:cs typeface="Suisse Int'l Light"/>
              </a:rPr>
              <a:t> 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4" name="Google Shape;404;p17"/>
          <p:cNvSpPr/>
          <p:nvPr/>
        </p:nvSpPr>
        <p:spPr bwMode="auto">
          <a:xfrm>
            <a:off x="20322540" y="4127500"/>
            <a:ext cx="1384473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F61A6"/>
                </a:solidFill>
                <a:latin typeface="Suisse Int'l Light"/>
                <a:cs typeface="Suisse Int'l Light"/>
              </a:rPr>
              <a:t>27,9%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5" name="Google Shape;405;p17"/>
          <p:cNvSpPr/>
          <p:nvPr/>
        </p:nvSpPr>
        <p:spPr bwMode="auto">
          <a:xfrm rot="-5400000">
            <a:off x="9572089" y="7876116"/>
            <a:ext cx="4771563" cy="4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Grumbas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(%)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6" name="Google Shape;406;p17"/>
          <p:cNvSpPr/>
          <p:nvPr/>
        </p:nvSpPr>
        <p:spPr bwMode="auto">
          <a:xfrm>
            <a:off x="12019936" y="10287000"/>
            <a:ext cx="719757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7" name="Google Shape;407;p17"/>
          <p:cNvSpPr/>
          <p:nvPr/>
        </p:nvSpPr>
        <p:spPr bwMode="auto">
          <a:xfrm>
            <a:off x="12045339" y="9321800"/>
            <a:ext cx="694353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20.0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8" name="Google Shape;408;p17"/>
          <p:cNvSpPr/>
          <p:nvPr/>
        </p:nvSpPr>
        <p:spPr bwMode="auto">
          <a:xfrm>
            <a:off x="12045339" y="8242300"/>
            <a:ext cx="694353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40.0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09" name="Google Shape;409;p17"/>
          <p:cNvSpPr/>
          <p:nvPr/>
        </p:nvSpPr>
        <p:spPr bwMode="auto">
          <a:xfrm>
            <a:off x="11905621" y="7150100"/>
            <a:ext cx="834071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60.0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0" name="Google Shape;410;p17"/>
          <p:cNvSpPr/>
          <p:nvPr/>
        </p:nvSpPr>
        <p:spPr bwMode="auto">
          <a:xfrm>
            <a:off x="11918323" y="6057900"/>
            <a:ext cx="821369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80.0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1" name="Google Shape;411;p17"/>
          <p:cNvSpPr/>
          <p:nvPr/>
        </p:nvSpPr>
        <p:spPr bwMode="auto">
          <a:xfrm>
            <a:off x="11905621" y="4978400"/>
            <a:ext cx="834071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2" name="Google Shape;412;p17"/>
          <p:cNvSpPr/>
          <p:nvPr/>
        </p:nvSpPr>
        <p:spPr bwMode="auto">
          <a:xfrm>
            <a:off x="12007234" y="3810000"/>
            <a:ext cx="732458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120.0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3" name="Google Shape;413;p17"/>
          <p:cNvSpPr/>
          <p:nvPr/>
        </p:nvSpPr>
        <p:spPr bwMode="auto">
          <a:xfrm>
            <a:off x="18819519" y="9512300"/>
            <a:ext cx="986490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4" name="Google Shape;414;p17"/>
          <p:cNvSpPr/>
          <p:nvPr/>
        </p:nvSpPr>
        <p:spPr bwMode="auto">
          <a:xfrm>
            <a:off x="20267500" y="9512300"/>
            <a:ext cx="973788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92.5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5" name="Google Shape;415;p17"/>
          <p:cNvSpPr/>
          <p:nvPr/>
        </p:nvSpPr>
        <p:spPr bwMode="auto">
          <a:xfrm>
            <a:off x="21804391" y="9512300"/>
            <a:ext cx="859474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72.1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6" name="Google Shape;416;p17"/>
          <p:cNvSpPr/>
          <p:nvPr/>
        </p:nvSpPr>
        <p:spPr bwMode="auto">
          <a:xfrm>
            <a:off x="14940861" y="10808589"/>
            <a:ext cx="1354836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Placebo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7" name="Google Shape;417;p17"/>
          <p:cNvSpPr/>
          <p:nvPr/>
        </p:nvSpPr>
        <p:spPr bwMode="auto">
          <a:xfrm>
            <a:off x="18583209" y="10814050"/>
            <a:ext cx="4327007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8" name="Google Shape;418;p17"/>
          <p:cNvSpPr/>
          <p:nvPr/>
        </p:nvSpPr>
        <p:spPr bwMode="auto">
          <a:xfrm>
            <a:off x="14762284" y="11861800"/>
            <a:ext cx="140637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19" name="Google Shape;419;p17"/>
          <p:cNvSpPr/>
          <p:nvPr/>
        </p:nvSpPr>
        <p:spPr bwMode="auto">
          <a:xfrm>
            <a:off x="17697684" y="11861800"/>
            <a:ext cx="1391007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20" name="Google Shape;420;p17"/>
          <p:cNvSpPr/>
          <p:nvPr/>
        </p:nvSpPr>
        <p:spPr bwMode="auto">
          <a:xfrm>
            <a:off x="20617715" y="11861800"/>
            <a:ext cx="146785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26" name="Google Shape;426;p1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18"/>
          <p:cNvSpPr/>
          <p:nvPr/>
        </p:nvSpPr>
        <p:spPr bwMode="auto">
          <a:xfrm>
            <a:off x="1524191" y="1524000"/>
            <a:ext cx="21389473" cy="24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rezultāti </a:t>
            </a:r>
            <a:br>
              <a:rPr lang="en-US" sz="72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— sejas āda</a:t>
            </a:r>
            <a:endParaRPr/>
          </a:p>
        </p:txBody>
      </p:sp>
      <p:pic>
        <p:nvPicPr>
          <p:cNvPr id="428" name="Google Shape;428;p18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29" name="Google Shape;429;p18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0" name="Google Shape;430;p18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1" name="Google Shape;431;p18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Google Shape;432;p18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33" name="Google Shape;433;p18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4" name="Google Shape;434;p18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35" name="Google Shape;435;p18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1"/>
            <a:ext cx="104031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36" name="Google Shape;436;p18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437" name="Google Shape;437;p18"/>
          <p:cNvSpPr/>
          <p:nvPr/>
        </p:nvSpPr>
        <p:spPr bwMode="auto">
          <a:xfrm>
            <a:off x="1524191" y="5954184"/>
            <a:ext cx="7650590" cy="2220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Pēc 12 nedēļu ilga kursa ar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ādas mitrināšana vidēji palielinājās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38" name="Google Shape;438;p18"/>
          <p:cNvSpPr/>
          <p:nvPr/>
        </p:nvSpPr>
        <p:spPr bwMode="auto">
          <a:xfrm>
            <a:off x="1524191" y="8613706"/>
            <a:ext cx="4652229" cy="1950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64764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5315"/>
              <a:buFont typeface="Arial"/>
              <a:buNone/>
              <a:defRPr/>
            </a:pPr>
            <a:r>
              <a:rPr lang="lv-LV" sz="5300">
                <a:solidFill>
                  <a:srgbClr val="0F61A6"/>
                </a:solidFill>
                <a:latin typeface="Suisse Int'l Light"/>
                <a:cs typeface="Suisse Int'l Light"/>
              </a:rPr>
              <a:t>par</a:t>
            </a:r>
            <a:r>
              <a:rPr lang="en-US" sz="5300">
                <a:solidFill>
                  <a:srgbClr val="0F61A6"/>
                </a:solidFill>
                <a:latin typeface="Suisse Int'l Light"/>
                <a:cs typeface="Suisse Int'l Light"/>
              </a:rPr>
              <a:t> </a:t>
            </a:r>
            <a:r>
              <a:rPr lang="en-US" sz="9850">
                <a:solidFill>
                  <a:srgbClr val="0F61A6">
                    <a:alpha val="100000"/>
                  </a:srgbClr>
                </a:solidFill>
                <a:latin typeface="Suisse Int'l Thin"/>
                <a:ea typeface="Suisse Int'l Thin"/>
                <a:cs typeface="Suisse Int'l Thin"/>
              </a:rPr>
              <a:t>9,4%</a:t>
            </a:r>
            <a:r>
              <a:rPr lang="en-US" sz="5300">
                <a:solidFill>
                  <a:srgbClr val="0F61A6">
                    <a:alpha val="100000"/>
                  </a:srgbClr>
                </a:solidFill>
                <a:latin typeface="Suisse Int'l Light"/>
                <a:ea typeface="Suisse Int'l Light"/>
                <a:cs typeface="Suisse Int'l Light"/>
              </a:rPr>
              <a:t> </a:t>
            </a:r>
            <a:endParaRPr sz="53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39" name="Google Shape;439;p18"/>
          <p:cNvSpPr/>
          <p:nvPr/>
        </p:nvSpPr>
        <p:spPr bwMode="auto">
          <a:xfrm>
            <a:off x="1524191" y="4000500"/>
            <a:ext cx="3823178" cy="723900"/>
          </a:xfrm>
          <a:prstGeom prst="roundRect">
            <a:avLst>
              <a:gd name="adj" fmla="val 75789"/>
            </a:avLst>
          </a:prstGeom>
          <a:noFill/>
          <a:ln w="25400" cap="flat" cmpd="sng">
            <a:solidFill>
              <a:srgbClr val="0F61A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440" name="Google Shape;440;p18"/>
          <p:cNvSpPr/>
          <p:nvPr/>
        </p:nvSpPr>
        <p:spPr bwMode="auto">
          <a:xfrm>
            <a:off x="2413302" y="4095953"/>
            <a:ext cx="2934067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Mitrināšana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1" name="Google Shape;441;p18"/>
          <p:cNvSpPr/>
          <p:nvPr/>
        </p:nvSpPr>
        <p:spPr bwMode="auto">
          <a:xfrm>
            <a:off x="20132016" y="4622799"/>
            <a:ext cx="1384473" cy="85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F61A6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0F61A6"/>
                </a:solidFill>
                <a:latin typeface="Suisse Int'l Light"/>
                <a:cs typeface="Suisse Int'l Light"/>
              </a:rPr>
              <a:t>9,4%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2" name="Google Shape;442;p18"/>
          <p:cNvSpPr/>
          <p:nvPr/>
        </p:nvSpPr>
        <p:spPr bwMode="auto">
          <a:xfrm rot="-5400000">
            <a:off x="9179229" y="7920865"/>
            <a:ext cx="4771563" cy="4529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Mitrināšana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(%) 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3" name="Google Shape;443;p18"/>
          <p:cNvSpPr/>
          <p:nvPr/>
        </p:nvSpPr>
        <p:spPr bwMode="auto">
          <a:xfrm>
            <a:off x="12019936" y="10287000"/>
            <a:ext cx="719757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90.0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4" name="Google Shape;444;p18"/>
          <p:cNvSpPr/>
          <p:nvPr/>
        </p:nvSpPr>
        <p:spPr bwMode="auto">
          <a:xfrm>
            <a:off x="12045339" y="9067800"/>
            <a:ext cx="694353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95.0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5" name="Google Shape;445;p18"/>
          <p:cNvSpPr/>
          <p:nvPr/>
        </p:nvSpPr>
        <p:spPr bwMode="auto">
          <a:xfrm>
            <a:off x="12032637" y="7785100"/>
            <a:ext cx="70705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6" name="Google Shape;446;p18"/>
          <p:cNvSpPr/>
          <p:nvPr/>
        </p:nvSpPr>
        <p:spPr bwMode="auto">
          <a:xfrm>
            <a:off x="11397558" y="6477000"/>
            <a:ext cx="1342134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105.0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7" name="Google Shape;447;p18"/>
          <p:cNvSpPr/>
          <p:nvPr/>
        </p:nvSpPr>
        <p:spPr bwMode="auto">
          <a:xfrm>
            <a:off x="11918323" y="5194299"/>
            <a:ext cx="821369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110.0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8" name="Google Shape;448;p18"/>
          <p:cNvSpPr/>
          <p:nvPr/>
        </p:nvSpPr>
        <p:spPr bwMode="auto">
          <a:xfrm>
            <a:off x="12007234" y="3810000"/>
            <a:ext cx="732458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115.0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49" name="Google Shape;449;p18"/>
          <p:cNvSpPr/>
          <p:nvPr/>
        </p:nvSpPr>
        <p:spPr bwMode="auto">
          <a:xfrm>
            <a:off x="13662674" y="9512300"/>
            <a:ext cx="986490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0" name="Google Shape;450;p18"/>
          <p:cNvSpPr/>
          <p:nvPr/>
        </p:nvSpPr>
        <p:spPr bwMode="auto">
          <a:xfrm>
            <a:off x="15186865" y="9512300"/>
            <a:ext cx="859474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102.5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1" name="Google Shape;451;p18"/>
          <p:cNvSpPr/>
          <p:nvPr/>
        </p:nvSpPr>
        <p:spPr bwMode="auto">
          <a:xfrm>
            <a:off x="16584039" y="9512300"/>
            <a:ext cx="973788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99.3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2" name="Google Shape;452;p18"/>
          <p:cNvSpPr/>
          <p:nvPr/>
        </p:nvSpPr>
        <p:spPr bwMode="auto">
          <a:xfrm>
            <a:off x="18819519" y="9512300"/>
            <a:ext cx="986490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3" name="Google Shape;453;p18"/>
          <p:cNvSpPr/>
          <p:nvPr/>
        </p:nvSpPr>
        <p:spPr bwMode="auto">
          <a:xfrm>
            <a:off x="20267500" y="9512300"/>
            <a:ext cx="973788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106.5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4" name="Google Shape;454;p18"/>
          <p:cNvSpPr/>
          <p:nvPr/>
        </p:nvSpPr>
        <p:spPr bwMode="auto">
          <a:xfrm>
            <a:off x="21804391" y="9512300"/>
            <a:ext cx="859474" cy="554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109.4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5" name="Google Shape;455;p18"/>
          <p:cNvSpPr/>
          <p:nvPr/>
        </p:nvSpPr>
        <p:spPr bwMode="auto">
          <a:xfrm>
            <a:off x="14940861" y="10808589"/>
            <a:ext cx="1354836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Placebo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6" name="Google Shape;456;p18"/>
          <p:cNvSpPr/>
          <p:nvPr/>
        </p:nvSpPr>
        <p:spPr bwMode="auto">
          <a:xfrm>
            <a:off x="18583209" y="10814050"/>
            <a:ext cx="4327007" cy="5672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7" name="Google Shape;457;p18"/>
          <p:cNvSpPr/>
          <p:nvPr/>
        </p:nvSpPr>
        <p:spPr bwMode="auto">
          <a:xfrm>
            <a:off x="14762284" y="11861800"/>
            <a:ext cx="1406376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8" name="Google Shape;458;p18"/>
          <p:cNvSpPr/>
          <p:nvPr/>
        </p:nvSpPr>
        <p:spPr bwMode="auto">
          <a:xfrm>
            <a:off x="17697684" y="11861800"/>
            <a:ext cx="1391007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59" name="Google Shape;459;p18"/>
          <p:cNvSpPr/>
          <p:nvPr/>
        </p:nvSpPr>
        <p:spPr bwMode="auto">
          <a:xfrm>
            <a:off x="20617715" y="11861800"/>
            <a:ext cx="146785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65" name="Google Shape;465;p1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66" name="Google Shape;466;p19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rezultāti — mati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467" name="Google Shape;467;p19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19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19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19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19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19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0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19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19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1"/>
            <a:ext cx="104035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475" name="Google Shape;475;p19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476" name="Google Shape;476;p19"/>
          <p:cNvSpPr/>
          <p:nvPr/>
        </p:nvSpPr>
        <p:spPr bwMode="auto">
          <a:xfrm>
            <a:off x="1524191" y="3327400"/>
            <a:ext cx="10063891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Dalībnieku matu sakņu foto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77" name="Google Shape;477;p19"/>
          <p:cNvSpPr/>
          <p:nvPr/>
        </p:nvSpPr>
        <p:spPr bwMode="auto">
          <a:xfrm>
            <a:off x="1524191" y="4013200"/>
            <a:ext cx="10453407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 Tripeptides 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grupā</a:t>
            </a:r>
            <a:endParaRPr lang="fr-FR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78" name="Google Shape;478;p19"/>
          <p:cNvSpPr/>
          <p:nvPr/>
        </p:nvSpPr>
        <p:spPr bwMode="auto">
          <a:xfrm rot="-5400000">
            <a:off x="11177397" y="9548831"/>
            <a:ext cx="253608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Mata diametrs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(mm)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79" name="Google Shape;479;p19"/>
          <p:cNvSpPr/>
          <p:nvPr/>
        </p:nvSpPr>
        <p:spPr bwMode="auto">
          <a:xfrm>
            <a:off x="15537836" y="11011789"/>
            <a:ext cx="1126207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Placebo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0" name="Google Shape;480;p19"/>
          <p:cNvSpPr/>
          <p:nvPr/>
        </p:nvSpPr>
        <p:spPr bwMode="auto">
          <a:xfrm>
            <a:off x="18570506" y="11017250"/>
            <a:ext cx="359031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1" name="Google Shape;481;p19"/>
          <p:cNvSpPr/>
          <p:nvPr/>
        </p:nvSpPr>
        <p:spPr bwMode="auto">
          <a:xfrm>
            <a:off x="12794732" y="106553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0.0550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2" name="Google Shape;482;p19"/>
          <p:cNvSpPr/>
          <p:nvPr/>
        </p:nvSpPr>
        <p:spPr bwMode="auto">
          <a:xfrm>
            <a:off x="12807434" y="101727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0.0570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3" name="Google Shape;483;p19"/>
          <p:cNvSpPr/>
          <p:nvPr/>
        </p:nvSpPr>
        <p:spPr bwMode="auto">
          <a:xfrm>
            <a:off x="12794732" y="96901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0.0590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4" name="Google Shape;484;p19"/>
          <p:cNvSpPr/>
          <p:nvPr/>
        </p:nvSpPr>
        <p:spPr bwMode="auto">
          <a:xfrm>
            <a:off x="12858240" y="9207500"/>
            <a:ext cx="859474" cy="3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0.0610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5" name="Google Shape;485;p19"/>
          <p:cNvSpPr/>
          <p:nvPr/>
        </p:nvSpPr>
        <p:spPr bwMode="auto">
          <a:xfrm>
            <a:off x="12794732" y="87122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0.0630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6" name="Google Shape;486;p19"/>
          <p:cNvSpPr/>
          <p:nvPr/>
        </p:nvSpPr>
        <p:spPr bwMode="auto">
          <a:xfrm>
            <a:off x="12782031" y="8229600"/>
            <a:ext cx="935684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0.0650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7" name="Google Shape;487;p19"/>
          <p:cNvSpPr/>
          <p:nvPr/>
        </p:nvSpPr>
        <p:spPr bwMode="auto">
          <a:xfrm>
            <a:off x="12807434" y="77470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0.0670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8" name="Google Shape;488;p19"/>
          <p:cNvSpPr/>
          <p:nvPr/>
        </p:nvSpPr>
        <p:spPr bwMode="auto">
          <a:xfrm>
            <a:off x="12794732" y="7264400"/>
            <a:ext cx="922982" cy="3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0.0690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89" name="Google Shape;489;p19"/>
          <p:cNvSpPr/>
          <p:nvPr/>
        </p:nvSpPr>
        <p:spPr bwMode="auto">
          <a:xfrm>
            <a:off x="12870942" y="6769100"/>
            <a:ext cx="846773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0.0710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0" name="Google Shape;490;p19"/>
          <p:cNvSpPr/>
          <p:nvPr/>
        </p:nvSpPr>
        <p:spPr bwMode="auto">
          <a:xfrm>
            <a:off x="12820136" y="6286500"/>
            <a:ext cx="897579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0.0730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1" name="Google Shape;491;p19"/>
          <p:cNvSpPr/>
          <p:nvPr/>
        </p:nvSpPr>
        <p:spPr bwMode="auto">
          <a:xfrm>
            <a:off x="12807434" y="58039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0.0750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2" name="Google Shape;492;p19"/>
          <p:cNvSpPr/>
          <p:nvPr/>
        </p:nvSpPr>
        <p:spPr bwMode="auto">
          <a:xfrm>
            <a:off x="15508638" y="11874500"/>
            <a:ext cx="117701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3" name="Google Shape;493;p19"/>
          <p:cNvSpPr/>
          <p:nvPr/>
        </p:nvSpPr>
        <p:spPr bwMode="auto">
          <a:xfrm>
            <a:off x="17934642" y="11874500"/>
            <a:ext cx="1164312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4" name="Google Shape;494;p19"/>
          <p:cNvSpPr/>
          <p:nvPr/>
        </p:nvSpPr>
        <p:spPr bwMode="auto">
          <a:xfrm>
            <a:off x="20347943" y="11874500"/>
            <a:ext cx="122782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5" name="Google Shape;495;p19"/>
          <p:cNvSpPr/>
          <p:nvPr/>
        </p:nvSpPr>
        <p:spPr bwMode="auto">
          <a:xfrm>
            <a:off x="14412068" y="10223500"/>
            <a:ext cx="935684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0.0660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6" name="Google Shape;496;p19"/>
          <p:cNvSpPr/>
          <p:nvPr/>
        </p:nvSpPr>
        <p:spPr bwMode="auto">
          <a:xfrm>
            <a:off x="15631420" y="102235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0.0653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7" name="Google Shape;497;p19"/>
          <p:cNvSpPr/>
          <p:nvPr/>
        </p:nvSpPr>
        <p:spPr bwMode="auto">
          <a:xfrm>
            <a:off x="16863474" y="102235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0.0655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8" name="Google Shape;498;p19"/>
          <p:cNvSpPr/>
          <p:nvPr/>
        </p:nvSpPr>
        <p:spPr bwMode="auto">
          <a:xfrm>
            <a:off x="18679801" y="102235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0.0625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9" name="Google Shape;499;p19"/>
          <p:cNvSpPr/>
          <p:nvPr/>
        </p:nvSpPr>
        <p:spPr bwMode="auto">
          <a:xfrm>
            <a:off x="19911855" y="10223500"/>
            <a:ext cx="884877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0.0675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0" name="Google Shape;500;p19"/>
          <p:cNvSpPr/>
          <p:nvPr/>
        </p:nvSpPr>
        <p:spPr bwMode="auto">
          <a:xfrm>
            <a:off x="21169313" y="10223500"/>
            <a:ext cx="834071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0.0715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1" name="Google Shape;501;p19"/>
          <p:cNvSpPr/>
          <p:nvPr/>
        </p:nvSpPr>
        <p:spPr bwMode="auto">
          <a:xfrm>
            <a:off x="12168121" y="3327400"/>
            <a:ext cx="6511680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Matu biezuma novērtēšana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2" name="Google Shape;502;p19"/>
          <p:cNvSpPr/>
          <p:nvPr/>
        </p:nvSpPr>
        <p:spPr bwMode="auto">
          <a:xfrm>
            <a:off x="12168121" y="4013200"/>
            <a:ext cx="10453407" cy="195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Pēc 12 nedēļu ilga kursa ar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matu diametrs vidēji palielinājās </a:t>
            </a: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par 14,4%</a:t>
            </a:r>
            <a:r>
              <a:rPr lang="ru-RU" sz="3000">
                <a:solidFill>
                  <a:srgbClr val="0F61A6"/>
                </a:solidFill>
                <a:latin typeface="Suisse Int'l Light"/>
                <a:cs typeface="Suisse Int'l Light"/>
              </a:rPr>
              <a:t> </a:t>
            </a:r>
            <a:endParaRPr lang="ru-RU" sz="3000">
              <a:solidFill>
                <a:srgbClr val="0F61A6"/>
              </a:solidFill>
              <a:latin typeface="Suisse Int'l Light"/>
              <a:cs typeface="Suisse Int'l Light"/>
            </a:endParaRPr>
          </a:p>
        </p:txBody>
      </p:sp>
      <p:sp>
        <p:nvSpPr>
          <p:cNvPr id="503" name="Google Shape;503;p19"/>
          <p:cNvSpPr/>
          <p:nvPr/>
        </p:nvSpPr>
        <p:spPr bwMode="auto">
          <a:xfrm rot="-5400000">
            <a:off x="-191786" y="6655538"/>
            <a:ext cx="2494412" cy="391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latin typeface="Suisse Int'l Light"/>
                <a:cs typeface="Suisse Int'l Light"/>
              </a:rPr>
              <a:t>Dalībnieks Nr.1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4" name="Google Shape;504;p19"/>
          <p:cNvSpPr/>
          <p:nvPr/>
        </p:nvSpPr>
        <p:spPr bwMode="auto">
          <a:xfrm rot="-5400000">
            <a:off x="-280915" y="9684333"/>
            <a:ext cx="2671778" cy="3903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Dalībnieks Nr.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2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5" name="Google Shape;505;p19"/>
          <p:cNvSpPr/>
          <p:nvPr/>
        </p:nvSpPr>
        <p:spPr bwMode="auto">
          <a:xfrm>
            <a:off x="1524191" y="11938000"/>
            <a:ext cx="117701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6" name="Google Shape;506;p19"/>
          <p:cNvSpPr/>
          <p:nvPr/>
        </p:nvSpPr>
        <p:spPr bwMode="auto">
          <a:xfrm>
            <a:off x="4369346" y="11938000"/>
            <a:ext cx="1164312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07" name="Google Shape;507;p19"/>
          <p:cNvSpPr/>
          <p:nvPr/>
        </p:nvSpPr>
        <p:spPr bwMode="auto">
          <a:xfrm>
            <a:off x="7214501" y="11938000"/>
            <a:ext cx="122782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13" name="Google Shape;513;p2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20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rezultāti — mati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515" name="Google Shape;515;p20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6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16" name="Google Shape;516;p20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7" name="Google Shape;517;p20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8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20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5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20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9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20" name="Google Shape;520;p20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1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1" name="Google Shape;521;p20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2" name="Google Shape;522;p20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1"/>
            <a:ext cx="104034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3" name="Google Shape;523;p20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20"/>
          <p:cNvSpPr/>
          <p:nvPr/>
        </p:nvSpPr>
        <p:spPr bwMode="auto">
          <a:xfrm>
            <a:off x="1524191" y="3327400"/>
            <a:ext cx="10063891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Dalībnieka foto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25" name="Google Shape;525;p20"/>
          <p:cNvSpPr/>
          <p:nvPr/>
        </p:nvSpPr>
        <p:spPr bwMode="auto">
          <a:xfrm>
            <a:off x="1524191" y="4013200"/>
            <a:ext cx="10453407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Promarine Collagen Tripeptides grupā. </a:t>
            </a:r>
            <a:br>
              <a:rPr lang="en-US" sz="30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Fotoattēlā redzams, ka mati kļuvuši biezāki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26" name="Google Shape;526;p20"/>
          <p:cNvSpPr/>
          <p:nvPr/>
        </p:nvSpPr>
        <p:spPr bwMode="auto">
          <a:xfrm>
            <a:off x="12168121" y="3327400"/>
            <a:ext cx="6575188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Matu izkrišanas novērtēšana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27" name="Google Shape;527;p20"/>
          <p:cNvSpPr/>
          <p:nvPr/>
        </p:nvSpPr>
        <p:spPr bwMode="auto">
          <a:xfrm>
            <a:off x="12168121" y="4013199"/>
            <a:ext cx="10936229" cy="1796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Pēc 12 nedēļu ilga kursa ar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izkritušo matu skaits pēc galvas mazgāšanas ievērojami samazinājās, vidēji </a:t>
            </a: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par 25,4%</a:t>
            </a:r>
            <a:endParaRPr lang="ru-RU" sz="3000">
              <a:solidFill>
                <a:srgbClr val="0F61A6"/>
              </a:solidFill>
              <a:latin typeface="Suisse Int'l Light"/>
              <a:cs typeface="Suisse Int'l Light"/>
            </a:endParaRPr>
          </a:p>
        </p:txBody>
      </p:sp>
      <p:sp>
        <p:nvSpPr>
          <p:cNvPr id="528" name="Google Shape;528;p20"/>
          <p:cNvSpPr/>
          <p:nvPr/>
        </p:nvSpPr>
        <p:spPr bwMode="auto">
          <a:xfrm rot="-5400000">
            <a:off x="11071085" y="9430445"/>
            <a:ext cx="2752011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latin typeface="Suisse Int'l Light"/>
                <a:cs typeface="Suisse Int'l Light"/>
              </a:rPr>
              <a:t>Matu izkrišana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(mg)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29" name="Google Shape;529;p20"/>
          <p:cNvSpPr/>
          <p:nvPr/>
        </p:nvSpPr>
        <p:spPr bwMode="auto">
          <a:xfrm>
            <a:off x="12439088" y="106553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0" name="Google Shape;530;p20"/>
          <p:cNvSpPr/>
          <p:nvPr/>
        </p:nvSpPr>
        <p:spPr bwMode="auto">
          <a:xfrm>
            <a:off x="12451789" y="101727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1" name="Google Shape;531;p20"/>
          <p:cNvSpPr/>
          <p:nvPr/>
        </p:nvSpPr>
        <p:spPr bwMode="auto">
          <a:xfrm>
            <a:off x="12439088" y="96901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20.0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2" name="Google Shape;532;p20"/>
          <p:cNvSpPr/>
          <p:nvPr/>
        </p:nvSpPr>
        <p:spPr bwMode="auto">
          <a:xfrm>
            <a:off x="12502596" y="9207500"/>
            <a:ext cx="859474" cy="3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30.0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3" name="Google Shape;533;p20"/>
          <p:cNvSpPr/>
          <p:nvPr/>
        </p:nvSpPr>
        <p:spPr bwMode="auto">
          <a:xfrm>
            <a:off x="12439088" y="87122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40.0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4" name="Google Shape;534;p20"/>
          <p:cNvSpPr/>
          <p:nvPr/>
        </p:nvSpPr>
        <p:spPr bwMode="auto">
          <a:xfrm>
            <a:off x="12426386" y="8229600"/>
            <a:ext cx="935684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50.0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5" name="Google Shape;535;p20"/>
          <p:cNvSpPr/>
          <p:nvPr/>
        </p:nvSpPr>
        <p:spPr bwMode="auto">
          <a:xfrm>
            <a:off x="12451789" y="77470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60.0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6" name="Google Shape;536;p20"/>
          <p:cNvSpPr/>
          <p:nvPr/>
        </p:nvSpPr>
        <p:spPr bwMode="auto">
          <a:xfrm>
            <a:off x="12439088" y="7264400"/>
            <a:ext cx="922982" cy="3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70.0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7" name="Google Shape;537;p20"/>
          <p:cNvSpPr/>
          <p:nvPr/>
        </p:nvSpPr>
        <p:spPr bwMode="auto">
          <a:xfrm>
            <a:off x="12515298" y="6769100"/>
            <a:ext cx="846773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80.0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8" name="Google Shape;538;p20"/>
          <p:cNvSpPr/>
          <p:nvPr/>
        </p:nvSpPr>
        <p:spPr bwMode="auto">
          <a:xfrm>
            <a:off x="14056424" y="10223500"/>
            <a:ext cx="935684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57.8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39" name="Google Shape;539;p20"/>
          <p:cNvSpPr/>
          <p:nvPr/>
        </p:nvSpPr>
        <p:spPr bwMode="auto">
          <a:xfrm>
            <a:off x="15275776" y="102235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62.8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0" name="Google Shape;540;p20"/>
          <p:cNvSpPr/>
          <p:nvPr/>
        </p:nvSpPr>
        <p:spPr bwMode="auto">
          <a:xfrm>
            <a:off x="16507830" y="102235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52.5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1" name="Google Shape;541;p20"/>
          <p:cNvSpPr/>
          <p:nvPr/>
        </p:nvSpPr>
        <p:spPr bwMode="auto">
          <a:xfrm>
            <a:off x="18324157" y="102235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48.5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2" name="Google Shape;542;p20"/>
          <p:cNvSpPr/>
          <p:nvPr/>
        </p:nvSpPr>
        <p:spPr bwMode="auto">
          <a:xfrm>
            <a:off x="19556211" y="10223500"/>
            <a:ext cx="884877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47.6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3" name="Google Shape;543;p20"/>
          <p:cNvSpPr/>
          <p:nvPr/>
        </p:nvSpPr>
        <p:spPr bwMode="auto">
          <a:xfrm>
            <a:off x="20813668" y="10223500"/>
            <a:ext cx="834071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36.2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4" name="Google Shape;544;p20"/>
          <p:cNvSpPr/>
          <p:nvPr/>
        </p:nvSpPr>
        <p:spPr bwMode="auto">
          <a:xfrm>
            <a:off x="1524191" y="11938000"/>
            <a:ext cx="117701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5" name="Google Shape;545;p20"/>
          <p:cNvSpPr/>
          <p:nvPr/>
        </p:nvSpPr>
        <p:spPr bwMode="auto">
          <a:xfrm>
            <a:off x="4369346" y="11938000"/>
            <a:ext cx="1164312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6" name="Google Shape;546;p20"/>
          <p:cNvSpPr/>
          <p:nvPr/>
        </p:nvSpPr>
        <p:spPr bwMode="auto">
          <a:xfrm>
            <a:off x="7214501" y="11938000"/>
            <a:ext cx="122782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7" name="Google Shape;547;p20"/>
          <p:cNvSpPr/>
          <p:nvPr/>
        </p:nvSpPr>
        <p:spPr bwMode="auto">
          <a:xfrm>
            <a:off x="15182193" y="11011789"/>
            <a:ext cx="1126207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latin typeface="Suisse Int'l Light"/>
                <a:ea typeface="Calibri"/>
                <a:cs typeface="Suisse Int'l Light"/>
              </a:rPr>
              <a:t>Placebo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8" name="Google Shape;548;p20"/>
          <p:cNvSpPr/>
          <p:nvPr/>
        </p:nvSpPr>
        <p:spPr bwMode="auto">
          <a:xfrm>
            <a:off x="18214862" y="11017250"/>
            <a:ext cx="359031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49" name="Google Shape;549;p20"/>
          <p:cNvSpPr/>
          <p:nvPr/>
        </p:nvSpPr>
        <p:spPr bwMode="auto">
          <a:xfrm>
            <a:off x="15152994" y="11874500"/>
            <a:ext cx="117701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50" name="Google Shape;550;p20"/>
          <p:cNvSpPr/>
          <p:nvPr/>
        </p:nvSpPr>
        <p:spPr bwMode="auto">
          <a:xfrm>
            <a:off x="17578997" y="11874500"/>
            <a:ext cx="1164312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51" name="Google Shape;551;p20"/>
          <p:cNvSpPr/>
          <p:nvPr/>
        </p:nvSpPr>
        <p:spPr bwMode="auto">
          <a:xfrm>
            <a:off x="19992299" y="11874500"/>
            <a:ext cx="122782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57" name="Google Shape;557;p2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-23879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8" name="Google Shape;558;p21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rezultāti — nagi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559" name="Google Shape;559;p21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5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21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p21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8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562" name="Google Shape;562;p21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3" name="Google Shape;563;p21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9" y="891356"/>
            <a:ext cx="43793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64" name="Google Shape;564;p21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1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5" name="Google Shape;565;p21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6" name="Google Shape;566;p21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1"/>
            <a:ext cx="104035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67" name="Google Shape;567;p21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568" name="Google Shape;568;p21"/>
          <p:cNvSpPr/>
          <p:nvPr/>
        </p:nvSpPr>
        <p:spPr bwMode="auto">
          <a:xfrm>
            <a:off x="1524191" y="3327400"/>
            <a:ext cx="10063891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Dalībnieka nagu foto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69" name="Google Shape;569;p21"/>
          <p:cNvSpPr/>
          <p:nvPr/>
        </p:nvSpPr>
        <p:spPr bwMode="auto">
          <a:xfrm>
            <a:off x="1524191" y="4013200"/>
            <a:ext cx="10453407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 Tripeptides </a:t>
            </a:r>
            <a:r>
              <a:rPr lang="fr-FR" sz="3000">
                <a:solidFill>
                  <a:srgbClr val="000000"/>
                </a:solidFill>
                <a:latin typeface="Suisse Int'l Light"/>
                <a:cs typeface="Suisse Int'l Light"/>
              </a:rPr>
              <a:t>grupā</a:t>
            </a:r>
            <a:endParaRPr lang="fr-FR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0" name="Google Shape;570;p21"/>
          <p:cNvSpPr/>
          <p:nvPr/>
        </p:nvSpPr>
        <p:spPr bwMode="auto">
          <a:xfrm>
            <a:off x="12168121" y="3327400"/>
            <a:ext cx="6717038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Nagu augšanas novērtējums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1" name="Google Shape;571;p21"/>
          <p:cNvSpPr/>
          <p:nvPr/>
        </p:nvSpPr>
        <p:spPr bwMode="auto">
          <a:xfrm>
            <a:off x="12168121" y="4013200"/>
            <a:ext cx="10453407" cy="2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12 nedēļu laikā, lietojot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, nagu spīdums palielinājās </a:t>
            </a: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par 2%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, bet nagu augšana — </a:t>
            </a:r>
            <a:r>
              <a:rPr lang="lv-LV" sz="3000">
                <a:solidFill>
                  <a:srgbClr val="0F61A6"/>
                </a:solidFill>
                <a:latin typeface="Suisse Int'l Light"/>
                <a:cs typeface="Suisse Int'l Light"/>
              </a:rPr>
              <a:t>par 0,77 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cm, kas ir augstāki rādītāji nekā placebo grupā.</a:t>
            </a:r>
            <a:r>
              <a:rPr lang="ru-RU" sz="30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2" name="Google Shape;572;p21"/>
          <p:cNvSpPr/>
          <p:nvPr/>
        </p:nvSpPr>
        <p:spPr bwMode="auto">
          <a:xfrm rot="-5400000">
            <a:off x="11425078" y="9785152"/>
            <a:ext cx="2040722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latin typeface="Suisse Int'l Light"/>
                <a:cs typeface="Suisse Int'l Light"/>
              </a:rPr>
              <a:t>Nagu augšana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(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сm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)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3" name="Google Shape;573;p21"/>
          <p:cNvSpPr/>
          <p:nvPr/>
        </p:nvSpPr>
        <p:spPr bwMode="auto">
          <a:xfrm>
            <a:off x="12439088" y="106426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4" name="Google Shape;574;p21"/>
          <p:cNvSpPr/>
          <p:nvPr/>
        </p:nvSpPr>
        <p:spPr bwMode="auto">
          <a:xfrm>
            <a:off x="12451789" y="99949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0.20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5" name="Google Shape;575;p21"/>
          <p:cNvSpPr/>
          <p:nvPr/>
        </p:nvSpPr>
        <p:spPr bwMode="auto">
          <a:xfrm>
            <a:off x="12439088" y="93472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0.40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6" name="Google Shape;576;p21"/>
          <p:cNvSpPr/>
          <p:nvPr/>
        </p:nvSpPr>
        <p:spPr bwMode="auto">
          <a:xfrm>
            <a:off x="12502596" y="8712200"/>
            <a:ext cx="859474" cy="338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0.60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7" name="Google Shape;577;p21"/>
          <p:cNvSpPr/>
          <p:nvPr/>
        </p:nvSpPr>
        <p:spPr bwMode="auto">
          <a:xfrm>
            <a:off x="12439088" y="8064500"/>
            <a:ext cx="922982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0.80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8" name="Google Shape;578;p21"/>
          <p:cNvSpPr/>
          <p:nvPr/>
        </p:nvSpPr>
        <p:spPr bwMode="auto">
          <a:xfrm>
            <a:off x="12426386" y="7416800"/>
            <a:ext cx="935684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1.00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79" name="Google Shape;579;p21"/>
          <p:cNvSpPr/>
          <p:nvPr/>
        </p:nvSpPr>
        <p:spPr bwMode="auto">
          <a:xfrm>
            <a:off x="12515298" y="6769100"/>
            <a:ext cx="846773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888888"/>
                </a:solidFill>
                <a:latin typeface="Suisse Int'l Light"/>
                <a:cs typeface="Suisse Int'l Light"/>
              </a:rPr>
              <a:t>1.20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0" name="Google Shape;580;p21"/>
          <p:cNvSpPr/>
          <p:nvPr/>
        </p:nvSpPr>
        <p:spPr bwMode="auto">
          <a:xfrm>
            <a:off x="14056424" y="10325100"/>
            <a:ext cx="935684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0.22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1" name="Google Shape;581;p21"/>
          <p:cNvSpPr/>
          <p:nvPr/>
        </p:nvSpPr>
        <p:spPr bwMode="auto">
          <a:xfrm>
            <a:off x="15275776" y="103251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0.66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2" name="Google Shape;582;p21"/>
          <p:cNvSpPr/>
          <p:nvPr/>
        </p:nvSpPr>
        <p:spPr bwMode="auto">
          <a:xfrm>
            <a:off x="16507830" y="103251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0.84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3" name="Google Shape;583;p21"/>
          <p:cNvSpPr/>
          <p:nvPr/>
        </p:nvSpPr>
        <p:spPr bwMode="auto">
          <a:xfrm>
            <a:off x="18324157" y="10325100"/>
            <a:ext cx="910280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0.18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4" name="Google Shape;584;p21"/>
          <p:cNvSpPr/>
          <p:nvPr/>
        </p:nvSpPr>
        <p:spPr bwMode="auto">
          <a:xfrm>
            <a:off x="19556211" y="10325100"/>
            <a:ext cx="884877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0.56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5" name="Google Shape;585;p21"/>
          <p:cNvSpPr/>
          <p:nvPr/>
        </p:nvSpPr>
        <p:spPr bwMode="auto">
          <a:xfrm>
            <a:off x="20813668" y="10325100"/>
            <a:ext cx="834071" cy="3513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FFFFFF"/>
                </a:solidFill>
                <a:latin typeface="Suisse Int'l Light"/>
                <a:cs typeface="Suisse Int'l Light"/>
              </a:rPr>
              <a:t>0.95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6" name="Google Shape;586;p21"/>
          <p:cNvSpPr/>
          <p:nvPr/>
        </p:nvSpPr>
        <p:spPr bwMode="auto">
          <a:xfrm>
            <a:off x="1524191" y="11938000"/>
            <a:ext cx="117701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7" name="Google Shape;587;p21"/>
          <p:cNvSpPr/>
          <p:nvPr/>
        </p:nvSpPr>
        <p:spPr bwMode="auto">
          <a:xfrm>
            <a:off x="5385473" y="11938000"/>
            <a:ext cx="122782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8" name="Google Shape;588;p21"/>
          <p:cNvSpPr/>
          <p:nvPr/>
        </p:nvSpPr>
        <p:spPr bwMode="auto">
          <a:xfrm>
            <a:off x="15182193" y="11011789"/>
            <a:ext cx="1126207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Placebo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89" name="Google Shape;589;p21"/>
          <p:cNvSpPr/>
          <p:nvPr/>
        </p:nvSpPr>
        <p:spPr bwMode="auto">
          <a:xfrm>
            <a:off x="18214862" y="11017250"/>
            <a:ext cx="3590315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90" name="Google Shape;590;p21"/>
          <p:cNvSpPr/>
          <p:nvPr/>
        </p:nvSpPr>
        <p:spPr bwMode="auto">
          <a:xfrm>
            <a:off x="15152994" y="11874500"/>
            <a:ext cx="1177014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0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91" name="Google Shape;591;p21"/>
          <p:cNvSpPr/>
          <p:nvPr/>
        </p:nvSpPr>
        <p:spPr bwMode="auto">
          <a:xfrm>
            <a:off x="17578997" y="11874500"/>
            <a:ext cx="1164312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6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592" name="Google Shape;592;p21"/>
          <p:cNvSpPr/>
          <p:nvPr/>
        </p:nvSpPr>
        <p:spPr bwMode="auto">
          <a:xfrm>
            <a:off x="19992299" y="11874500"/>
            <a:ext cx="1227820" cy="389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  <a:defRPr/>
            </a:pPr>
            <a:r>
              <a:rPr lang="en-US" sz="20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2000">
                <a:solidFill>
                  <a:srgbClr val="000000"/>
                </a:solidFill>
                <a:latin typeface="Suisse Int'l Light"/>
                <a:cs typeface="Suisse Int'l Light"/>
              </a:rPr>
              <a:t>nedēļa</a:t>
            </a:r>
            <a:endParaRPr sz="2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" name="Google Shape;29;p4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3407555" y="0"/>
            <a:ext cx="10979619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 bwMode="auto">
          <a:xfrm>
            <a:off x="1524191" y="9137780"/>
            <a:ext cx="11194332" cy="41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Universitāte tika dibināta 1966. gadā. Pašlaik tā ir viena no vadošajām universitātēm Taivānā, kas specializējas izglītībā un pētniecībā: farmācijas, dzīvības zinātņu, biotehnoloģiju un kosmētikas zinātņu jomā.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31" name="Google Shape;31;p4"/>
          <p:cNvSpPr/>
          <p:nvPr/>
        </p:nvSpPr>
        <p:spPr bwMode="auto">
          <a:xfrm>
            <a:off x="1524191" y="5255208"/>
            <a:ext cx="9877817" cy="38825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Pētījums tika veikts </a:t>
            </a:r>
            <a:endParaRPr/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Chia</a:t>
            </a: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Nan</a:t>
            </a: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 Farmācijas </a:t>
            </a:r>
            <a:endParaRPr/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un Zinātņu Universitātē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32" name="Google Shape;32;p4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oogle Shape;33;p4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Google Shape;34;p4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4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4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Google Shape;38;p4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0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Google Shape;40;p4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0F61A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98" name="Google Shape;598;p2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3112" y="857"/>
            <a:ext cx="24380951" cy="13714285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22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FFFFFF"/>
                </a:solidFill>
                <a:latin typeface="Suisse Int'l Light"/>
                <a:cs typeface="Suisse Int'l Light"/>
              </a:rPr>
              <a:t>Secinājumi</a:t>
            </a:r>
            <a:endParaRPr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600" name="Google Shape;600;p22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22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2" name="Google Shape;602;p22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03" name="Google Shape;603;p22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22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05" name="Google Shape;605;p22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0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6" name="Google Shape;606;p22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7" name="Google Shape;607;p22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1"/>
            <a:ext cx="104035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08" name="Google Shape;608;p22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609" name="Google Shape;609;p22"/>
          <p:cNvSpPr/>
          <p:nvPr/>
        </p:nvSpPr>
        <p:spPr bwMode="auto">
          <a:xfrm>
            <a:off x="1524191" y="2781300"/>
            <a:ext cx="10063891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Uzlabojumi, kas radās, lietojot </a:t>
            </a:r>
            <a:br>
              <a:rPr lang="en-US" sz="3700">
                <a:solidFill>
                  <a:srgbClr val="FFFFFF"/>
                </a:solidFill>
                <a:latin typeface="Suisse Int'l Light"/>
                <a:cs typeface="Suisse Int'l Light"/>
              </a:rPr>
            </a:b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Promarine Collagen Tripeptides, ietver: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10" name="Google Shape;610;p22"/>
          <p:cNvSpPr/>
          <p:nvPr/>
        </p:nvSpPr>
        <p:spPr bwMode="auto">
          <a:xfrm>
            <a:off x="2959470" y="4686300"/>
            <a:ext cx="10034254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Grumbu izlīdzināšanos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11" name="Google Shape;611;p22"/>
          <p:cNvSpPr/>
          <p:nvPr/>
        </p:nvSpPr>
        <p:spPr bwMode="auto">
          <a:xfrm>
            <a:off x="2959470" y="6083300"/>
            <a:ext cx="10034254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 Mitruma līmeņa uzlabošanos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12" name="Google Shape;612;p22"/>
          <p:cNvSpPr/>
          <p:nvPr/>
        </p:nvSpPr>
        <p:spPr bwMode="auto">
          <a:xfrm>
            <a:off x="2959470" y="7251700"/>
            <a:ext cx="10034254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Kolagēna ražošanas palielināšanos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13" name="Google Shape;613;p22"/>
          <p:cNvSpPr/>
          <p:nvPr/>
        </p:nvSpPr>
        <p:spPr bwMode="auto">
          <a:xfrm>
            <a:off x="2959470" y="8648700"/>
            <a:ext cx="10034254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Matu izkrišanas samazināšanos 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un stiprināšanu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14" name="Google Shape;614;p22"/>
          <p:cNvSpPr/>
          <p:nvPr/>
        </p:nvSpPr>
        <p:spPr bwMode="auto">
          <a:xfrm>
            <a:off x="2959470" y="10045700"/>
            <a:ext cx="10034254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Nagu spīduma un to 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augšanas palielināšanos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615" name="Google Shape;615;p22"/>
          <p:cNvPicPr/>
          <p:nvPr/>
        </p:nvPicPr>
        <p:blipFill>
          <a:blip r:embed="rId13">
            <a:alphaModFix/>
          </a:blip>
          <a:stretch/>
        </p:blipFill>
        <p:spPr bwMode="auto">
          <a:xfrm>
            <a:off x="1524191" y="443840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22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1524191" y="5806594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7" name="Google Shape;617;p22"/>
          <p:cNvPicPr/>
          <p:nvPr/>
        </p:nvPicPr>
        <p:blipFill>
          <a:blip r:embed="rId15">
            <a:alphaModFix/>
          </a:blip>
          <a:stretch/>
        </p:blipFill>
        <p:spPr bwMode="auto">
          <a:xfrm>
            <a:off x="1524191" y="7174788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8" name="Google Shape;618;p22"/>
          <p:cNvPicPr/>
          <p:nvPr/>
        </p:nvPicPr>
        <p:blipFill>
          <a:blip r:embed="rId16">
            <a:alphaModFix/>
          </a:blip>
          <a:stretch/>
        </p:blipFill>
        <p:spPr bwMode="auto">
          <a:xfrm>
            <a:off x="1524191" y="8588710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9" name="Google Shape;619;p22"/>
          <p:cNvPicPr/>
          <p:nvPr/>
        </p:nvPicPr>
        <p:blipFill>
          <a:blip r:embed="rId17">
            <a:alphaModFix/>
          </a:blip>
          <a:stretch/>
        </p:blipFill>
        <p:spPr bwMode="auto">
          <a:xfrm>
            <a:off x="1524191" y="10007395"/>
            <a:ext cx="1080000" cy="10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7F8F8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25" name="Google Shape;625;p2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26" name="Google Shape;626;p23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5"/>
            <a:ext cx="215853" cy="289254"/>
          </a:xfrm>
          <a:prstGeom prst="rect">
            <a:avLst/>
          </a:prstGeom>
          <a:noFill/>
          <a:ln>
            <a:noFill/>
          </a:ln>
        </p:spPr>
      </p:pic>
      <p:pic>
        <p:nvPicPr>
          <p:cNvPr id="627" name="Google Shape;627;p23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28" name="Google Shape;628;p23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629" name="Google Shape;629;p23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0" name="Google Shape;630;p23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1" name="Google Shape;631;p23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" name="Google Shape;632;p23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23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1"/>
            <a:ext cx="104031" cy="207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34" name="Google Shape;634;p23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635" name="Google Shape;635;p23"/>
          <p:cNvSpPr/>
          <p:nvPr/>
        </p:nvSpPr>
        <p:spPr bwMode="auto">
          <a:xfrm>
            <a:off x="1524191" y="3505201"/>
            <a:ext cx="7937049" cy="37166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Tādējādi rezultāti demonstrē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potenciālu ādas, matu un nagu stāvokļa uzlabošanā.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endParaRPr lang="lv-LV" sz="3700">
              <a:latin typeface="Suisse Int'l Light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ru-RU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Turklāt nevienam no dalībniekiem netika konstatēti ādas kairinājuma simptomi, diskomforts kuņģa-zarnu traktā vai citi blakus efekti</a:t>
            </a:r>
            <a:r>
              <a:rPr lang="ru-RU" sz="3700">
                <a:solidFill>
                  <a:srgbClr val="000000"/>
                </a:solidFill>
                <a:latin typeface="Suisse Int'l Light"/>
                <a:cs typeface="Suisse Int'l Light"/>
              </a:rPr>
              <a:t>.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6" name="Google Shape;46;p5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5"/>
          <p:cNvSpPr/>
          <p:nvPr/>
        </p:nvSpPr>
        <p:spPr bwMode="auto">
          <a:xfrm>
            <a:off x="1524191" y="5080000"/>
            <a:ext cx="18150569" cy="35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48" name="Google Shape;48;p5"/>
          <p:cNvSpPr/>
          <p:nvPr/>
        </p:nvSpPr>
        <p:spPr bwMode="auto">
          <a:xfrm>
            <a:off x="1524191" y="5080000"/>
            <a:ext cx="18455407" cy="24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Klīniskā pētījuma </a:t>
            </a:r>
            <a:endParaRPr/>
          </a:p>
          <a:p>
            <a:pPr marL="0" marR="0" lvl="0" indent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mērķis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49" name="Google Shape;49;p5"/>
          <p:cNvSpPr/>
          <p:nvPr/>
        </p:nvSpPr>
        <p:spPr bwMode="auto">
          <a:xfrm>
            <a:off x="1524191" y="7569200"/>
            <a:ext cx="11702396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Novērtēt 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Collagen </a:t>
            </a:r>
            <a:b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efektivitāti</a:t>
            </a:r>
            <a:endParaRPr lang="en-US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50" name="Google Shape;50;p5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5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Google Shape;52;p5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5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5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5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5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0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5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5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64" name="Google Shape;64;p6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6"/>
          <p:cNvSpPr/>
          <p:nvPr/>
        </p:nvSpPr>
        <p:spPr bwMode="auto">
          <a:xfrm>
            <a:off x="1524191" y="2870200"/>
            <a:ext cx="10669396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Pēc nejaušības principa dubulti maskēts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placebo – kontrolēts pētījums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6" name="Google Shape;66;p6"/>
          <p:cNvSpPr/>
          <p:nvPr/>
        </p:nvSpPr>
        <p:spPr bwMode="auto">
          <a:xfrm>
            <a:off x="1524191" y="1524000"/>
            <a:ext cx="18455407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Pētījuma dizains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67" name="Google Shape;67;p6"/>
          <p:cNvSpPr/>
          <p:nvPr/>
        </p:nvSpPr>
        <p:spPr bwMode="auto">
          <a:xfrm>
            <a:off x="1524191" y="5473700"/>
            <a:ext cx="9246756" cy="12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68" name="Google Shape;68;p6"/>
          <p:cNvSpPr/>
          <p:nvPr/>
        </p:nvSpPr>
        <p:spPr bwMode="auto">
          <a:xfrm>
            <a:off x="1524191" y="5473700"/>
            <a:ext cx="9403409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"/>
                <a:cs typeface="Suisse Int'l"/>
              </a:rPr>
              <a:t>Bioloģiski aktīvā piedeva</a:t>
            </a:r>
            <a:endParaRPr sz="3700">
              <a:solidFill>
                <a:schemeClr val="dk1"/>
              </a:solidFill>
              <a:latin typeface="Suisse Int'l"/>
              <a:ea typeface="Calibri"/>
              <a:cs typeface="Suisse Int'l"/>
            </a:endParaRPr>
          </a:p>
        </p:txBody>
      </p:sp>
      <p:sp>
        <p:nvSpPr>
          <p:cNvPr id="69" name="Google Shape;69;p6"/>
          <p:cNvSpPr/>
          <p:nvPr/>
        </p:nvSpPr>
        <p:spPr bwMode="auto">
          <a:xfrm>
            <a:off x="1524191" y="6197600"/>
            <a:ext cx="9403409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70" name="Google Shape;70;p6"/>
          <p:cNvSpPr/>
          <p:nvPr/>
        </p:nvSpPr>
        <p:spPr bwMode="auto">
          <a:xfrm>
            <a:off x="1524191" y="10909300"/>
            <a:ext cx="9246756" cy="12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71" name="Google Shape;71;p6"/>
          <p:cNvSpPr/>
          <p:nvPr/>
        </p:nvSpPr>
        <p:spPr bwMode="auto">
          <a:xfrm>
            <a:off x="1524191" y="10909300"/>
            <a:ext cx="9403409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"/>
                <a:cs typeface="Suisse Int'l"/>
              </a:rPr>
              <a:t>Pētījuma norises periods</a:t>
            </a:r>
            <a:endParaRPr lang="ru-RU" sz="3700">
              <a:solidFill>
                <a:schemeClr val="dk1"/>
              </a:solidFill>
              <a:latin typeface="Suisse Int'l"/>
              <a:ea typeface="Calibri"/>
              <a:cs typeface="Suisse Int'l"/>
            </a:endParaRPr>
          </a:p>
        </p:txBody>
      </p:sp>
      <p:sp>
        <p:nvSpPr>
          <p:cNvPr id="72" name="Google Shape;72;p6"/>
          <p:cNvSpPr/>
          <p:nvPr/>
        </p:nvSpPr>
        <p:spPr bwMode="auto">
          <a:xfrm>
            <a:off x="1524191" y="11633200"/>
            <a:ext cx="9403409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12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nedēļas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73" name="Google Shape;73;p6"/>
          <p:cNvSpPr/>
          <p:nvPr/>
        </p:nvSpPr>
        <p:spPr bwMode="auto">
          <a:xfrm>
            <a:off x="1524191" y="7632700"/>
            <a:ext cx="10389899" cy="24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74" name="Google Shape;74;p6"/>
          <p:cNvSpPr/>
          <p:nvPr/>
        </p:nvSpPr>
        <p:spPr bwMode="auto">
          <a:xfrm>
            <a:off x="1524191" y="7632700"/>
            <a:ext cx="10546551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"/>
                <a:cs typeface="Suisse Int'l"/>
              </a:rPr>
              <a:t>Placebo</a:t>
            </a:r>
            <a:endParaRPr sz="3700">
              <a:solidFill>
                <a:schemeClr val="dk1"/>
              </a:solidFill>
              <a:latin typeface="Suisse Int'l"/>
              <a:ea typeface="Calibri"/>
              <a:cs typeface="Suisse Int'l"/>
            </a:endParaRPr>
          </a:p>
        </p:txBody>
      </p:sp>
      <p:sp>
        <p:nvSpPr>
          <p:cNvPr id="75" name="Google Shape;75;p6"/>
          <p:cNvSpPr/>
          <p:nvPr/>
        </p:nvSpPr>
        <p:spPr bwMode="auto">
          <a:xfrm>
            <a:off x="1524191" y="8356600"/>
            <a:ext cx="10546551" cy="2396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Dzēriens, kas ir līdzīgs pēc izskata, garšas un tilpuma, bet nesatur aktīvās sastāvdaļas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Collagen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Tripeptides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76" name="Google Shape;76;p6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6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6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6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6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6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6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0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6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Google Shape;84;p6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0F61A6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0" name="Google Shape;90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7"/>
          <p:cNvSpPr/>
          <p:nvPr/>
        </p:nvSpPr>
        <p:spPr bwMode="auto">
          <a:xfrm>
            <a:off x="1524191" y="1524000"/>
            <a:ext cx="20970321" cy="2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92" name="Google Shape;92;p7"/>
          <p:cNvSpPr/>
          <p:nvPr/>
        </p:nvSpPr>
        <p:spPr bwMode="auto">
          <a:xfrm>
            <a:off x="1524191" y="1524000"/>
            <a:ext cx="21275159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FFFFFF"/>
                </a:solidFill>
                <a:latin typeface="Suisse Int'l Light"/>
                <a:cs typeface="Suisse Int'l Light"/>
              </a:rPr>
              <a:t>Pētījums</a:t>
            </a:r>
            <a:r>
              <a:rPr lang="en-US" sz="7200">
                <a:solidFill>
                  <a:srgbClr val="FFFFFF"/>
                </a:solidFill>
                <a:latin typeface="Suisse Int'l Light"/>
                <a:cs typeface="Suisse Int'l Light"/>
              </a:rPr>
              <a:t> </a:t>
            </a:r>
            <a:r>
              <a:rPr lang="en-US" sz="7200">
                <a:solidFill>
                  <a:srgbClr val="FFFFFF"/>
                </a:solidFill>
                <a:latin typeface="Suisse Int'l Light"/>
                <a:cs typeface="Suisse Int'l Light"/>
              </a:rPr>
              <a:t>Promarine</a:t>
            </a:r>
            <a:r>
              <a:rPr lang="en-US" sz="7200">
                <a:solidFill>
                  <a:srgbClr val="FFFFFF"/>
                </a:solidFill>
                <a:latin typeface="Suisse Int'l Light"/>
                <a:cs typeface="Suisse Int'l Light"/>
              </a:rPr>
              <a:t> Collagen Tripeptides</a:t>
            </a:r>
            <a:endParaRPr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93" name="Google Shape;93;p7"/>
          <p:cNvSpPr/>
          <p:nvPr/>
        </p:nvSpPr>
        <p:spPr bwMode="auto">
          <a:xfrm>
            <a:off x="1524191" y="2870200"/>
            <a:ext cx="21126974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Tika veikts saskaņā ar apstiprināto IPP* protokolu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IPP protokola būtība: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94" name="Google Shape;94;p7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6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7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5"/>
            <a:ext cx="43793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7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8" y="972499"/>
            <a:ext cx="184582" cy="20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7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5" y="967220"/>
            <a:ext cx="198254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7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9" y="891355"/>
            <a:ext cx="43793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7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1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7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0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7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3"/>
            <a:ext cx="104034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7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0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7"/>
          <p:cNvSpPr/>
          <p:nvPr/>
        </p:nvSpPr>
        <p:spPr bwMode="auto">
          <a:xfrm>
            <a:off x="1524191" y="10795000"/>
            <a:ext cx="20741692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*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IPP (Institucionālā pārskatīšanas padome) — tā ir komiteja, kas atbild par pētījumu, kuros piedalās cilvēki, uzraudzību un apstiprināšanu, lai aizsargātu viņu tiesības, drošību un labklājību.</a:t>
            </a:r>
            <a:endParaRPr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04" name="Google Shape;104;p7"/>
          <p:cNvSpPr/>
          <p:nvPr/>
        </p:nvSpPr>
        <p:spPr bwMode="auto">
          <a:xfrm>
            <a:off x="1524191" y="8877300"/>
            <a:ext cx="21444514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 Light"/>
                <a:cs typeface="Suisse Int'l Light"/>
              </a:rPr>
              <a:t>Tādējādi IPP protokols palīdz garantēt, ka pētījums tiek veikts atbilstoši ētiskajām normām, nodrošinot dalībnieku drošību un tiesību aizsardzību.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05" name="Google Shape;105;p7"/>
          <p:cNvSpPr/>
          <p:nvPr/>
        </p:nvSpPr>
        <p:spPr bwMode="auto">
          <a:xfrm>
            <a:off x="1524191" y="4610100"/>
            <a:ext cx="5639505" cy="30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106" name="Google Shape;106;p7"/>
          <p:cNvSpPr/>
          <p:nvPr/>
        </p:nvSpPr>
        <p:spPr bwMode="auto">
          <a:xfrm>
            <a:off x="1524191" y="4610100"/>
            <a:ext cx="5796158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"/>
                <a:cs typeface="Suisse Int'l"/>
              </a:rPr>
              <a:t>Ētiskā pārbaude</a:t>
            </a:r>
            <a:endParaRPr sz="3700">
              <a:solidFill>
                <a:schemeClr val="dk1"/>
              </a:solidFill>
              <a:latin typeface="Suisse Int'l"/>
              <a:ea typeface="Calibri"/>
              <a:cs typeface="Suisse Int'l"/>
            </a:endParaRPr>
          </a:p>
        </p:txBody>
      </p:sp>
      <p:sp>
        <p:nvSpPr>
          <p:cNvPr id="107" name="Google Shape;107;p7"/>
          <p:cNvSpPr/>
          <p:nvPr/>
        </p:nvSpPr>
        <p:spPr bwMode="auto">
          <a:xfrm>
            <a:off x="1524191" y="5422900"/>
            <a:ext cx="5766521" cy="2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I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PP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pārbauda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,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vai tiek ievēroti ētiskie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standarti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 un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vai pētījums nesatur nepamatotus riskus dalībniekiem</a:t>
            </a:r>
            <a:endParaRPr lang="lv-LV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08" name="Google Shape;108;p7"/>
          <p:cNvSpPr/>
          <p:nvPr/>
        </p:nvSpPr>
        <p:spPr bwMode="auto">
          <a:xfrm>
            <a:off x="8878410" y="4610100"/>
            <a:ext cx="6744543" cy="30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109" name="Google Shape;109;p7"/>
          <p:cNvSpPr/>
          <p:nvPr/>
        </p:nvSpPr>
        <p:spPr bwMode="auto">
          <a:xfrm>
            <a:off x="8878410" y="4610100"/>
            <a:ext cx="6901196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"/>
                <a:cs typeface="Suisse Int'l"/>
              </a:rPr>
              <a:t>Informēta piekrišana</a:t>
            </a:r>
            <a:endParaRPr sz="3700">
              <a:solidFill>
                <a:schemeClr val="dk1"/>
              </a:solidFill>
              <a:latin typeface="Suisse Int'l"/>
              <a:ea typeface="Calibri"/>
              <a:cs typeface="Suisse Int'l"/>
            </a:endParaRPr>
          </a:p>
        </p:txBody>
      </p:sp>
      <p:sp>
        <p:nvSpPr>
          <p:cNvPr id="110" name="Google Shape;110;p7"/>
          <p:cNvSpPr/>
          <p:nvPr/>
        </p:nvSpPr>
        <p:spPr bwMode="auto">
          <a:xfrm>
            <a:off x="8878410" y="5422899"/>
            <a:ext cx="6871559" cy="27516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Dalībniekiem jābūt pilnībā informētiem par pētījuma būtību, tā iespējamajiem riskiem un ieguvumiem, kā arī jāsniedz apzināta piekrišana dalībai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11" name="Google Shape;111;p7"/>
          <p:cNvSpPr/>
          <p:nvPr/>
        </p:nvSpPr>
        <p:spPr bwMode="auto">
          <a:xfrm>
            <a:off x="17337667" y="4610100"/>
            <a:ext cx="5639505" cy="30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112" name="Google Shape;112;p7"/>
          <p:cNvSpPr/>
          <p:nvPr/>
        </p:nvSpPr>
        <p:spPr bwMode="auto">
          <a:xfrm>
            <a:off x="17337667" y="4610100"/>
            <a:ext cx="5796158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FFFFFF"/>
                </a:solidFill>
                <a:latin typeface="Suisse Int'l"/>
                <a:cs typeface="Suisse Int'l"/>
              </a:rPr>
              <a:t>Uzraudzība</a:t>
            </a:r>
            <a:endParaRPr sz="3700">
              <a:solidFill>
                <a:schemeClr val="dk1"/>
              </a:solidFill>
              <a:latin typeface="Suisse Int'l"/>
              <a:ea typeface="Calibri"/>
              <a:cs typeface="Suisse Int'l"/>
            </a:endParaRPr>
          </a:p>
        </p:txBody>
      </p:sp>
      <p:sp>
        <p:nvSpPr>
          <p:cNvPr id="113" name="Google Shape;113;p7"/>
          <p:cNvSpPr/>
          <p:nvPr/>
        </p:nvSpPr>
        <p:spPr bwMode="auto">
          <a:xfrm>
            <a:off x="17337667" y="5422900"/>
            <a:ext cx="5766521" cy="241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Arial"/>
              <a:buNone/>
              <a:defRPr/>
            </a:pP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I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PP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turpina uzraudzīt pētījumu visos tā posmos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,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lai pārliecinātos</a:t>
            </a:r>
            <a:r>
              <a:rPr lang="en-US" sz="3000">
                <a:solidFill>
                  <a:srgbClr val="FFFFFF"/>
                </a:solidFill>
                <a:latin typeface="Suisse Int'l Light"/>
                <a:cs typeface="Suisse Int'l Light"/>
              </a:rPr>
              <a:t>, ka </a:t>
            </a:r>
            <a:r>
              <a:rPr lang="lv-LV" sz="3000">
                <a:solidFill>
                  <a:srgbClr val="FFFFFF"/>
                </a:solidFill>
                <a:latin typeface="Suisse Int'l Light"/>
                <a:cs typeface="Suisse Int'l Light"/>
              </a:rPr>
              <a:t>pētnieki ievēro protokolu</a:t>
            </a:r>
            <a:endParaRPr lang="lv-LV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9" name="Google Shape;119;p8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8"/>
          <p:cNvSpPr/>
          <p:nvPr/>
        </p:nvSpPr>
        <p:spPr bwMode="auto">
          <a:xfrm>
            <a:off x="1458791" y="2984906"/>
            <a:ext cx="9224674" cy="2798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Pētījumā tika iekļauti 60 veseli vīrieši un sievietes vecumā virs 18 gadiem. Tika uzraudzītas 2 pacientu grupas, katrā pa </a:t>
            </a:r>
            <a:b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30 cilvēkiem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21" name="Google Shape;121;p8"/>
          <p:cNvSpPr/>
          <p:nvPr/>
        </p:nvSpPr>
        <p:spPr bwMode="auto">
          <a:xfrm>
            <a:off x="1524192" y="1524000"/>
            <a:ext cx="9429948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Pētāmā grupa</a:t>
            </a:r>
            <a:endParaRPr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122" name="Google Shape;122;p8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8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4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8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8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0"/>
            <a:ext cx="198255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8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9" y="891355"/>
            <a:ext cx="43793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8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1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8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0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8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7" y="967763"/>
            <a:ext cx="104035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8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0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8"/>
          <p:cNvSpPr/>
          <p:nvPr/>
        </p:nvSpPr>
        <p:spPr bwMode="auto">
          <a:xfrm>
            <a:off x="1524191" y="9017000"/>
            <a:ext cx="6490511" cy="12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132" name="Google Shape;132;p8"/>
          <p:cNvSpPr/>
          <p:nvPr/>
        </p:nvSpPr>
        <p:spPr bwMode="auto">
          <a:xfrm>
            <a:off x="1524191" y="9017000"/>
            <a:ext cx="7447364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Collagen Tripeptides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33" name="Google Shape;133;p8"/>
          <p:cNvSpPr/>
          <p:nvPr/>
        </p:nvSpPr>
        <p:spPr bwMode="auto">
          <a:xfrm>
            <a:off x="1524191" y="9740900"/>
            <a:ext cx="6647164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29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sievietes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latin typeface="Suisse Int'l Light"/>
                <a:cs typeface="Suisse Int'l Light"/>
              </a:rPr>
              <a:t>un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1 </a:t>
            </a:r>
            <a:r>
              <a:rPr lang="lv-LV" sz="3700">
                <a:latin typeface="Suisse Int'l Light"/>
                <a:cs typeface="Suisse Int'l Light"/>
              </a:rPr>
              <a:t>vīrietis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34" name="Google Shape;134;p8"/>
          <p:cNvSpPr/>
          <p:nvPr/>
        </p:nvSpPr>
        <p:spPr bwMode="auto">
          <a:xfrm>
            <a:off x="1524191" y="10909300"/>
            <a:ext cx="5233054" cy="12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135" name="Google Shape;135;p8"/>
          <p:cNvSpPr/>
          <p:nvPr/>
        </p:nvSpPr>
        <p:spPr bwMode="auto">
          <a:xfrm>
            <a:off x="1524191" y="10909300"/>
            <a:ext cx="5389707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Placebo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36" name="Google Shape;136;p8"/>
          <p:cNvSpPr/>
          <p:nvPr/>
        </p:nvSpPr>
        <p:spPr bwMode="auto">
          <a:xfrm>
            <a:off x="1524191" y="11633200"/>
            <a:ext cx="5389707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29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sievietes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latin typeface="Suisse Int'l Light"/>
                <a:cs typeface="Suisse Int'l Light"/>
              </a:rPr>
              <a:t>un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1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vīrietis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42" name="Google Shape;142;p9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-48127"/>
            <a:ext cx="24384000" cy="1371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9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1524191" y="5897926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9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1524191" y="7305453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9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1524191" y="8666597"/>
            <a:ext cx="1080000" cy="10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9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1524191" y="10087235"/>
            <a:ext cx="1080000" cy="10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9"/>
          <p:cNvSpPr/>
          <p:nvPr/>
        </p:nvSpPr>
        <p:spPr bwMode="auto">
          <a:xfrm>
            <a:off x="1524191" y="2959100"/>
            <a:ext cx="11905621" cy="1274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Promarine Collagen Tripeptides ir produkts, </a:t>
            </a:r>
            <a:b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kas balstīts uz kolagēna tripeptīdiem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48" name="Google Shape;148;p9"/>
          <p:cNvSpPr/>
          <p:nvPr/>
        </p:nvSpPr>
        <p:spPr bwMode="auto">
          <a:xfrm>
            <a:off x="1524191" y="4648200"/>
            <a:ext cx="11905621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Pētījumam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norādītie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uzlabojumi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: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49" name="Google Shape;149;p9"/>
          <p:cNvSpPr/>
          <p:nvPr/>
        </p:nvSpPr>
        <p:spPr bwMode="auto">
          <a:xfrm>
            <a:off x="1524191" y="1524000"/>
            <a:ext cx="21389473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Pētāmais produkts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150" name="Google Shape;150;p9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9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837727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9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2919767" y="972499"/>
            <a:ext cx="184582" cy="2081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9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611846" y="967220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9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2538080" y="891355"/>
            <a:ext cx="43792" cy="28397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9" descr=" "/>
          <p:cNvPicPr/>
          <p:nvPr/>
        </p:nvPicPr>
        <p:blipFill>
          <a:blip r:embed="rId13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9" descr=" 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1924297" y="967220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9" descr=" "/>
          <p:cNvPicPr/>
          <p:nvPr/>
        </p:nvPicPr>
        <p:blipFill>
          <a:blip r:embed="rId15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9" descr=" "/>
          <p:cNvPicPr/>
          <p:nvPr/>
        </p:nvPicPr>
        <p:blipFill>
          <a:blip r:embed="rId16">
            <a:alphaModFix/>
          </a:blip>
          <a:stretch/>
        </p:blipFill>
        <p:spPr bwMode="auto">
          <a:xfrm>
            <a:off x="21707013" y="967220"/>
            <a:ext cx="198255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9"/>
          <p:cNvSpPr/>
          <p:nvPr/>
        </p:nvSpPr>
        <p:spPr bwMode="auto">
          <a:xfrm>
            <a:off x="2959470" y="5981700"/>
            <a:ext cx="5677610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Sejas ādas mitrināšanas uzlabošana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60" name="Google Shape;160;p9"/>
          <p:cNvSpPr/>
          <p:nvPr/>
        </p:nvSpPr>
        <p:spPr bwMode="auto">
          <a:xfrm>
            <a:off x="2959470" y="7378700"/>
            <a:ext cx="4940918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Matu un nagu stāvokļa uzlabošana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61" name="Google Shape;161;p9"/>
          <p:cNvSpPr/>
          <p:nvPr/>
        </p:nvSpPr>
        <p:spPr bwMode="auto">
          <a:xfrm>
            <a:off x="2959470" y="8775700"/>
            <a:ext cx="5677610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Kolagēna blīvuma palielināšanās sejas ādā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62" name="Google Shape;162;p9"/>
          <p:cNvSpPr/>
          <p:nvPr/>
        </p:nvSpPr>
        <p:spPr bwMode="auto">
          <a:xfrm>
            <a:off x="2959470" y="10172700"/>
            <a:ext cx="7023978" cy="10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latin typeface="Suisse Int'l Light"/>
                <a:cs typeface="Suisse Int'l Light"/>
              </a:rPr>
              <a:t>S</a:t>
            </a: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ejas grumbu dziļuma </a:t>
            </a:r>
            <a:endParaRPr/>
          </a:p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  <a:defRPr/>
            </a:pPr>
            <a:r>
              <a:rPr lang="lv-LV" sz="3000">
                <a:solidFill>
                  <a:srgbClr val="000000"/>
                </a:solidFill>
                <a:latin typeface="Suisse Int'l Light"/>
                <a:cs typeface="Suisse Int'l Light"/>
              </a:rPr>
              <a:t>samazināšanās </a:t>
            </a:r>
            <a:endParaRPr lang="ru-RU" sz="30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8" name="Google Shape;168;p10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10"/>
          <p:cNvSpPr/>
          <p:nvPr/>
        </p:nvSpPr>
        <p:spPr bwMode="auto">
          <a:xfrm>
            <a:off x="16931216" y="11074400"/>
            <a:ext cx="4017936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В₆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un</a:t>
            </a:r>
            <a: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  <a:t> В₂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vitamīni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70" name="Google Shape;170;p10"/>
          <p:cNvSpPr/>
          <p:nvPr/>
        </p:nvSpPr>
        <p:spPr bwMode="auto">
          <a:xfrm>
            <a:off x="1524191" y="1524000"/>
            <a:ext cx="21046530" cy="13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  <a:defRPr/>
            </a:pPr>
            <a:r>
              <a:rPr lang="lv-LV" sz="7200">
                <a:solidFill>
                  <a:srgbClr val="000000"/>
                </a:solidFill>
                <a:latin typeface="Suisse Int'l Light"/>
                <a:cs typeface="Suisse Int'l Light"/>
              </a:rPr>
              <a:t>Pētāmais produkts - aktīvās sastāvdaļas</a:t>
            </a:r>
            <a:endParaRPr lang="ru-RU" sz="72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171" name="Google Shape;171;p10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0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8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0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0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0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0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74" y="891356"/>
            <a:ext cx="43798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0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17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0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304" y="967221"/>
            <a:ext cx="214302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0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0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0"/>
          <p:cNvSpPr/>
          <p:nvPr/>
        </p:nvSpPr>
        <p:spPr bwMode="auto">
          <a:xfrm>
            <a:off x="1524191" y="6121400"/>
            <a:ext cx="4310072" cy="183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Hidrolizēts zivju kolagēns 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Maxicollagen</a:t>
            </a:r>
            <a:endParaRPr lang="en-US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81" name="Google Shape;181;p10"/>
          <p:cNvSpPr/>
          <p:nvPr/>
        </p:nvSpPr>
        <p:spPr bwMode="auto">
          <a:xfrm>
            <a:off x="9665908" y="6121400"/>
            <a:ext cx="3789307" cy="183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Hialuronskābe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un askorbīnskābe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82" name="Google Shape;182;p10"/>
          <p:cNvSpPr/>
          <p:nvPr/>
        </p:nvSpPr>
        <p:spPr bwMode="auto">
          <a:xfrm>
            <a:off x="16931216" y="6121400"/>
            <a:ext cx="4538701" cy="1833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Hibiska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 ziedu un balto jāņogu ekstrakti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83" name="Google Shape;183;p10"/>
          <p:cNvSpPr/>
          <p:nvPr/>
        </p:nvSpPr>
        <p:spPr bwMode="auto">
          <a:xfrm>
            <a:off x="9792924" y="11074400"/>
            <a:ext cx="1782456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Biotīns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84" name="Google Shape;184;p10"/>
          <p:cNvSpPr/>
          <p:nvPr/>
        </p:nvSpPr>
        <p:spPr bwMode="auto">
          <a:xfrm>
            <a:off x="1524191" y="11074400"/>
            <a:ext cx="3776605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Spinātu lapas</a:t>
            </a:r>
            <a:endParaRPr lang="lv-LV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90" name="Google Shape;190;p1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1587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11"/>
          <p:cNvSpPr/>
          <p:nvPr/>
        </p:nvSpPr>
        <p:spPr bwMode="auto">
          <a:xfrm>
            <a:off x="2159269" y="4508500"/>
            <a:ext cx="8539699" cy="6646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Veseli pieaugušie, vecāki par 18 gadiem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92" name="Google Shape;192;p11"/>
          <p:cNvSpPr/>
          <p:nvPr/>
        </p:nvSpPr>
        <p:spPr bwMode="auto">
          <a:xfrm>
            <a:off x="1991319" y="6647413"/>
            <a:ext cx="11905621" cy="5348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Ādas slimības esamība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Alerģiskas reakcijas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Hroniskas sas</a:t>
            </a:r>
            <a:r>
              <a:rPr lang="lv-LV" sz="3700">
                <a:latin typeface="Suisse Int'l Light"/>
                <a:cs typeface="Suisse Int'l Light"/>
              </a:rPr>
              <a:t>limšanas</a:t>
            </a:r>
            <a:endParaRPr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  <a:p>
            <a:pPr marL="0" marR="0" lv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Kosmētisko vai medicīnisko procedūru </a:t>
            </a:r>
            <a:br>
              <a:rPr lang="en-US" sz="3700">
                <a:solidFill>
                  <a:srgbClr val="000000"/>
                </a:solidFill>
                <a:latin typeface="Suisse Int'l Light"/>
                <a:cs typeface="Suisse Int'l Light"/>
              </a:rPr>
            </a:b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veikšana pēdējo 12 nedēļu laikā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93" name="Google Shape;193;p11"/>
          <p:cNvSpPr/>
          <p:nvPr/>
        </p:nvSpPr>
        <p:spPr bwMode="auto">
          <a:xfrm>
            <a:off x="1524191" y="3670300"/>
            <a:ext cx="8933450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Pētījumā iekļaušanas kritēriji :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sp>
        <p:nvSpPr>
          <p:cNvPr id="194" name="Google Shape;194;p11"/>
          <p:cNvSpPr/>
          <p:nvPr/>
        </p:nvSpPr>
        <p:spPr bwMode="auto">
          <a:xfrm>
            <a:off x="1524191" y="5905500"/>
            <a:ext cx="9479618" cy="71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00"/>
              <a:buFont typeface="Arial"/>
              <a:buNone/>
              <a:defRPr/>
            </a:pPr>
            <a:r>
              <a:rPr lang="lv-LV" sz="3700">
                <a:latin typeface="Suisse Int'l Light"/>
                <a:cs typeface="Suisse Int'l Light"/>
              </a:rPr>
              <a:t> N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o pētījuma </a:t>
            </a:r>
            <a:r>
              <a:rPr lang="lv-LV" sz="3700">
                <a:latin typeface="Suisse Int'l Light"/>
                <a:cs typeface="Suisse Int'l Light"/>
              </a:rPr>
              <a:t>i</a:t>
            </a:r>
            <a:r>
              <a:rPr lang="lv-LV" sz="3700">
                <a:solidFill>
                  <a:srgbClr val="000000"/>
                </a:solidFill>
                <a:latin typeface="Suisse Int'l Light"/>
                <a:cs typeface="Suisse Int'l Light"/>
              </a:rPr>
              <a:t>zslēgšanas kritēriji :</a:t>
            </a:r>
            <a:endParaRPr lang="ru-RU" sz="3700">
              <a:solidFill>
                <a:schemeClr val="dk1"/>
              </a:solidFill>
              <a:latin typeface="Suisse Int'l Light"/>
              <a:ea typeface="Calibri"/>
              <a:cs typeface="Suisse Int'l Light"/>
            </a:endParaRPr>
          </a:p>
        </p:txBody>
      </p:sp>
      <p:pic>
        <p:nvPicPr>
          <p:cNvPr id="195" name="Google Shape;195;p11" descr=" "/>
          <p:cNvPicPr/>
          <p:nvPr/>
        </p:nvPicPr>
        <p:blipFill>
          <a:blip r:embed="rId4">
            <a:alphaModFix/>
          </a:blip>
          <a:stretch/>
        </p:blipFill>
        <p:spPr bwMode="auto">
          <a:xfrm>
            <a:off x="23142367" y="891422"/>
            <a:ext cx="215853" cy="289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11" descr=" "/>
          <p:cNvPicPr/>
          <p:nvPr/>
        </p:nvPicPr>
        <p:blipFill>
          <a:blip r:embed="rId5">
            <a:alphaModFix/>
          </a:blip>
          <a:stretch/>
        </p:blipFill>
        <p:spPr bwMode="auto">
          <a:xfrm>
            <a:off x="22837727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11" descr=" "/>
          <p:cNvPicPr/>
          <p:nvPr/>
        </p:nvPicPr>
        <p:blipFill>
          <a:blip r:embed="rId6">
            <a:alphaModFix/>
          </a:blip>
          <a:stretch/>
        </p:blipFill>
        <p:spPr bwMode="auto">
          <a:xfrm>
            <a:off x="22919767" y="972499"/>
            <a:ext cx="184582" cy="2081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11" descr=" "/>
          <p:cNvPicPr/>
          <p:nvPr/>
        </p:nvPicPr>
        <p:blipFill>
          <a:blip r:embed="rId7">
            <a:alphaModFix/>
          </a:blip>
          <a:stretch/>
        </p:blipFill>
        <p:spPr bwMode="auto">
          <a:xfrm>
            <a:off x="22611846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11" descr=" "/>
          <p:cNvPicPr/>
          <p:nvPr/>
        </p:nvPicPr>
        <p:blipFill>
          <a:blip r:embed="rId8">
            <a:alphaModFix/>
          </a:blip>
          <a:stretch/>
        </p:blipFill>
        <p:spPr bwMode="auto">
          <a:xfrm>
            <a:off x="22538080" y="891356"/>
            <a:ext cx="43792" cy="283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11" descr=" "/>
          <p:cNvPicPr/>
          <p:nvPr/>
        </p:nvPicPr>
        <p:blipFill>
          <a:blip r:embed="rId9">
            <a:alphaModFix/>
          </a:blip>
          <a:stretch/>
        </p:blipFill>
        <p:spPr bwMode="auto">
          <a:xfrm>
            <a:off x="22284123" y="967153"/>
            <a:ext cx="215853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1" descr=" "/>
          <p:cNvPicPr/>
          <p:nvPr/>
        </p:nvPicPr>
        <p:blipFill>
          <a:blip r:embed="rId10">
            <a:alphaModFix/>
          </a:blip>
          <a:stretch/>
        </p:blipFill>
        <p:spPr bwMode="auto">
          <a:xfrm>
            <a:off x="21924297" y="967221"/>
            <a:ext cx="214296" cy="2134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1" descr=" "/>
          <p:cNvPicPr/>
          <p:nvPr/>
        </p:nvPicPr>
        <p:blipFill>
          <a:blip r:embed="rId11">
            <a:alphaModFix/>
          </a:blip>
          <a:stretch/>
        </p:blipFill>
        <p:spPr bwMode="auto">
          <a:xfrm>
            <a:off x="22168574" y="967763"/>
            <a:ext cx="104031" cy="2075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1" descr=" "/>
          <p:cNvPicPr/>
          <p:nvPr/>
        </p:nvPicPr>
        <p:blipFill>
          <a:blip r:embed="rId12">
            <a:alphaModFix/>
          </a:blip>
          <a:stretch/>
        </p:blipFill>
        <p:spPr bwMode="auto">
          <a:xfrm>
            <a:off x="21707013" y="967221"/>
            <a:ext cx="198251" cy="213457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1"/>
          <p:cNvSpPr/>
          <p:nvPr/>
        </p:nvSpPr>
        <p:spPr bwMode="auto">
          <a:xfrm>
            <a:off x="1524191" y="4711700"/>
            <a:ext cx="152419" cy="152400"/>
          </a:xfrm>
          <a:prstGeom prst="ellipse">
            <a:avLst/>
          </a:prstGeom>
          <a:solidFill>
            <a:srgbClr val="0F61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05" name="Google Shape;205;p11"/>
          <p:cNvSpPr/>
          <p:nvPr/>
        </p:nvSpPr>
        <p:spPr bwMode="auto">
          <a:xfrm>
            <a:off x="1524191" y="7035800"/>
            <a:ext cx="152419" cy="152400"/>
          </a:xfrm>
          <a:prstGeom prst="ellipse">
            <a:avLst/>
          </a:prstGeom>
          <a:solidFill>
            <a:srgbClr val="0F61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06" name="Google Shape;206;p11"/>
          <p:cNvSpPr/>
          <p:nvPr/>
        </p:nvSpPr>
        <p:spPr bwMode="auto">
          <a:xfrm>
            <a:off x="1524191" y="7888816"/>
            <a:ext cx="152419" cy="152400"/>
          </a:xfrm>
          <a:prstGeom prst="ellipse">
            <a:avLst/>
          </a:prstGeom>
          <a:solidFill>
            <a:srgbClr val="0F61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07" name="Google Shape;207;p11"/>
          <p:cNvSpPr/>
          <p:nvPr/>
        </p:nvSpPr>
        <p:spPr bwMode="auto">
          <a:xfrm>
            <a:off x="1524191" y="8775700"/>
            <a:ext cx="152419" cy="152400"/>
          </a:xfrm>
          <a:prstGeom prst="ellipse">
            <a:avLst/>
          </a:prstGeom>
          <a:solidFill>
            <a:srgbClr val="0F61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  <p:sp>
        <p:nvSpPr>
          <p:cNvPr id="208" name="Google Shape;208;p11"/>
          <p:cNvSpPr/>
          <p:nvPr/>
        </p:nvSpPr>
        <p:spPr bwMode="auto">
          <a:xfrm>
            <a:off x="1524191" y="9613900"/>
            <a:ext cx="152419" cy="152400"/>
          </a:xfrm>
          <a:prstGeom prst="ellipse">
            <a:avLst/>
          </a:prstGeom>
          <a:solidFill>
            <a:srgbClr val="0F61A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endParaRPr>
              <a:latin typeface="Suisse Int'l Light"/>
              <a:cs typeface="Suisse Int'l Ligh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ONLYOFFICE/8.2.0.143</Application>
  <PresentationFormat>On-screen Show (4:3)</PresentationFormat>
  <Paragraphs>0</Paragraphs>
  <Slides>21</Slides>
  <Notes>21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Аноним</cp:lastModifiedBy>
  <cp:revision>21</cp:revision>
  <dcterms:modified xsi:type="dcterms:W3CDTF">2025-03-10T10:54:17Z</dcterms:modified>
</cp:coreProperties>
</file>