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81" r:id="rId24"/>
    <p:sldId id="282" r:id="rId25"/>
    <p:sldId id="278" r:id="rId26"/>
    <p:sldId id="279" r:id="rId27"/>
    <p:sldId id="280" r:id="rId28"/>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Елена Вермишева" initials="ЕВ" lastIdx="2" clrIdx="0">
    <p:extLst>
      <p:ext uri="{19B8F6BF-5375-455C-9EA6-DF929625EA0E}">
        <p15:presenceInfo xmlns:p15="http://schemas.microsoft.com/office/powerpoint/2012/main" userId="b8320fceb9aacf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C8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8FB"/>
          </a:solidFill>
        </a:fill>
      </a:tcStyle>
    </a:wholeTbl>
    <a:band2H>
      <a:tcTxStyle/>
      <a:tcStyle>
        <a:tcBdr/>
        <a:fill>
          <a:solidFill>
            <a:srgbClr val="E8EDFD"/>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DBDE"/>
          </a:solidFill>
        </a:fill>
      </a:tcStyle>
    </a:wholeTbl>
    <a:band2H>
      <a:tcTxStyle/>
      <a:tcStyle>
        <a:tcBdr/>
        <a:fill>
          <a:solidFill>
            <a:srgbClr val="EBEE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FFCD"/>
          </a:solidFill>
        </a:fill>
      </a:tcStyle>
    </a:wholeTbl>
    <a:band2H>
      <a:tcTxStyle/>
      <a:tcStyle>
        <a:tcBdr/>
        <a:fill>
          <a:solidFill>
            <a:srgbClr val="FCFF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72" autoAdjust="0"/>
    <p:restoredTop sz="63426" autoAdjust="0"/>
  </p:normalViewPr>
  <p:slideViewPr>
    <p:cSldViewPr snapToGrid="0">
      <p:cViewPr varScale="1">
        <p:scale>
          <a:sx n="91" d="100"/>
          <a:sy n="91" d="100"/>
        </p:scale>
        <p:origin x="2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xfrm>
            <a:off x="1143000" y="685800"/>
            <a:ext cx="4572000" cy="3429000"/>
          </a:xfrm>
          <a:prstGeom prst="rect">
            <a:avLst/>
          </a:prstGeom>
        </p:spPr>
        <p:txBody>
          <a:bodyPr/>
          <a:lstStyle/>
          <a:p>
            <a:endParaRPr/>
          </a:p>
        </p:txBody>
      </p:sp>
      <p:sp>
        <p:nvSpPr>
          <p:cNvPr id="107" name="Shape 10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03461418"/>
      </p:ext>
    </p:extLst>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pubmed.ncbi.nlm.nih.gov/24211275" TargetMode="External"/><Relationship Id="rId3" Type="http://schemas.openxmlformats.org/officeDocument/2006/relationships/hyperlink" Target="https://pubmed.ncbi.nlm.nih.gov/29993265/" TargetMode="External"/><Relationship Id="rId7" Type="http://schemas.openxmlformats.org/officeDocument/2006/relationships/hyperlink" Target="https://www.frontiersin.org/articles/10.3389/fvets.2020.569939/full"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sciencedirect.com/science/article/abs/pii/S0091305715000593" TargetMode="External"/><Relationship Id="rId5" Type="http://schemas.openxmlformats.org/officeDocument/2006/relationships/hyperlink" Target="https://www.ncbi.nlm.nih.gov/pmc/articles/PMC6024720/" TargetMode="External"/><Relationship Id="rId4" Type="http://schemas.openxmlformats.org/officeDocument/2006/relationships/hyperlink" Target="https://pubmed.ncbi.nlm.nih.gov/30735073/"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2260874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Shape 301"/>
          <p:cNvSpPr>
            <a:spLocks noGrp="1" noRot="1" noChangeAspect="1"/>
          </p:cNvSpPr>
          <p:nvPr>
            <p:ph type="sldImg"/>
          </p:nvPr>
        </p:nvSpPr>
        <p:spPr>
          <a:xfrm>
            <a:off x="381000" y="685800"/>
            <a:ext cx="6096000" cy="3429000"/>
          </a:xfrm>
          <a:prstGeom prst="rect">
            <a:avLst/>
          </a:prstGeom>
        </p:spPr>
        <p:txBody>
          <a:bodyPr/>
          <a:lstStyle/>
          <a:p>
            <a:endParaRPr/>
          </a:p>
        </p:txBody>
      </p:sp>
      <p:sp>
        <p:nvSpPr>
          <p:cNvPr id="302" name="Shape 302"/>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62230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Shape 325"/>
          <p:cNvSpPr>
            <a:spLocks noGrp="1" noRot="1" noChangeAspect="1"/>
          </p:cNvSpPr>
          <p:nvPr>
            <p:ph type="sldImg"/>
          </p:nvPr>
        </p:nvSpPr>
        <p:spPr>
          <a:xfrm>
            <a:off x="381000" y="685800"/>
            <a:ext cx="6096000" cy="3429000"/>
          </a:xfrm>
          <a:prstGeom prst="rect">
            <a:avLst/>
          </a:prstGeom>
        </p:spPr>
        <p:txBody>
          <a:bodyPr/>
          <a:lstStyle/>
          <a:p>
            <a:endParaRPr/>
          </a:p>
        </p:txBody>
      </p:sp>
      <p:sp>
        <p:nvSpPr>
          <p:cNvPr id="326" name="Shape 326"/>
          <p:cNvSpPr>
            <a:spLocks noGrp="1"/>
          </p:cNvSpPr>
          <p:nvPr>
            <p:ph type="body" sz="quarter" idx="1"/>
          </p:nvPr>
        </p:nvSpPr>
        <p:spPr>
          <a:prstGeom prst="rect">
            <a:avLst/>
          </a:prstGeom>
        </p:spPr>
        <p:txBody>
          <a:bodyPr/>
          <a:lstStyle/>
          <a:p>
            <a:pPr rtl="0"/>
            <a:r>
              <a:rPr lang="lv-LV" sz="2400" b="1" i="0" u="none" strike="noStrike" dirty="0">
                <a:effectLst/>
                <a:latin typeface="+mn-lt"/>
                <a:ea typeface="+mn-ea"/>
                <a:cs typeface="+mn-cs"/>
                <a:sym typeface="Arial"/>
              </a:rPr>
              <a:t>Par EPA un DHA lietošana</a:t>
            </a:r>
            <a:r>
              <a:rPr lang="lv-LV" sz="2400" b="1" i="0" u="none" strike="noStrike" baseline="0" dirty="0">
                <a:effectLst/>
                <a:latin typeface="+mn-lt"/>
                <a:ea typeface="+mn-ea"/>
                <a:cs typeface="+mn-cs"/>
                <a:sym typeface="Arial"/>
              </a:rPr>
              <a:t>s normām</a:t>
            </a:r>
            <a:r>
              <a:rPr lang="ru-RU" sz="2400" b="1" i="0" u="none" strike="noStrike" dirty="0">
                <a:effectLst/>
                <a:latin typeface="+mn-lt"/>
                <a:ea typeface="+mn-ea"/>
                <a:cs typeface="+mn-cs"/>
                <a:sym typeface="Arial"/>
              </a:rPr>
              <a:t>  </a:t>
            </a:r>
            <a:endParaRPr lang="ru-RU" dirty="0">
              <a:effectLst/>
            </a:endParaRPr>
          </a:p>
          <a:p>
            <a:pPr rtl="0"/>
            <a:r>
              <a:rPr lang="lv-LV" sz="2400" dirty="0"/>
              <a:t>Vairākas ekspertu grupas un starptautiskas organizācijas ir noteikušas rekomendācijas par EPA + DHA ikdienas devu, kas parasti variējas</a:t>
            </a:r>
            <a:r>
              <a:rPr lang="lv-LV" sz="2400" baseline="0" dirty="0"/>
              <a:t> šādās robežās</a:t>
            </a:r>
            <a:r>
              <a:rPr lang="lv-LV" sz="2400" dirty="0"/>
              <a:t>: </a:t>
            </a:r>
          </a:p>
          <a:p>
            <a:pPr marL="342900" indent="-342900" rtl="0">
              <a:buFont typeface="Arial" panose="020B0604020202020204" pitchFamily="34" charset="0"/>
              <a:buChar char="•"/>
            </a:pPr>
            <a:r>
              <a:rPr lang="lv-LV" sz="2400" dirty="0"/>
              <a:t>no 250 mg / dienā līdz 500 mg / dienā vispārējai veselībai, </a:t>
            </a:r>
          </a:p>
          <a:p>
            <a:pPr marL="342900" indent="-342900" rtl="0">
              <a:buFont typeface="Arial" panose="020B0604020202020204" pitchFamily="34" charset="0"/>
              <a:buChar char="•"/>
            </a:pPr>
            <a:r>
              <a:rPr lang="lv-LV" sz="2400" dirty="0"/>
              <a:t>no 500 mg/dienā līdz ≥ 1000 mg/dienā sirds veselībai.</a:t>
            </a:r>
          </a:p>
        </p:txBody>
      </p:sp>
    </p:spTree>
    <p:extLst>
      <p:ext uri="{BB962C8B-B14F-4D97-AF65-F5344CB8AC3E}">
        <p14:creationId xmlns:p14="http://schemas.microsoft.com/office/powerpoint/2010/main" val="1379272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Shape 343"/>
          <p:cNvSpPr>
            <a:spLocks noGrp="1" noRot="1" noChangeAspect="1"/>
          </p:cNvSpPr>
          <p:nvPr>
            <p:ph type="sldImg"/>
          </p:nvPr>
        </p:nvSpPr>
        <p:spPr>
          <a:xfrm>
            <a:off x="381000" y="685800"/>
            <a:ext cx="6096000" cy="3429000"/>
          </a:xfrm>
          <a:prstGeom prst="rect">
            <a:avLst/>
          </a:prstGeom>
        </p:spPr>
        <p:txBody>
          <a:bodyPr/>
          <a:lstStyle/>
          <a:p>
            <a:endParaRPr/>
          </a:p>
        </p:txBody>
      </p:sp>
      <p:sp>
        <p:nvSpPr>
          <p:cNvPr id="344" name="Shape 344"/>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2009239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Shape 356"/>
          <p:cNvSpPr>
            <a:spLocks noGrp="1" noRot="1" noChangeAspect="1"/>
          </p:cNvSpPr>
          <p:nvPr>
            <p:ph type="sldImg"/>
          </p:nvPr>
        </p:nvSpPr>
        <p:spPr>
          <a:xfrm>
            <a:off x="381000" y="685800"/>
            <a:ext cx="6096000" cy="3429000"/>
          </a:xfrm>
          <a:prstGeom prst="rect">
            <a:avLst/>
          </a:prstGeom>
        </p:spPr>
        <p:txBody>
          <a:bodyPr/>
          <a:lstStyle/>
          <a:p>
            <a:endParaRPr/>
          </a:p>
        </p:txBody>
      </p:sp>
      <p:sp>
        <p:nvSpPr>
          <p:cNvPr id="357" name="Shape 357"/>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5304749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Shape 377"/>
          <p:cNvSpPr>
            <a:spLocks noGrp="1" noRot="1" noChangeAspect="1"/>
          </p:cNvSpPr>
          <p:nvPr>
            <p:ph type="sldImg"/>
          </p:nvPr>
        </p:nvSpPr>
        <p:spPr>
          <a:xfrm>
            <a:off x="381000" y="685800"/>
            <a:ext cx="6096000" cy="3429000"/>
          </a:xfrm>
          <a:prstGeom prst="rect">
            <a:avLst/>
          </a:prstGeom>
        </p:spPr>
        <p:txBody>
          <a:bodyPr/>
          <a:lstStyle/>
          <a:p>
            <a:endParaRPr/>
          </a:p>
        </p:txBody>
      </p:sp>
      <p:sp>
        <p:nvSpPr>
          <p:cNvPr id="378" name="Shape 378"/>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42027717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Shape 389"/>
          <p:cNvSpPr>
            <a:spLocks noGrp="1" noRot="1" noChangeAspect="1"/>
          </p:cNvSpPr>
          <p:nvPr>
            <p:ph type="sldImg"/>
          </p:nvPr>
        </p:nvSpPr>
        <p:spPr>
          <a:xfrm>
            <a:off x="381000" y="685800"/>
            <a:ext cx="6096000" cy="3429000"/>
          </a:xfrm>
          <a:prstGeom prst="rect">
            <a:avLst/>
          </a:prstGeom>
        </p:spPr>
        <p:txBody>
          <a:bodyPr/>
          <a:lstStyle/>
          <a:p>
            <a:endParaRPr/>
          </a:p>
        </p:txBody>
      </p:sp>
      <p:sp>
        <p:nvSpPr>
          <p:cNvPr id="390" name="Shape 390"/>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3231729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Shape 409"/>
          <p:cNvSpPr>
            <a:spLocks noGrp="1" noRot="1" noChangeAspect="1"/>
          </p:cNvSpPr>
          <p:nvPr>
            <p:ph type="sldImg"/>
          </p:nvPr>
        </p:nvSpPr>
        <p:spPr>
          <a:xfrm>
            <a:off x="381000" y="685800"/>
            <a:ext cx="6096000" cy="3429000"/>
          </a:xfrm>
          <a:prstGeom prst="rect">
            <a:avLst/>
          </a:prstGeom>
        </p:spPr>
        <p:txBody>
          <a:bodyPr/>
          <a:lstStyle/>
          <a:p>
            <a:endParaRPr/>
          </a:p>
        </p:txBody>
      </p:sp>
      <p:sp>
        <p:nvSpPr>
          <p:cNvPr id="410" name="Shape 410"/>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17154251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 name="Shape 435"/>
          <p:cNvSpPr>
            <a:spLocks noGrp="1" noRot="1" noChangeAspect="1"/>
          </p:cNvSpPr>
          <p:nvPr>
            <p:ph type="sldImg"/>
          </p:nvPr>
        </p:nvSpPr>
        <p:spPr>
          <a:xfrm>
            <a:off x="381000" y="685800"/>
            <a:ext cx="6096000" cy="3429000"/>
          </a:xfrm>
          <a:prstGeom prst="rect">
            <a:avLst/>
          </a:prstGeom>
        </p:spPr>
        <p:txBody>
          <a:bodyPr/>
          <a:lstStyle/>
          <a:p>
            <a:endParaRPr/>
          </a:p>
        </p:txBody>
      </p:sp>
      <p:sp>
        <p:nvSpPr>
          <p:cNvPr id="436" name="Shape 436"/>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31247151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Shape 456"/>
          <p:cNvSpPr>
            <a:spLocks noGrp="1" noRot="1" noChangeAspect="1"/>
          </p:cNvSpPr>
          <p:nvPr>
            <p:ph type="sldImg"/>
          </p:nvPr>
        </p:nvSpPr>
        <p:spPr>
          <a:xfrm>
            <a:off x="381000" y="685800"/>
            <a:ext cx="6096000" cy="3429000"/>
          </a:xfrm>
          <a:prstGeom prst="rect">
            <a:avLst/>
          </a:prstGeom>
        </p:spPr>
        <p:txBody>
          <a:bodyPr/>
          <a:lstStyle/>
          <a:p>
            <a:endParaRPr/>
          </a:p>
        </p:txBody>
      </p:sp>
      <p:sp>
        <p:nvSpPr>
          <p:cNvPr id="457" name="Shape 457"/>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12356610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 name="Shape 470"/>
          <p:cNvSpPr>
            <a:spLocks noGrp="1" noRot="1" noChangeAspect="1"/>
          </p:cNvSpPr>
          <p:nvPr>
            <p:ph type="sldImg"/>
          </p:nvPr>
        </p:nvSpPr>
        <p:spPr>
          <a:xfrm>
            <a:off x="381000" y="685800"/>
            <a:ext cx="6096000" cy="3429000"/>
          </a:xfrm>
          <a:prstGeom prst="rect">
            <a:avLst/>
          </a:prstGeom>
        </p:spPr>
        <p:txBody>
          <a:bodyPr/>
          <a:lstStyle/>
          <a:p>
            <a:endParaRPr/>
          </a:p>
        </p:txBody>
      </p:sp>
      <p:sp>
        <p:nvSpPr>
          <p:cNvPr id="471" name="Shape 471"/>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597813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xfrm>
            <a:off x="381000" y="685800"/>
            <a:ext cx="6096000" cy="3429000"/>
          </a:xfrm>
          <a:prstGeom prst="rect">
            <a:avLst/>
          </a:prstGeom>
        </p:spPr>
        <p:txBody>
          <a:bodyPr/>
          <a:lstStyle/>
          <a:p>
            <a:endParaRPr/>
          </a:p>
        </p:txBody>
      </p:sp>
      <p:sp>
        <p:nvSpPr>
          <p:cNvPr id="135" name="Shape 135"/>
          <p:cNvSpPr>
            <a:spLocks noGrp="1"/>
          </p:cNvSpPr>
          <p:nvPr>
            <p:ph type="body" sz="quarter" idx="1"/>
          </p:nvPr>
        </p:nvSpPr>
        <p:spPr>
          <a:prstGeom prst="rect">
            <a:avLst/>
          </a:prstGeom>
        </p:spPr>
        <p:txBody>
          <a:bodyPr/>
          <a:lstStyle/>
          <a:p>
            <a:pPr rtl="0"/>
            <a:r>
              <a:rPr lang="lv-LV" sz="2800" b="1" i="0" u="none" strike="noStrike" dirty="0">
                <a:effectLst/>
                <a:latin typeface="+mn-lt"/>
                <a:ea typeface="+mn-ea"/>
                <a:cs typeface="+mn-cs"/>
                <a:sym typeface="Arial"/>
              </a:rPr>
              <a:t>Sīkāk</a:t>
            </a:r>
            <a:r>
              <a:rPr lang="lv-LV" sz="2800" b="1" i="0" u="none" strike="noStrike" baseline="0" dirty="0">
                <a:effectLst/>
                <a:latin typeface="+mn-lt"/>
                <a:ea typeface="+mn-ea"/>
                <a:cs typeface="+mn-cs"/>
                <a:sym typeface="Arial"/>
              </a:rPr>
              <a:t> par taukskābēm</a:t>
            </a:r>
            <a:r>
              <a:rPr lang="ru-RU" sz="2800" b="1" i="0" u="none" strike="noStrike" dirty="0">
                <a:effectLst/>
                <a:latin typeface="+mn-lt"/>
                <a:ea typeface="+mn-ea"/>
                <a:cs typeface="+mn-cs"/>
                <a:sym typeface="Arial"/>
              </a:rPr>
              <a:t> </a:t>
            </a:r>
            <a:endParaRPr lang="ru-RU" dirty="0">
              <a:effectLst/>
            </a:endParaRPr>
          </a:p>
          <a:p>
            <a:br>
              <a:rPr lang="ru-RU" dirty="0"/>
            </a:br>
            <a:r>
              <a:rPr lang="lv-LV" b="1" dirty="0"/>
              <a:t>Taukskābes</a:t>
            </a:r>
            <a:r>
              <a:rPr lang="lv-LV" baseline="0" dirty="0"/>
              <a:t> </a:t>
            </a:r>
            <a:r>
              <a:rPr lang="ru-RU" sz="2800" b="0" i="0" u="none" strike="noStrike" dirty="0">
                <a:effectLst/>
                <a:latin typeface="+mn-lt"/>
                <a:ea typeface="+mn-ea"/>
                <a:cs typeface="+mn-cs"/>
                <a:sym typeface="Arial"/>
              </a:rPr>
              <a:t>– </a:t>
            </a:r>
            <a:r>
              <a:rPr lang="lv-LV" sz="2800" dirty="0"/>
              <a:t>organiskas lineāras ogļūdeņraža molekulas, kas organismos atrodas kompleksu savienojumu veidā. </a:t>
            </a:r>
          </a:p>
          <a:p>
            <a:endParaRPr lang="lv-LV" sz="2800" dirty="0"/>
          </a:p>
          <a:p>
            <a:r>
              <a:rPr lang="lv-LV" sz="2800" dirty="0"/>
              <a:t>Taukskābēm ir atšķirīgs ūdeņraža atomu skaits, kas ietekmē to formu. Atkarībā no tā taukskābes iedala divās lielās grupās: </a:t>
            </a:r>
          </a:p>
          <a:p>
            <a:r>
              <a:rPr lang="lv-LV" sz="2800" dirty="0"/>
              <a:t>1. </a:t>
            </a:r>
            <a:r>
              <a:rPr lang="lv-LV" sz="2800" b="1" dirty="0"/>
              <a:t>piesātinātās taukskābes </a:t>
            </a:r>
            <a:r>
              <a:rPr lang="lv-LV" sz="2800" dirty="0"/>
              <a:t>(tām ir taisna molekulas forma, jo tās satur maksimāli iespējamo ūdeņraža atomu skaitu), </a:t>
            </a:r>
          </a:p>
          <a:p>
            <a:r>
              <a:rPr lang="lv-LV" sz="2800" dirty="0"/>
              <a:t>2. </a:t>
            </a:r>
            <a:r>
              <a:rPr lang="lv-LV" sz="2800" b="1" dirty="0" err="1"/>
              <a:t>NEpiesātinātās</a:t>
            </a:r>
            <a:r>
              <a:rPr lang="lv-LV" sz="2800" b="1" dirty="0"/>
              <a:t> taukskābes </a:t>
            </a:r>
            <a:r>
              <a:rPr lang="lv-LV" sz="2800" dirty="0"/>
              <a:t>(tām ir izliekta molekula ar pārtraukumu vietā, kur nav pietiekami daudz ūdeņraža atomu). </a:t>
            </a:r>
          </a:p>
          <a:p>
            <a:endParaRPr lang="lv-LV" sz="2800" dirty="0"/>
          </a:p>
          <a:p>
            <a:r>
              <a:rPr lang="lv-LV" sz="2800" u="sng" dirty="0"/>
              <a:t>Ja molekulas formā ir vairāk nekā viens šāds pārtraukums</a:t>
            </a:r>
            <a:r>
              <a:rPr lang="lv-LV" sz="2800" dirty="0"/>
              <a:t>, tad skābes tiks sauktas par </a:t>
            </a:r>
            <a:r>
              <a:rPr lang="lv-LV" sz="2800" dirty="0" err="1"/>
              <a:t>polinepiesātinātajām</a:t>
            </a:r>
            <a:r>
              <a:rPr lang="lv-LV" sz="2800" dirty="0"/>
              <a:t>. </a:t>
            </a:r>
          </a:p>
          <a:p>
            <a:endParaRPr lang="lv-LV" sz="2800" dirty="0"/>
          </a:p>
          <a:p>
            <a:r>
              <a:rPr lang="lv-LV" sz="2800" u="sng" dirty="0"/>
              <a:t>Ja šis pārtraukums sākas no trešā (no gala) oglekļa atoma</a:t>
            </a:r>
            <a:r>
              <a:rPr lang="lv-LV" sz="2800" dirty="0"/>
              <a:t>, tad mums ir darīšana</a:t>
            </a:r>
            <a:r>
              <a:rPr lang="lv-LV" sz="2800" baseline="0" dirty="0"/>
              <a:t> ar O</a:t>
            </a:r>
            <a:r>
              <a:rPr lang="lv-LV" sz="2800" dirty="0"/>
              <a:t>mega-3 </a:t>
            </a:r>
            <a:r>
              <a:rPr lang="lv-LV" sz="2800" dirty="0" err="1"/>
              <a:t>polinepiesātinātajām</a:t>
            </a:r>
            <a:r>
              <a:rPr lang="lv-LV" sz="2800" baseline="0" dirty="0"/>
              <a:t> </a:t>
            </a:r>
            <a:r>
              <a:rPr lang="lv-LV" sz="2800" dirty="0"/>
              <a:t>taukskābēm (PUFA), ja no sestā – ar Omega-6 </a:t>
            </a:r>
            <a:r>
              <a:rPr lang="lv-LV" sz="2800" dirty="0" err="1"/>
              <a:t>polinepiesātinātajām</a:t>
            </a:r>
            <a:r>
              <a:rPr lang="lv-LV" sz="2800" dirty="0"/>
              <a:t> taukskābēm (PUFA). </a:t>
            </a:r>
          </a:p>
          <a:p>
            <a:endParaRPr lang="lv-LV" sz="2800" dirty="0"/>
          </a:p>
          <a:p>
            <a:pPr marL="0" indent="0">
              <a:buFont typeface="Arial" panose="020B0604020202020204" pitchFamily="34" charset="0"/>
              <a:buNone/>
            </a:pPr>
            <a:r>
              <a:rPr lang="lv-LV" sz="2800" dirty="0"/>
              <a:t>Piesātinātās taukskābes ir atrodamas: </a:t>
            </a:r>
          </a:p>
          <a:p>
            <a:pPr marL="457200" indent="-457200">
              <a:buFont typeface="Arial" panose="020B0604020202020204" pitchFamily="34" charset="0"/>
              <a:buChar char="•"/>
            </a:pPr>
            <a:r>
              <a:rPr lang="lv-LV" sz="2800" dirty="0"/>
              <a:t>piena produktos (piens, siers, sviests, krējums, saldējums), </a:t>
            </a:r>
          </a:p>
          <a:p>
            <a:pPr marL="457200" indent="-457200">
              <a:buFont typeface="Arial" panose="020B0604020202020204" pitchFamily="34" charset="0"/>
              <a:buChar char="•"/>
            </a:pPr>
            <a:r>
              <a:rPr lang="lv-LV" sz="2800" dirty="0"/>
              <a:t>treknā gaļā un gaļas produktos (cūku tauki, bekons, desiņas), </a:t>
            </a:r>
          </a:p>
          <a:p>
            <a:pPr marL="457200" indent="-457200">
              <a:buFont typeface="Arial" panose="020B0604020202020204" pitchFamily="34" charset="0"/>
              <a:buChar char="•"/>
            </a:pPr>
            <a:r>
              <a:rPr lang="lv-LV" sz="2800" dirty="0"/>
              <a:t>tropiskajās eļļās (kokosriekstu, palmu, kakao sviests), </a:t>
            </a:r>
          </a:p>
          <a:p>
            <a:pPr marL="457200" indent="-457200">
              <a:buFont typeface="Arial" panose="020B0604020202020204" pitchFamily="34" charset="0"/>
              <a:buChar char="•"/>
            </a:pPr>
            <a:r>
              <a:rPr lang="lv-LV" sz="2800" dirty="0"/>
              <a:t>konditorejas izstrādājumos (saldumi, cepumi,</a:t>
            </a:r>
            <a:r>
              <a:rPr lang="lv-LV" sz="2800" baseline="0" dirty="0"/>
              <a:t> </a:t>
            </a:r>
            <a:r>
              <a:rPr lang="lv-LV" sz="2800" dirty="0"/>
              <a:t>kūkas, tortes). </a:t>
            </a:r>
          </a:p>
          <a:p>
            <a:endParaRPr lang="lv-LV" sz="2800" dirty="0"/>
          </a:p>
          <a:p>
            <a:r>
              <a:rPr lang="lv-LV" sz="2800" dirty="0"/>
              <a:t>Piesātinātās taukskābes organismam ir nepieciešamas ierobežotā daudzumā. Bet </a:t>
            </a:r>
            <a:r>
              <a:rPr lang="lv-LV" sz="2800" b="1" dirty="0"/>
              <a:t>nepiesātināto taukskābju bioloģiskā loma ir daudz daudzveidīgāka un nepieciešamība pēc tām ir lielāka. </a:t>
            </a:r>
          </a:p>
          <a:p>
            <a:endParaRPr lang="lv-LV" sz="2800" dirty="0"/>
          </a:p>
          <a:p>
            <a:r>
              <a:rPr lang="lv-LV" sz="2800" dirty="0"/>
              <a:t>Nepiesātinātās taukskābes tiek uzskatītas par labvēlīgām, jo ​​tās var palīdzēt kontrolēt holesterīna līmeni asinīs, mazināt iekaisumu, stabilizēt sirdsdarbību un pildīt vairākas citas labvēlīgas lomas. </a:t>
            </a:r>
            <a:r>
              <a:rPr lang="lv-LV" sz="2800" b="1" dirty="0"/>
              <a:t>Tas jo īpaši attiecas uz Omega-3 un Omega-6 PUFA. </a:t>
            </a:r>
          </a:p>
          <a:p>
            <a:endParaRPr lang="lv-LV" sz="2800" dirty="0"/>
          </a:p>
          <a:p>
            <a:r>
              <a:rPr lang="lv-LV" sz="2800" dirty="0"/>
              <a:t>Cilvēka organisms praktiski nespēj patstāvīgi saražot Omega-3 un Omega-6 PUFA, </a:t>
            </a:r>
            <a:r>
              <a:rPr lang="lv-LV" sz="2800" u="sng" dirty="0"/>
              <a:t>tāpēc tās ir jāiegūst ar pārtiku</a:t>
            </a:r>
            <a:r>
              <a:rPr lang="lv-LV" sz="2800" dirty="0"/>
              <a:t>. Taču šo taukskābju labvēlīgās īpašības atklājas </a:t>
            </a:r>
            <a:r>
              <a:rPr lang="lv-LV" sz="2800" u="sng" dirty="0"/>
              <a:t>pie pareizas to attiecības (līdzsvara) uzturā</a:t>
            </a:r>
            <a:r>
              <a:rPr lang="lv-LV" sz="2800" dirty="0"/>
              <a:t>. </a:t>
            </a:r>
          </a:p>
          <a:p>
            <a:r>
              <a:rPr lang="lv-LV" sz="2800" dirty="0"/>
              <a:t>Mūsdienu</a:t>
            </a:r>
            <a:r>
              <a:rPr lang="lv-LV" sz="2800" baseline="0" dirty="0"/>
              <a:t> cilvēk</a:t>
            </a:r>
            <a:r>
              <a:rPr lang="lv-LV" sz="2800" dirty="0"/>
              <a:t>iem galvenokārt ir gaļas, nevis zivju diēta, tāpēc bieži rodas nelīdzsvarotība. Dzīvnieku tauki organismā uzsūcas daudz sliktāk, un apstākļi mājlopu audzēšanai parasti nav tie labvēlīgākie – tas noved pie tauku nogulsnēšanās</a:t>
            </a:r>
            <a:r>
              <a:rPr lang="lv-LV" sz="2800" baseline="0" dirty="0"/>
              <a:t> </a:t>
            </a:r>
            <a:r>
              <a:rPr lang="lv-LV" sz="2800" dirty="0"/>
              <a:t>dzīvniekos, kuri pēc tam nonāk uz cilvēka galda. </a:t>
            </a:r>
          </a:p>
          <a:p>
            <a:r>
              <a:rPr lang="lv-LV" sz="2800" dirty="0"/>
              <a:t>Omega-6 PUFA ir prekursori molekulām, </a:t>
            </a:r>
            <a:r>
              <a:rPr lang="lv-LV" sz="2800" u="sng" dirty="0"/>
              <a:t>kas izraisa iekaisumu, paaugstina asinsspiedienu un palielina asins recekļu veidošanos. </a:t>
            </a:r>
          </a:p>
          <a:p>
            <a:r>
              <a:rPr lang="lv-LV" sz="2800" dirty="0"/>
              <a:t>Tas, kas veidojas no Omega-3 PUFA, ir pretsvars šīm molekulām – tas ir, </a:t>
            </a:r>
            <a:r>
              <a:rPr lang="lv-LV" sz="2800" u="sng" dirty="0"/>
              <a:t>tās</a:t>
            </a:r>
            <a:r>
              <a:rPr lang="lv-LV" sz="2800" u="sng" baseline="0" dirty="0"/>
              <a:t> mazina</a:t>
            </a:r>
            <a:r>
              <a:rPr lang="lv-LV" sz="2800" u="sng" dirty="0"/>
              <a:t> iekaisuma procesus un asins</a:t>
            </a:r>
            <a:r>
              <a:rPr lang="lv-LV" sz="2800" u="sng" baseline="0" dirty="0"/>
              <a:t> recekļu veidošanos, kā arī pazemina </a:t>
            </a:r>
            <a:r>
              <a:rPr lang="lv-LV" sz="2800" u="sng" dirty="0"/>
              <a:t>asinsspiedienu. </a:t>
            </a:r>
            <a:r>
              <a:rPr lang="lv-LV" sz="2800" dirty="0"/>
              <a:t>Tos var salīdzināt ar gāzes un bremžu</a:t>
            </a:r>
            <a:r>
              <a:rPr lang="lv-LV" sz="2800" baseline="0" dirty="0"/>
              <a:t> pedāļiem </a:t>
            </a:r>
            <a:r>
              <a:rPr lang="lv-LV" sz="2800" dirty="0"/>
              <a:t>automašīnā: ir ļoti svarīgi, lai organismam būtu pieeja gan Omega-3, gan Omega-6</a:t>
            </a:r>
            <a:r>
              <a:rPr lang="lv-LV" sz="2800" baseline="0" dirty="0"/>
              <a:t> -</a:t>
            </a:r>
            <a:r>
              <a:rPr lang="lv-LV" sz="2800" dirty="0"/>
              <a:t> lai laikus “pavilktu aukliņu” un izraisītu vēlamo reakciju.</a:t>
            </a:r>
          </a:p>
        </p:txBody>
      </p:sp>
    </p:spTree>
    <p:extLst>
      <p:ext uri="{BB962C8B-B14F-4D97-AF65-F5344CB8AC3E}">
        <p14:creationId xmlns:p14="http://schemas.microsoft.com/office/powerpoint/2010/main" val="10367762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 name="Shape 483"/>
          <p:cNvSpPr>
            <a:spLocks noGrp="1" noRot="1" noChangeAspect="1"/>
          </p:cNvSpPr>
          <p:nvPr>
            <p:ph type="sldImg"/>
          </p:nvPr>
        </p:nvSpPr>
        <p:spPr>
          <a:xfrm>
            <a:off x="381000" y="685800"/>
            <a:ext cx="6096000" cy="3429000"/>
          </a:xfrm>
          <a:prstGeom prst="rect">
            <a:avLst/>
          </a:prstGeom>
        </p:spPr>
        <p:txBody>
          <a:bodyPr/>
          <a:lstStyle/>
          <a:p>
            <a:endParaRPr/>
          </a:p>
        </p:txBody>
      </p:sp>
      <p:sp>
        <p:nvSpPr>
          <p:cNvPr id="484" name="Shape 484"/>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20982604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 name="Shape 501"/>
          <p:cNvSpPr>
            <a:spLocks noGrp="1" noRot="1" noChangeAspect="1"/>
          </p:cNvSpPr>
          <p:nvPr>
            <p:ph type="sldImg"/>
          </p:nvPr>
        </p:nvSpPr>
        <p:spPr>
          <a:xfrm>
            <a:off x="381000" y="685800"/>
            <a:ext cx="6096000" cy="3429000"/>
          </a:xfrm>
          <a:prstGeom prst="rect">
            <a:avLst/>
          </a:prstGeom>
        </p:spPr>
        <p:txBody>
          <a:bodyPr/>
          <a:lstStyle/>
          <a:p>
            <a:endParaRPr/>
          </a:p>
        </p:txBody>
      </p:sp>
      <p:sp>
        <p:nvSpPr>
          <p:cNvPr id="502" name="Shape 502"/>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1972965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 name="Shape 541"/>
          <p:cNvSpPr>
            <a:spLocks noGrp="1" noRot="1" noChangeAspect="1"/>
          </p:cNvSpPr>
          <p:nvPr>
            <p:ph type="sldImg"/>
          </p:nvPr>
        </p:nvSpPr>
        <p:spPr>
          <a:xfrm>
            <a:off x="381000" y="685800"/>
            <a:ext cx="6096000" cy="3429000"/>
          </a:xfrm>
          <a:prstGeom prst="rect">
            <a:avLst/>
          </a:prstGeom>
        </p:spPr>
        <p:txBody>
          <a:bodyPr/>
          <a:lstStyle/>
          <a:p>
            <a:endParaRPr/>
          </a:p>
        </p:txBody>
      </p:sp>
      <p:sp>
        <p:nvSpPr>
          <p:cNvPr id="542" name="Shape 542"/>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304777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noRot="1" noChangeAspect="1"/>
          </p:cNvSpPr>
          <p:nvPr>
            <p:ph type="sldImg"/>
          </p:nvPr>
        </p:nvSpPr>
        <p:spPr>
          <a:xfrm>
            <a:off x="381000" y="685800"/>
            <a:ext cx="6096000" cy="3429000"/>
          </a:xfrm>
          <a:prstGeom prst="rect">
            <a:avLst/>
          </a:prstGeom>
        </p:spPr>
        <p:txBody>
          <a:bodyPr/>
          <a:lstStyle/>
          <a:p>
            <a:endParaRPr/>
          </a:p>
        </p:txBody>
      </p:sp>
      <p:sp>
        <p:nvSpPr>
          <p:cNvPr id="160" name="Shape 160"/>
          <p:cNvSpPr>
            <a:spLocks noGrp="1"/>
          </p:cNvSpPr>
          <p:nvPr>
            <p:ph type="body" sz="quarter" idx="1"/>
          </p:nvPr>
        </p:nvSpPr>
        <p:spPr>
          <a:prstGeom prst="rect">
            <a:avLst/>
          </a:prstGeom>
        </p:spPr>
        <p:txBody>
          <a:bodyPr/>
          <a:lstStyle/>
          <a:p>
            <a:pPr rtl="0"/>
            <a:r>
              <a:rPr lang="lv-LV" sz="2800" b="0" i="0" u="none" strike="noStrike" dirty="0">
                <a:effectLst/>
                <a:latin typeface="+mn-lt"/>
                <a:ea typeface="+mn-ea"/>
                <a:cs typeface="+mn-cs"/>
                <a:sym typeface="Arial"/>
              </a:rPr>
              <a:t>Pētījumi, kas apstiprina</a:t>
            </a:r>
            <a:r>
              <a:rPr lang="lv-LV" sz="2800" b="0" i="0" u="none" strike="noStrike" baseline="0" dirty="0">
                <a:effectLst/>
                <a:latin typeface="+mn-lt"/>
                <a:ea typeface="+mn-ea"/>
                <a:cs typeface="+mn-cs"/>
                <a:sym typeface="Arial"/>
              </a:rPr>
              <a:t> Omega-3</a:t>
            </a:r>
            <a:r>
              <a:rPr lang="ru-RU" sz="2800" b="0" i="0" u="none" strike="noStrike" dirty="0">
                <a:effectLst/>
                <a:latin typeface="+mn-lt"/>
                <a:ea typeface="+mn-ea"/>
                <a:cs typeface="+mn-cs"/>
                <a:sym typeface="Arial"/>
              </a:rPr>
              <a:t> </a:t>
            </a:r>
            <a:r>
              <a:rPr lang="lv-LV" sz="2800" b="0" i="0" u="none" strike="noStrike" dirty="0">
                <a:effectLst/>
                <a:latin typeface="+mn-lt"/>
                <a:ea typeface="+mn-ea"/>
                <a:cs typeface="+mn-cs"/>
                <a:sym typeface="Arial"/>
              </a:rPr>
              <a:t>EPA</a:t>
            </a:r>
            <a:r>
              <a:rPr lang="lv-LV" sz="2800" b="0" i="0" u="none" strike="noStrike" baseline="0" dirty="0">
                <a:effectLst/>
                <a:latin typeface="+mn-lt"/>
                <a:ea typeface="+mn-ea"/>
                <a:cs typeface="+mn-cs"/>
                <a:sym typeface="Arial"/>
              </a:rPr>
              <a:t> un DHA īpašības</a:t>
            </a:r>
            <a:r>
              <a:rPr lang="ru-RU" sz="2800" b="0" i="0" u="none" strike="noStrike" dirty="0">
                <a:effectLst/>
                <a:latin typeface="+mn-lt"/>
                <a:ea typeface="+mn-ea"/>
                <a:cs typeface="+mn-cs"/>
                <a:sym typeface="Arial"/>
              </a:rPr>
              <a:t>:  </a:t>
            </a:r>
            <a:endParaRPr lang="ru-RU" dirty="0">
              <a:effectLst/>
            </a:endParaRPr>
          </a:p>
          <a:p>
            <a:pPr rtl="0" fontAlgn="base"/>
            <a:br>
              <a:rPr lang="ru-RU" dirty="0"/>
            </a:br>
            <a:r>
              <a:rPr lang="ru-RU" dirty="0"/>
              <a:t>1-2 </a:t>
            </a:r>
            <a:r>
              <a:rPr lang="ru-RU" sz="2800" b="0" i="0" u="sng" strike="noStrike" dirty="0">
                <a:effectLst/>
                <a:latin typeface="+mn-lt"/>
                <a:ea typeface="+mn-ea"/>
                <a:cs typeface="+mn-cs"/>
                <a:sym typeface="Arial"/>
                <a:hlinkClick r:id="rId3"/>
              </a:rPr>
              <a:t>https://pubmed.ncbi.nlm.nih.gov/29993265/</a:t>
            </a:r>
            <a:r>
              <a:rPr lang="ru-RU" sz="2800" b="0" i="0" u="none" strike="noStrike" dirty="0">
                <a:effectLst/>
                <a:latin typeface="+mn-lt"/>
                <a:ea typeface="+mn-ea"/>
                <a:cs typeface="+mn-cs"/>
                <a:sym typeface="Arial"/>
              </a:rPr>
              <a:t>; </a:t>
            </a:r>
            <a:r>
              <a:rPr lang="ru-RU" sz="2800" b="0" i="0" u="sng" strike="noStrike" dirty="0">
                <a:effectLst/>
                <a:latin typeface="+mn-lt"/>
                <a:ea typeface="+mn-ea"/>
                <a:cs typeface="+mn-cs"/>
                <a:sym typeface="Arial"/>
                <a:hlinkClick r:id="rId4"/>
              </a:rPr>
              <a:t>https://pubmed.ncbi.nlm.nih.gov/30735073/</a:t>
            </a:r>
            <a:r>
              <a:rPr lang="ru-RU" sz="2800" b="0" i="0" u="none" strike="noStrike" dirty="0">
                <a:effectLst/>
                <a:latin typeface="+mn-lt"/>
                <a:ea typeface="+mn-ea"/>
                <a:cs typeface="+mn-cs"/>
                <a:sym typeface="Arial"/>
              </a:rPr>
              <a:t> </a:t>
            </a:r>
          </a:p>
          <a:p>
            <a:pPr rtl="0" fontAlgn="base"/>
            <a:r>
              <a:rPr lang="ru-RU" dirty="0"/>
              <a:t>3</a:t>
            </a:r>
            <a:r>
              <a:rPr lang="ru-RU" baseline="0" dirty="0"/>
              <a:t> </a:t>
            </a:r>
            <a:r>
              <a:rPr lang="ru-RU" sz="2800" b="0" i="0" u="sng" strike="noStrike" dirty="0">
                <a:effectLst/>
                <a:latin typeface="+mn-lt"/>
                <a:ea typeface="+mn-ea"/>
                <a:cs typeface="+mn-cs"/>
                <a:sym typeface="Arial"/>
                <a:hlinkClick r:id="rId5"/>
              </a:rPr>
              <a:t>https://www.ncbi.nlm.nih.gov/pmc/articles/PMC6024720/</a:t>
            </a:r>
            <a:r>
              <a:rPr lang="ru-RU" sz="2800" b="0" i="0" u="none" strike="noStrike" dirty="0">
                <a:effectLst/>
                <a:latin typeface="+mn-lt"/>
                <a:ea typeface="+mn-ea"/>
                <a:cs typeface="+mn-cs"/>
                <a:sym typeface="Arial"/>
              </a:rPr>
              <a:t> </a:t>
            </a:r>
          </a:p>
          <a:p>
            <a:pPr rtl="0" fontAlgn="base"/>
            <a:r>
              <a:rPr lang="ru-RU" dirty="0"/>
              <a:t>4 </a:t>
            </a:r>
            <a:r>
              <a:rPr lang="ru-RU" sz="2800" b="0" i="0" u="sng" strike="noStrike" dirty="0">
                <a:effectLst/>
                <a:latin typeface="+mn-lt"/>
                <a:ea typeface="+mn-ea"/>
                <a:cs typeface="+mn-cs"/>
                <a:sym typeface="Arial"/>
                <a:hlinkClick r:id="rId6"/>
              </a:rPr>
              <a:t>https://www.sciencedirect.com/science/article/abs/pii/S0091305715000593</a:t>
            </a:r>
            <a:endParaRPr lang="ru-RU" sz="2800" b="0" i="0" u="none" strike="noStrike" dirty="0">
              <a:effectLst/>
              <a:latin typeface="+mn-lt"/>
              <a:ea typeface="+mn-ea"/>
              <a:cs typeface="+mn-cs"/>
              <a:sym typeface="Arial"/>
            </a:endParaRPr>
          </a:p>
          <a:p>
            <a:pPr rtl="0" fontAlgn="base"/>
            <a:r>
              <a:rPr lang="ru-RU" dirty="0"/>
              <a:t>5 </a:t>
            </a:r>
            <a:r>
              <a:rPr lang="ru-RU" sz="2800" b="0" i="0" u="sng" strike="noStrike" dirty="0">
                <a:effectLst/>
                <a:latin typeface="+mn-lt"/>
                <a:ea typeface="+mn-ea"/>
                <a:cs typeface="+mn-cs"/>
                <a:sym typeface="Arial"/>
                <a:hlinkClick r:id="rId7"/>
              </a:rPr>
              <a:t>https://www.frontiersin.org/articles/10.3389/fvets.2020.569939/full</a:t>
            </a:r>
            <a:endParaRPr lang="ru-RU" sz="2800" b="0" i="0" u="none" strike="noStrike" dirty="0">
              <a:effectLst/>
              <a:latin typeface="+mn-lt"/>
              <a:ea typeface="+mn-ea"/>
              <a:cs typeface="+mn-cs"/>
              <a:sym typeface="Arial"/>
            </a:endParaRPr>
          </a:p>
          <a:p>
            <a:pPr rtl="0" fontAlgn="base"/>
            <a:r>
              <a:rPr lang="ru-RU" dirty="0"/>
              <a:t>6 </a:t>
            </a:r>
            <a:r>
              <a:rPr lang="ru-RU" sz="2800" b="0" i="0" u="sng" strike="noStrike" dirty="0">
                <a:effectLst/>
                <a:latin typeface="+mn-lt"/>
                <a:ea typeface="+mn-ea"/>
                <a:cs typeface="+mn-cs"/>
                <a:sym typeface="Arial"/>
                <a:hlinkClick r:id="rId8"/>
              </a:rPr>
              <a:t>https://pubmed.ncbi.nlm.nih.gov/24211275</a:t>
            </a:r>
            <a:endParaRPr lang="ru-RU" sz="2800" b="0" i="0" u="none" strike="noStrike" dirty="0">
              <a:effectLst/>
              <a:latin typeface="+mn-lt"/>
              <a:ea typeface="+mn-ea"/>
              <a:cs typeface="+mn-cs"/>
              <a:sym typeface="Arial"/>
            </a:endParaRPr>
          </a:p>
        </p:txBody>
      </p:sp>
    </p:spTree>
    <p:extLst>
      <p:ext uri="{BB962C8B-B14F-4D97-AF65-F5344CB8AC3E}">
        <p14:creationId xmlns:p14="http://schemas.microsoft.com/office/powerpoint/2010/main" val="1163755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noRot="1" noChangeAspect="1"/>
          </p:cNvSpPr>
          <p:nvPr>
            <p:ph type="sldImg"/>
          </p:nvPr>
        </p:nvSpPr>
        <p:spPr>
          <a:xfrm>
            <a:off x="381000" y="685800"/>
            <a:ext cx="6096000" cy="3429000"/>
          </a:xfrm>
          <a:prstGeom prst="rect">
            <a:avLst/>
          </a:prstGeom>
        </p:spPr>
        <p:txBody>
          <a:bodyPr/>
          <a:lstStyle/>
          <a:p>
            <a:endParaRPr/>
          </a:p>
        </p:txBody>
      </p:sp>
      <p:sp>
        <p:nvSpPr>
          <p:cNvPr id="186" name="Shape 186"/>
          <p:cNvSpPr>
            <a:spLocks noGrp="1"/>
          </p:cNvSpPr>
          <p:nvPr>
            <p:ph type="body" sz="quarter" idx="1"/>
          </p:nvPr>
        </p:nvSpPr>
        <p:spPr>
          <a:prstGeom prst="rect">
            <a:avLst/>
          </a:prstGeom>
        </p:spPr>
        <p:txBody>
          <a:bodyPr/>
          <a:lstStyle/>
          <a:p>
            <a:pPr rtl="0"/>
            <a:r>
              <a:rPr lang="lv-LV" sz="2800" b="1" dirty="0"/>
              <a:t>Piezīme sakarā</a:t>
            </a:r>
            <a:r>
              <a:rPr lang="lv-LV" sz="2800" b="1" baseline="0" dirty="0"/>
              <a:t> ar </a:t>
            </a:r>
            <a:r>
              <a:rPr lang="lv-LV" sz="2800" b="1" dirty="0"/>
              <a:t>pētījumu</a:t>
            </a:r>
            <a:r>
              <a:rPr lang="lv-LV" sz="2800" b="1" baseline="0" dirty="0"/>
              <a:t> </a:t>
            </a:r>
          </a:p>
          <a:p>
            <a:pPr rtl="0"/>
            <a:r>
              <a:rPr lang="lv-LV" sz="2800" dirty="0"/>
              <a:t>2016. gadā pirmo reizi tika publicēts visaptverošs pārskats, kurā norādīts, ka pieaugušajiem lielākajā daļā pasaules reģionu ir "zems" vai "ļoti zems" Omega-3 PUFA līmenis, īpaši </a:t>
            </a:r>
            <a:r>
              <a:rPr lang="lv-LV" sz="2800" dirty="0" err="1"/>
              <a:t>eikozapentaēnskābe</a:t>
            </a:r>
            <a:r>
              <a:rPr lang="lv-LV" sz="2800" dirty="0"/>
              <a:t> (EPA) un </a:t>
            </a:r>
            <a:r>
              <a:rPr lang="lv-LV" sz="2800" dirty="0" err="1"/>
              <a:t>dokozaheksaēnskābe</a:t>
            </a:r>
            <a:r>
              <a:rPr lang="lv-LV" sz="2800" dirty="0"/>
              <a:t> (DHA). </a:t>
            </a:r>
          </a:p>
          <a:p>
            <a:pPr rtl="0"/>
            <a:endParaRPr lang="lv-LV" sz="2800" dirty="0"/>
          </a:p>
          <a:p>
            <a:pPr rtl="0"/>
            <a:r>
              <a:rPr lang="lv-LV" sz="2800" dirty="0"/>
              <a:t>Balstoties uz 298 pētījumu analīzi, tika izveidota karte, kas parāda EPA un DHA līmeni veselu, pieaugušu</a:t>
            </a:r>
            <a:r>
              <a:rPr lang="lv-LV" sz="2800" baseline="0" dirty="0"/>
              <a:t> cilvēku</a:t>
            </a:r>
            <a:r>
              <a:rPr lang="lv-LV" sz="2800" dirty="0"/>
              <a:t> asinsritē visā pasaulē. </a:t>
            </a:r>
          </a:p>
          <a:p>
            <a:pPr rtl="0"/>
            <a:endParaRPr lang="lv-LV" sz="2800" dirty="0"/>
          </a:p>
          <a:p>
            <a:pPr rtl="0"/>
            <a:r>
              <a:rPr lang="lv-LV" sz="2800" dirty="0"/>
              <a:t>Reģioni ar augstu EPA un DHA līmeni tika konstatēti galvenokārt valstīs, kas atrodas netālu no Japānas jūras (Japāna, Dienvidkoreja un Krievijas </a:t>
            </a:r>
            <a:r>
              <a:rPr lang="lv-LV" sz="2800" dirty="0" err="1"/>
              <a:t>Primorskij</a:t>
            </a:r>
            <a:r>
              <a:rPr lang="lv-LV" sz="2800" baseline="0" dirty="0"/>
              <a:t> </a:t>
            </a:r>
            <a:r>
              <a:rPr lang="lv-LV" sz="2800" dirty="0" err="1"/>
              <a:t>Krai</a:t>
            </a:r>
            <a:r>
              <a:rPr lang="lv-LV" sz="2800" dirty="0"/>
              <a:t>) un Skandināvijā (Dānijā, Norvēģijā un Grenlandē). </a:t>
            </a:r>
          </a:p>
          <a:p>
            <a:pPr rtl="0"/>
            <a:endParaRPr lang="lv-LV" sz="2800" dirty="0"/>
          </a:p>
          <a:p>
            <a:pPr rtl="0"/>
            <a:r>
              <a:rPr lang="lv-LV" sz="2800" dirty="0"/>
              <a:t>Mērens EPA un DHA līmenis ir novērots </a:t>
            </a:r>
            <a:r>
              <a:rPr lang="lv-LV" sz="2800" dirty="0" err="1"/>
              <a:t>Ziemeļkanādā</a:t>
            </a:r>
            <a:r>
              <a:rPr lang="lv-LV" sz="2800" dirty="0"/>
              <a:t>, Čīlē, Islandē, Somijā, Zviedrijā, Tunisijā, Honkongā, Mongolijā un Franču Polinēzijā. </a:t>
            </a:r>
          </a:p>
          <a:p>
            <a:pPr rtl="0"/>
            <a:endParaRPr lang="lv-LV" sz="2800" dirty="0"/>
          </a:p>
          <a:p>
            <a:pPr rtl="0"/>
            <a:r>
              <a:rPr lang="lv-LV" sz="2800" dirty="0"/>
              <a:t>Zems EPA un DHA līmenis ir konstatēts: </a:t>
            </a:r>
          </a:p>
          <a:p>
            <a:pPr rtl="0"/>
            <a:r>
              <a:rPr lang="lv-LV" sz="2800" dirty="0"/>
              <a:t>Eiropa (Beļģija, Čehija, Francija, Vācija, Skotija, Spānija, Nīderlande), </a:t>
            </a:r>
          </a:p>
          <a:p>
            <a:pPr rtl="0"/>
            <a:r>
              <a:rPr lang="lv-LV" sz="2800" dirty="0"/>
              <a:t>Tuvo Austrumu valstis (Izraēla), Āzija (Ķīna, Krievija un Singapūra), </a:t>
            </a:r>
          </a:p>
          <a:p>
            <a:pPr rtl="0"/>
            <a:r>
              <a:rPr lang="lv-LV" sz="2800" dirty="0"/>
              <a:t>Okeānija (Austrālija un Jaunzēlande), </a:t>
            </a:r>
          </a:p>
          <a:p>
            <a:pPr rtl="0"/>
            <a:r>
              <a:rPr lang="lv-LV" sz="2800" dirty="0"/>
              <a:t>Āfrika (Dienvidāfrika un Tanzānija). </a:t>
            </a:r>
          </a:p>
          <a:p>
            <a:pPr rtl="0"/>
            <a:endParaRPr lang="lv-LV" sz="2800" dirty="0"/>
          </a:p>
          <a:p>
            <a:pPr rtl="0"/>
            <a:r>
              <a:rPr lang="lv-LV" sz="2800" dirty="0"/>
              <a:t>Ļoti zems EPA un DHA līmenis tika konstatēts šādu</a:t>
            </a:r>
            <a:r>
              <a:rPr lang="lv-LV" sz="2800" baseline="0" dirty="0"/>
              <a:t> valstu </a:t>
            </a:r>
            <a:r>
              <a:rPr lang="lv-LV" sz="2800" dirty="0"/>
              <a:t>iedzīvotāju asinīs: </a:t>
            </a:r>
          </a:p>
          <a:p>
            <a:pPr rtl="0"/>
            <a:r>
              <a:rPr lang="lv-LV" sz="2800" dirty="0"/>
              <a:t>Ziemeļamerika (Kanāda un ASV), </a:t>
            </a:r>
          </a:p>
          <a:p>
            <a:pPr rtl="0"/>
            <a:r>
              <a:rPr lang="lv-LV" sz="2800" dirty="0"/>
              <a:t>Centrālamerika un Dienvidamerika (Gvatemala un Brazīlija), </a:t>
            </a:r>
          </a:p>
          <a:p>
            <a:pPr rtl="0"/>
            <a:r>
              <a:rPr lang="lv-LV" sz="2800" dirty="0"/>
              <a:t>Eiropa (Īrija, Lielbritānija, Itālija, Grieķija, Serbija un Turcija), </a:t>
            </a:r>
          </a:p>
          <a:p>
            <a:pPr rtl="0"/>
            <a:r>
              <a:rPr lang="lv-LV" sz="2800" dirty="0"/>
              <a:t>Tuvie Austrumi (Irāna un Bahreina), </a:t>
            </a:r>
          </a:p>
          <a:p>
            <a:pPr rtl="0"/>
            <a:r>
              <a:rPr lang="lv-LV" sz="2800" dirty="0" err="1"/>
              <a:t>Dienvidaustrumāzija</a:t>
            </a:r>
            <a:r>
              <a:rPr lang="lv-LV" sz="2800" dirty="0"/>
              <a:t> (Indija) Āfrika (Kenija). </a:t>
            </a:r>
          </a:p>
          <a:p>
            <a:pPr rtl="0"/>
            <a:endParaRPr lang="lv-LV" sz="2800" dirty="0"/>
          </a:p>
          <a:p>
            <a:pPr rtl="0"/>
            <a:r>
              <a:rPr lang="lv-LV" sz="2800" dirty="0"/>
              <a:t>Ne visas valstis varēja atrast pētījumus, kas atbilst kritērijiem, kādi izvirzīti iekļaušanai analīzē. Tomēr zinātnieki, pamatojoties uz kaimiņvalstu datiem, izvirza</a:t>
            </a:r>
            <a:r>
              <a:rPr lang="lv-LV" sz="2800" baseline="0" dirty="0"/>
              <a:t> pieņēmumu,</a:t>
            </a:r>
            <a:r>
              <a:rPr lang="lv-LV" sz="2800" dirty="0"/>
              <a:t> ka EPA un DHA līmenis Austrumeiropas un </a:t>
            </a:r>
            <a:r>
              <a:rPr lang="lv-LV" sz="2800" dirty="0" err="1"/>
              <a:t>Centrālāzijas</a:t>
            </a:r>
            <a:r>
              <a:rPr lang="lv-LV" sz="2800" dirty="0"/>
              <a:t> iedzīvotāju asinīs, visticamāk, ir no "zema" līdz "ļoti zemam".</a:t>
            </a:r>
          </a:p>
        </p:txBody>
      </p:sp>
    </p:spTree>
    <p:extLst>
      <p:ext uri="{BB962C8B-B14F-4D97-AF65-F5344CB8AC3E}">
        <p14:creationId xmlns:p14="http://schemas.microsoft.com/office/powerpoint/2010/main" val="911018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Shape 202"/>
          <p:cNvSpPr>
            <a:spLocks noGrp="1" noRot="1" noChangeAspect="1"/>
          </p:cNvSpPr>
          <p:nvPr>
            <p:ph type="sldImg"/>
          </p:nvPr>
        </p:nvSpPr>
        <p:spPr>
          <a:xfrm>
            <a:off x="381000" y="685800"/>
            <a:ext cx="6096000" cy="3429000"/>
          </a:xfrm>
          <a:prstGeom prst="rect">
            <a:avLst/>
          </a:prstGeom>
        </p:spPr>
        <p:txBody>
          <a:bodyPr/>
          <a:lstStyle/>
          <a:p>
            <a:endParaRPr/>
          </a:p>
        </p:txBody>
      </p:sp>
      <p:sp>
        <p:nvSpPr>
          <p:cNvPr id="203" name="Shape 203"/>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7353207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a:spLocks noGrp="1" noRot="1" noChangeAspect="1"/>
          </p:cNvSpPr>
          <p:nvPr>
            <p:ph type="sldImg"/>
          </p:nvPr>
        </p:nvSpPr>
        <p:spPr>
          <a:xfrm>
            <a:off x="381000" y="685800"/>
            <a:ext cx="6096000" cy="3429000"/>
          </a:xfrm>
          <a:prstGeom prst="rect">
            <a:avLst/>
          </a:prstGeom>
        </p:spPr>
        <p:txBody>
          <a:bodyPr/>
          <a:lstStyle/>
          <a:p>
            <a:endParaRPr/>
          </a:p>
        </p:txBody>
      </p:sp>
      <p:sp>
        <p:nvSpPr>
          <p:cNvPr id="219" name="Shape 219"/>
          <p:cNvSpPr>
            <a:spLocks noGrp="1"/>
          </p:cNvSpPr>
          <p:nvPr>
            <p:ph type="body" sz="quarter" idx="1"/>
          </p:nvPr>
        </p:nvSpPr>
        <p:spPr>
          <a:prstGeom prst="rect">
            <a:avLst/>
          </a:prstGeom>
        </p:spPr>
        <p:txBody>
          <a:bodyPr/>
          <a:lstStyle/>
          <a:p>
            <a:pPr rtl="0"/>
            <a:r>
              <a:rPr lang="lv-LV" sz="2800" dirty="0"/>
              <a:t>EPA un DHA sintezē </a:t>
            </a:r>
            <a:r>
              <a:rPr lang="lv-LV" sz="2800" dirty="0" err="1"/>
              <a:t>mikroaļģes</a:t>
            </a:r>
            <a:r>
              <a:rPr lang="lv-LV" sz="2800" dirty="0"/>
              <a:t>, ar</a:t>
            </a:r>
            <a:r>
              <a:rPr lang="lv-LV" sz="2800" baseline="0" dirty="0"/>
              <a:t> ko barojas </a:t>
            </a:r>
            <a:r>
              <a:rPr lang="lv-LV" sz="2800" dirty="0" err="1"/>
              <a:t>zooplanktons</a:t>
            </a:r>
            <a:r>
              <a:rPr lang="lv-LV" sz="2800" dirty="0"/>
              <a:t>, kuru pēc tam ēd</a:t>
            </a:r>
            <a:r>
              <a:rPr lang="lv-LV" sz="2800" baseline="0" dirty="0"/>
              <a:t> </a:t>
            </a:r>
            <a:r>
              <a:rPr lang="lv-LV" sz="2800" dirty="0"/>
              <a:t>mazas un lielas zivis. Tādējādi EPA un DHA migrē pa barības ķēdi, nonākot tunča, skumbrijas, jūras laša vai jebkuru citu </a:t>
            </a:r>
            <a:r>
              <a:rPr lang="lv-LV" sz="2800" dirty="0" err="1"/>
              <a:t>aukstūdens</a:t>
            </a:r>
            <a:r>
              <a:rPr lang="lv-LV" sz="2800" dirty="0"/>
              <a:t> jūras zivju gaļā. </a:t>
            </a:r>
          </a:p>
          <a:p>
            <a:pPr rtl="0"/>
            <a:endParaRPr lang="lv-LV" sz="2800" dirty="0"/>
          </a:p>
          <a:p>
            <a:pPr rtl="0"/>
            <a:r>
              <a:rPr lang="lv-LV" sz="2800" dirty="0"/>
              <a:t>Veikalu plauktos galvenokārt atrodamas industriāli audzētas zivis. EPA un DHA saturs, piemēram, "akvakultūras" lašos ir gandrīz 100% atkarīgs no tā, cik daudz EPA un DHA tiks (vai netiks) pievienots barībai.</a:t>
            </a:r>
          </a:p>
        </p:txBody>
      </p:sp>
    </p:spTree>
    <p:extLst>
      <p:ext uri="{BB962C8B-B14F-4D97-AF65-F5344CB8AC3E}">
        <p14:creationId xmlns:p14="http://schemas.microsoft.com/office/powerpoint/2010/main" val="2330122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a:spLocks noGrp="1" noRot="1" noChangeAspect="1"/>
          </p:cNvSpPr>
          <p:nvPr>
            <p:ph type="sldImg"/>
          </p:nvPr>
        </p:nvSpPr>
        <p:spPr>
          <a:xfrm>
            <a:off x="381000" y="685800"/>
            <a:ext cx="6096000" cy="3429000"/>
          </a:xfrm>
          <a:prstGeom prst="rect">
            <a:avLst/>
          </a:prstGeom>
        </p:spPr>
        <p:txBody>
          <a:bodyPr/>
          <a:lstStyle/>
          <a:p>
            <a:endParaRPr/>
          </a:p>
        </p:txBody>
      </p:sp>
      <p:sp>
        <p:nvSpPr>
          <p:cNvPr id="258" name="Shape 258"/>
          <p:cNvSpPr>
            <a:spLocks noGrp="1"/>
          </p:cNvSpPr>
          <p:nvPr>
            <p:ph type="body" sz="quarter" idx="1"/>
          </p:nvPr>
        </p:nvSpPr>
        <p:spPr>
          <a:prstGeom prst="rect">
            <a:avLst/>
          </a:prstGeom>
        </p:spPr>
        <p:txBody>
          <a:bodyPr/>
          <a:lstStyle/>
          <a:p>
            <a:pPr rtl="0"/>
            <a:r>
              <a:rPr lang="lv-LV" sz="2800" dirty="0"/>
              <a:t>Lai izveidotu uztura bagātinātāju ar augstu Omega-3 koncentrāciju, eļļa vispirms tiek atdalīti no zivju masas. Tad tiek pārveidoti dažādu taukskābju savienojumi un no tiem izdalīti EPA un DHA, lai iegūtu bagātinātu produktu – izmantojot </a:t>
            </a:r>
            <a:r>
              <a:rPr lang="lv-LV" sz="2800" b="1" dirty="0" err="1"/>
              <a:t>pāresterificēšanu</a:t>
            </a:r>
            <a:r>
              <a:rPr lang="lv-LV" sz="2800" b="1" dirty="0"/>
              <a:t>.</a:t>
            </a:r>
            <a:r>
              <a:rPr lang="lv-LV" sz="2800" dirty="0"/>
              <a:t> </a:t>
            </a:r>
          </a:p>
          <a:p>
            <a:pPr rtl="0"/>
            <a:endParaRPr lang="lv-LV" sz="2800" dirty="0"/>
          </a:p>
          <a:p>
            <a:pPr rtl="0"/>
            <a:r>
              <a:rPr lang="lv-LV" sz="2800" b="1" dirty="0"/>
              <a:t>Kā tas notiek? </a:t>
            </a:r>
          </a:p>
          <a:p>
            <a:pPr rtl="0"/>
            <a:r>
              <a:rPr lang="lv-LV" sz="2800" dirty="0"/>
              <a:t>Noteiktos apstākļos dabīgajai zivju eļļai pievieno vienvērtīgo spirtu </a:t>
            </a:r>
            <a:r>
              <a:rPr lang="lv-LV" sz="2800" dirty="0" err="1"/>
              <a:t>etanolu</a:t>
            </a:r>
            <a:r>
              <a:rPr lang="lv-LV" sz="2800" dirty="0"/>
              <a:t>, kas spēj uzņemt tikai 1 taukskābju molekulu, un taukskābju apmaiņas reakcijas rezultātā starp glicerīnu un </a:t>
            </a:r>
            <a:r>
              <a:rPr lang="lv-LV" sz="2800" dirty="0" err="1"/>
              <a:t>etanolu</a:t>
            </a:r>
            <a:r>
              <a:rPr lang="lv-LV" sz="2800" dirty="0"/>
              <a:t> veidojas 3 veidu </a:t>
            </a:r>
            <a:r>
              <a:rPr lang="lv-LV" sz="2800" dirty="0" err="1"/>
              <a:t>etanola</a:t>
            </a:r>
            <a:r>
              <a:rPr lang="lv-LV" sz="2800" dirty="0"/>
              <a:t> savienojumi: tikai ar PUFA, tikai ar </a:t>
            </a:r>
            <a:r>
              <a:rPr lang="lv-LV" sz="2800" dirty="0" err="1"/>
              <a:t>mononepiesātinātajām</a:t>
            </a:r>
            <a:r>
              <a:rPr lang="lv-LV" sz="2800" dirty="0"/>
              <a:t> taukskābēm un tikai ar piesātinātajām taukskābēm. Nākamais uzdevums ir atdalīt </a:t>
            </a:r>
            <a:r>
              <a:rPr lang="lv-LV" sz="2800" dirty="0" err="1"/>
              <a:t>etanola</a:t>
            </a:r>
            <a:r>
              <a:rPr lang="lv-LV" sz="2800" dirty="0"/>
              <a:t> savienojumus ar PUFA no visiem pārējiem. </a:t>
            </a:r>
            <a:r>
              <a:rPr lang="lv-LV" sz="2800" dirty="0" err="1"/>
              <a:t>Etanola</a:t>
            </a:r>
            <a:r>
              <a:rPr lang="lv-LV" sz="2800" baseline="0" dirty="0"/>
              <a:t> - </a:t>
            </a:r>
            <a:r>
              <a:rPr lang="lv-LV" sz="2800" dirty="0"/>
              <a:t>PUFA savienojumi ir vieglākie, šķidrākie un kustīgākie no visiem izveidotajiem savienojumiem, tāpēc tos var atdalīt, pazeminot temperatūru un </a:t>
            </a:r>
            <a:r>
              <a:rPr lang="lv-LV" sz="2800" dirty="0" err="1"/>
              <a:t>centrifugējot</a:t>
            </a:r>
            <a:r>
              <a:rPr lang="lv-LV" sz="2800" dirty="0"/>
              <a:t>. </a:t>
            </a:r>
            <a:r>
              <a:rPr lang="lv-LV" sz="2800" b="1" dirty="0"/>
              <a:t>Tādējādi tie</a:t>
            </a:r>
            <a:r>
              <a:rPr lang="lv-LV" sz="2800" b="1" baseline="0" dirty="0"/>
              <a:t>k iegūta</a:t>
            </a:r>
            <a:r>
              <a:rPr lang="lv-LV" sz="2800" b="1" dirty="0"/>
              <a:t> Omega-3 PUFA </a:t>
            </a:r>
            <a:r>
              <a:rPr lang="lv-LV" sz="2800" b="1" dirty="0" err="1"/>
              <a:t>etilestera</a:t>
            </a:r>
            <a:r>
              <a:rPr lang="lv-LV" sz="2800" b="1" dirty="0"/>
              <a:t> forma.</a:t>
            </a:r>
            <a:r>
              <a:rPr lang="lv-LV" sz="2800" dirty="0"/>
              <a:t> </a:t>
            </a:r>
          </a:p>
          <a:p>
            <a:pPr rtl="0"/>
            <a:endParaRPr lang="lv-LV" sz="2800" dirty="0"/>
          </a:p>
          <a:p>
            <a:pPr rtl="0"/>
            <a:r>
              <a:rPr lang="lv-LV" sz="2800" dirty="0"/>
              <a:t>Pēc</a:t>
            </a:r>
            <a:r>
              <a:rPr lang="lv-LV" sz="2800" baseline="0" dirty="0"/>
              <a:t> tam</a:t>
            </a:r>
            <a:r>
              <a:rPr lang="lv-LV" sz="2800" dirty="0"/>
              <a:t> zinātnieki</a:t>
            </a:r>
            <a:r>
              <a:rPr lang="lv-LV" sz="2800" baseline="0" dirty="0"/>
              <a:t> pievērsās </a:t>
            </a:r>
            <a:r>
              <a:rPr lang="lv-LV" sz="2800" dirty="0"/>
              <a:t>turpmākai</a:t>
            </a:r>
            <a:r>
              <a:rPr lang="lv-LV" sz="2800" baseline="0" dirty="0"/>
              <a:t> </a:t>
            </a:r>
            <a:r>
              <a:rPr lang="lv-LV" sz="2800" dirty="0"/>
              <a:t>EPA un DHA koncentrācijas palielināšanu, un radās ideja </a:t>
            </a:r>
            <a:r>
              <a:rPr lang="lv-LV" sz="2800" b="1" dirty="0"/>
              <a:t>atkārtoti </a:t>
            </a:r>
            <a:r>
              <a:rPr lang="lv-LV" sz="2800" b="1" dirty="0" err="1"/>
              <a:t>esterificēt</a:t>
            </a:r>
            <a:r>
              <a:rPr lang="lv-LV" sz="2800" b="1" dirty="0"/>
              <a:t> DHA un EPA </a:t>
            </a:r>
            <a:r>
              <a:rPr lang="lv-LV" sz="2800" b="1" dirty="0" err="1"/>
              <a:t>etilestera</a:t>
            </a:r>
            <a:r>
              <a:rPr lang="lv-LV" sz="2800" b="1" dirty="0"/>
              <a:t> formu</a:t>
            </a:r>
            <a:r>
              <a:rPr lang="lv-LV" sz="2800" dirty="0"/>
              <a:t>. Procesu sauca par </a:t>
            </a:r>
            <a:r>
              <a:rPr lang="lv-LV" sz="2800" b="1" dirty="0"/>
              <a:t>"</a:t>
            </a:r>
            <a:r>
              <a:rPr lang="lv-LV" sz="2800" b="1" dirty="0" err="1"/>
              <a:t>pāresterificēšanu</a:t>
            </a:r>
            <a:r>
              <a:rPr lang="lv-LV" sz="2800" b="1" dirty="0"/>
              <a:t>"</a:t>
            </a:r>
            <a:r>
              <a:rPr lang="lv-LV" sz="2800" b="0" dirty="0"/>
              <a:t>, jo šī</a:t>
            </a:r>
            <a:r>
              <a:rPr lang="lv-LV" sz="2800" dirty="0"/>
              <a:t> atkārtotā reakcija norit līdzīgi, bet tas, kas agrāk sacietē, tiek izņemts un viss šķidrais (</a:t>
            </a:r>
            <a:r>
              <a:rPr lang="lv-LV" sz="2800" dirty="0" err="1"/>
              <a:t>etilestera</a:t>
            </a:r>
            <a:r>
              <a:rPr lang="lv-LV" sz="2800" dirty="0"/>
              <a:t> savienojumi ar PUFA) tiek noņemts. Rezultātā Omega-3 skābju koncentrācija palielinās vēl vairāk un tās iegūst atjaunotu </a:t>
            </a:r>
            <a:r>
              <a:rPr lang="lv-LV" sz="2800" dirty="0" err="1"/>
              <a:t>triglicerīdu</a:t>
            </a:r>
            <a:r>
              <a:rPr lang="lv-LV" sz="2800" dirty="0"/>
              <a:t> formu, līdzīgu dabīgajai</a:t>
            </a:r>
            <a:r>
              <a:rPr lang="lv-LV" sz="2800" b="0" i="0" u="none" strike="noStrike" dirty="0">
                <a:effectLst/>
                <a:latin typeface="+mn-lt"/>
                <a:ea typeface="+mn-ea"/>
                <a:cs typeface="+mn-cs"/>
                <a:sym typeface="Arial"/>
              </a:rPr>
              <a:t>.</a:t>
            </a:r>
            <a:endParaRPr lang="lv-LV" sz="2800" dirty="0"/>
          </a:p>
        </p:txBody>
      </p:sp>
    </p:spTree>
    <p:extLst>
      <p:ext uri="{BB962C8B-B14F-4D97-AF65-F5344CB8AC3E}">
        <p14:creationId xmlns:p14="http://schemas.microsoft.com/office/powerpoint/2010/main" val="2393702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xfrm>
            <a:off x="381000" y="685800"/>
            <a:ext cx="6096000" cy="3429000"/>
          </a:xfrm>
          <a:prstGeom prst="rect">
            <a:avLst/>
          </a:prstGeom>
        </p:spPr>
        <p:txBody>
          <a:bodyPr/>
          <a:lstStyle/>
          <a:p>
            <a:endParaRPr/>
          </a:p>
        </p:txBody>
      </p:sp>
      <p:sp>
        <p:nvSpPr>
          <p:cNvPr id="282" name="Shape 282"/>
          <p:cNvSpPr>
            <a:spLocks noGrp="1"/>
          </p:cNvSpPr>
          <p:nvPr>
            <p:ph type="body" sz="quarter" idx="1"/>
          </p:nvPr>
        </p:nvSpPr>
        <p:spPr>
          <a:prstGeom prst="rect">
            <a:avLst/>
          </a:prstGeom>
        </p:spPr>
        <p:txBody>
          <a:bodyPr/>
          <a:lstStyle/>
          <a:p>
            <a:pPr rtl="0"/>
            <a:r>
              <a:rPr lang="lv-LV" sz="2800" dirty="0"/>
              <a:t>Tauki cilvēka uzturā visbiežāk ir esteru veidā. Esteri</a:t>
            </a:r>
            <a:r>
              <a:rPr lang="lv-LV" sz="2800" baseline="0" dirty="0"/>
              <a:t> ir</a:t>
            </a:r>
            <a:r>
              <a:rPr lang="lv-LV" sz="2800" dirty="0"/>
              <a:t> taukskābju kombinācija ar spirtiem (</a:t>
            </a:r>
            <a:r>
              <a:rPr lang="lv-LV" sz="2800" dirty="0" err="1"/>
              <a:t>glicerols</a:t>
            </a:r>
            <a:r>
              <a:rPr lang="lv-LV" sz="2800" dirty="0"/>
              <a:t>/glicerīns, </a:t>
            </a:r>
            <a:r>
              <a:rPr lang="lv-LV" sz="2800" dirty="0" err="1"/>
              <a:t>etanols</a:t>
            </a:r>
            <a:r>
              <a:rPr lang="lv-LV" sz="2800" dirty="0"/>
              <a:t>/etilspirts). </a:t>
            </a:r>
          </a:p>
          <a:p>
            <a:pPr rtl="0"/>
            <a:endParaRPr lang="lv-LV" sz="2800" dirty="0"/>
          </a:p>
          <a:p>
            <a:pPr rtl="0"/>
            <a:r>
              <a:rPr lang="lv-LV" sz="2800" dirty="0"/>
              <a:t>Dabiskajos taukos dominē </a:t>
            </a:r>
            <a:r>
              <a:rPr lang="lv-LV" sz="2800" b="1" dirty="0" err="1"/>
              <a:t>triglicerīdu</a:t>
            </a:r>
            <a:r>
              <a:rPr lang="lv-LV" sz="2800" b="1" dirty="0"/>
              <a:t> forma: </a:t>
            </a:r>
            <a:r>
              <a:rPr lang="lv-LV" sz="2800" dirty="0"/>
              <a:t>3 taukskābes ir piesaistītas daudzvērtīgajai spirta molekulai glicerīns. Tās var būt jebkuras taukskābes – </a:t>
            </a:r>
            <a:r>
              <a:rPr lang="lv-LV" sz="2800" dirty="0" err="1"/>
              <a:t>polinepiesātinātās</a:t>
            </a:r>
            <a:r>
              <a:rPr lang="lv-LV" sz="2800" dirty="0"/>
              <a:t>, </a:t>
            </a:r>
            <a:r>
              <a:rPr lang="lv-LV" sz="2800" dirty="0" err="1"/>
              <a:t>mononepiesātinātās</a:t>
            </a:r>
            <a:r>
              <a:rPr lang="lv-LV" sz="2800" dirty="0"/>
              <a:t> un piesātinātās. </a:t>
            </a:r>
          </a:p>
          <a:p>
            <a:pPr rtl="0"/>
            <a:endParaRPr lang="lv-LV" sz="2800" dirty="0"/>
          </a:p>
          <a:p>
            <a:pPr rtl="0"/>
            <a:r>
              <a:rPr lang="lv-LV" sz="2800" dirty="0"/>
              <a:t>Dabiskajā zivju eļļā </a:t>
            </a:r>
            <a:r>
              <a:rPr lang="lv-LV" sz="2800" dirty="0" err="1"/>
              <a:t>polinepiesātināto</a:t>
            </a:r>
            <a:r>
              <a:rPr lang="lv-LV" sz="2800" dirty="0"/>
              <a:t> taukskābju saturs svārstās 20% robežās. Tāpēc, lai izveidotu uztura bagātinātājus ar lielāku PUFA koncentrāciju, nepieciešams atdalīt vēlamās PUFA no citām taukskābēm. </a:t>
            </a:r>
          </a:p>
          <a:p>
            <a:pPr rtl="0"/>
            <a:endParaRPr lang="lv-LV" sz="2800" dirty="0"/>
          </a:p>
          <a:p>
            <a:pPr rtl="0"/>
            <a:r>
              <a:rPr lang="lv-LV" sz="2800" dirty="0"/>
              <a:t>Šim nolūkam tiek izmantots </a:t>
            </a:r>
            <a:r>
              <a:rPr lang="lv-LV" sz="2800" b="1" dirty="0" err="1"/>
              <a:t>pāresterifikācijas</a:t>
            </a:r>
            <a:r>
              <a:rPr lang="lv-LV" sz="2800" b="1" dirty="0"/>
              <a:t> process. </a:t>
            </a:r>
            <a:r>
              <a:rPr lang="lv-LV" sz="2800" dirty="0"/>
              <a:t>Šī procesa rezultātā iegūto formu sauc par </a:t>
            </a:r>
            <a:r>
              <a:rPr lang="lv-LV" sz="2800" b="1" dirty="0" err="1"/>
              <a:t>etilesteri</a:t>
            </a:r>
            <a:r>
              <a:rPr lang="lv-LV" sz="2800" dirty="0"/>
              <a:t>. Pēc </a:t>
            </a:r>
            <a:r>
              <a:rPr lang="lv-LV" sz="2800" dirty="0" err="1"/>
              <a:t>interesterifikācijas</a:t>
            </a:r>
            <a:r>
              <a:rPr lang="lv-LV" sz="2800" dirty="0"/>
              <a:t> </a:t>
            </a:r>
            <a:r>
              <a:rPr lang="lv-LV" sz="2800" b="1" dirty="0"/>
              <a:t>Omega-3 PUFA koncentrācija gatavajā produktā palielinās 2-3 reizes. </a:t>
            </a:r>
          </a:p>
          <a:p>
            <a:pPr rtl="0"/>
            <a:endParaRPr lang="lv-LV" sz="2800" b="1" dirty="0"/>
          </a:p>
          <a:p>
            <a:pPr rtl="0"/>
            <a:r>
              <a:rPr lang="lv-LV" sz="2800" dirty="0"/>
              <a:t>Lai atgrieztu PUFA organismam</a:t>
            </a:r>
            <a:r>
              <a:rPr lang="lv-LV" sz="2800" baseline="0" dirty="0"/>
              <a:t> ierastajā</a:t>
            </a:r>
            <a:r>
              <a:rPr lang="lv-LV" sz="2800" dirty="0"/>
              <a:t> </a:t>
            </a:r>
            <a:r>
              <a:rPr lang="lv-LV" sz="2800" dirty="0" err="1"/>
              <a:t>triglicerīdu</a:t>
            </a:r>
            <a:r>
              <a:rPr lang="lv-LV" sz="2800" dirty="0"/>
              <a:t> formā, tiek izmantots atkārtotas </a:t>
            </a:r>
            <a:r>
              <a:rPr lang="lv-LV" sz="2800" b="1" dirty="0" err="1"/>
              <a:t>interesterifikācijas</a:t>
            </a:r>
            <a:r>
              <a:rPr lang="lv-LV" sz="2800" b="1" dirty="0"/>
              <a:t> process, </a:t>
            </a:r>
            <a:r>
              <a:rPr lang="lv-LV" sz="2800" dirty="0"/>
              <a:t>un iegūto formu sauc par </a:t>
            </a:r>
            <a:r>
              <a:rPr lang="lv-LV" sz="2800" b="1" dirty="0"/>
              <a:t>atjaunotu </a:t>
            </a:r>
            <a:r>
              <a:rPr lang="lv-LV" sz="2800" b="1" dirty="0" err="1"/>
              <a:t>triglicerīdu</a:t>
            </a:r>
            <a:r>
              <a:rPr lang="lv-LV" sz="2800" b="1" dirty="0"/>
              <a:t> / atkārtoti </a:t>
            </a:r>
            <a:r>
              <a:rPr lang="lv-LV" sz="2800" b="1" dirty="0" err="1"/>
              <a:t>esterificētu</a:t>
            </a:r>
            <a:r>
              <a:rPr lang="lv-LV" sz="2800" dirty="0"/>
              <a:t>. </a:t>
            </a:r>
            <a:r>
              <a:rPr lang="lv-LV" sz="2800" b="1" dirty="0"/>
              <a:t>PUFA koncentrācija gatavajā produktā</a:t>
            </a:r>
            <a:r>
              <a:rPr lang="lv-LV" sz="2800" b="1" baseline="0" dirty="0"/>
              <a:t> tiek </a:t>
            </a:r>
            <a:r>
              <a:rPr lang="lv-LV" sz="2800" b="1" dirty="0"/>
              <a:t>vēl vairāk palielināta.</a:t>
            </a:r>
          </a:p>
        </p:txBody>
      </p:sp>
    </p:spTree>
    <p:extLst>
      <p:ext uri="{BB962C8B-B14F-4D97-AF65-F5344CB8AC3E}">
        <p14:creationId xmlns:p14="http://schemas.microsoft.com/office/powerpoint/2010/main" val="3229867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Shape 294"/>
          <p:cNvSpPr>
            <a:spLocks noGrp="1" noRot="1" noChangeAspect="1"/>
          </p:cNvSpPr>
          <p:nvPr>
            <p:ph type="sldImg"/>
          </p:nvPr>
        </p:nvSpPr>
        <p:spPr>
          <a:xfrm>
            <a:off x="381000" y="685800"/>
            <a:ext cx="6096000" cy="3429000"/>
          </a:xfrm>
          <a:prstGeom prst="rect">
            <a:avLst/>
          </a:prstGeom>
        </p:spPr>
        <p:txBody>
          <a:bodyPr/>
          <a:lstStyle/>
          <a:p>
            <a:endParaRPr/>
          </a:p>
        </p:txBody>
      </p:sp>
      <p:sp>
        <p:nvSpPr>
          <p:cNvPr id="295" name="Shape 295"/>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extLst>
      <p:ext uri="{BB962C8B-B14F-4D97-AF65-F5344CB8AC3E}">
        <p14:creationId xmlns:p14="http://schemas.microsoft.com/office/powerpoint/2010/main" val="321297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Текст заголовка"/>
          <p:cNvSpPr txBox="1">
            <a:spLocks noGrp="1"/>
          </p:cNvSpPr>
          <p:nvPr>
            <p:ph type="title"/>
          </p:nvPr>
        </p:nvSpPr>
        <p:spPr>
          <a:xfrm>
            <a:off x="311708" y="744573"/>
            <a:ext cx="8520601" cy="2052604"/>
          </a:xfrm>
          <a:prstGeom prst="rect">
            <a:avLst/>
          </a:prstGeom>
        </p:spPr>
        <p:txBody>
          <a:bodyPr anchor="b"/>
          <a:lstStyle>
            <a:lvl1pPr algn="ctr">
              <a:defRPr sz="5200"/>
            </a:lvl1pPr>
          </a:lstStyle>
          <a:p>
            <a:r>
              <a:t>Текст заголовка</a:t>
            </a:r>
          </a:p>
        </p:txBody>
      </p:sp>
      <p:sp>
        <p:nvSpPr>
          <p:cNvPr id="12" name="Уровень текста 1…"/>
          <p:cNvSpPr txBox="1">
            <a:spLocks noGrp="1"/>
          </p:cNvSpPr>
          <p:nvPr>
            <p:ph type="body" sz="quarter" idx="1"/>
          </p:nvPr>
        </p:nvSpPr>
        <p:spPr>
          <a:xfrm>
            <a:off x="311698" y="2834125"/>
            <a:ext cx="8520604" cy="792606"/>
          </a:xfrm>
          <a:prstGeom prst="rect">
            <a:avLst/>
          </a:prstGeom>
        </p:spPr>
        <p:txBody>
          <a:bodyPr/>
          <a:lstStyle>
            <a:lvl1pPr marL="0" indent="114300" algn="ctr">
              <a:lnSpc>
                <a:spcPct val="100000"/>
              </a:lnSpc>
              <a:buClrTx/>
              <a:buSzTx/>
              <a:buFontTx/>
              <a:buNone/>
              <a:defRPr sz="2800"/>
            </a:lvl1pPr>
            <a:lvl2pPr marL="0" indent="114300" algn="ctr">
              <a:lnSpc>
                <a:spcPct val="100000"/>
              </a:lnSpc>
              <a:buClrTx/>
              <a:buSzTx/>
              <a:buFontTx/>
              <a:buNone/>
              <a:defRPr sz="2800"/>
            </a:lvl2pPr>
            <a:lvl3pPr marL="0" indent="114300" algn="ctr">
              <a:lnSpc>
                <a:spcPct val="100000"/>
              </a:lnSpc>
              <a:buClrTx/>
              <a:buSzTx/>
              <a:buFontTx/>
              <a:buNone/>
              <a:defRPr sz="2800"/>
            </a:lvl3pPr>
            <a:lvl4pPr marL="0" indent="114300" algn="ctr">
              <a:lnSpc>
                <a:spcPct val="100000"/>
              </a:lnSpc>
              <a:buClrTx/>
              <a:buSzTx/>
              <a:buFontTx/>
              <a:buNone/>
              <a:defRPr sz="2800"/>
            </a:lvl4pPr>
            <a:lvl5pPr marL="0" indent="114300" algn="ctr">
              <a:lnSpc>
                <a:spcPct val="100000"/>
              </a:lnSpc>
              <a:buClrTx/>
              <a:buSzTx/>
              <a:buFontTx/>
              <a:buNone/>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IG_NUMBER">
    <p:spTree>
      <p:nvGrpSpPr>
        <p:cNvPr id="1" name=""/>
        <p:cNvGrpSpPr/>
        <p:nvPr/>
      </p:nvGrpSpPr>
      <p:grpSpPr>
        <a:xfrm>
          <a:off x="0" y="0"/>
          <a:ext cx="0" cy="0"/>
          <a:chOff x="0" y="0"/>
          <a:chExt cx="0" cy="0"/>
        </a:xfrm>
      </p:grpSpPr>
      <p:sp>
        <p:nvSpPr>
          <p:cNvPr id="91" name="xx%"/>
          <p:cNvSpPr txBox="1">
            <a:spLocks noGrp="1"/>
          </p:cNvSpPr>
          <p:nvPr>
            <p:ph type="title" hasCustomPrompt="1"/>
          </p:nvPr>
        </p:nvSpPr>
        <p:spPr>
          <a:xfrm>
            <a:off x="311698" y="1106125"/>
            <a:ext cx="8520604" cy="1963500"/>
          </a:xfrm>
          <a:prstGeom prst="rect">
            <a:avLst/>
          </a:prstGeom>
        </p:spPr>
        <p:txBody>
          <a:bodyPr anchor="b"/>
          <a:lstStyle>
            <a:lvl1pPr algn="ctr">
              <a:defRPr sz="12000"/>
            </a:lvl1pPr>
          </a:lstStyle>
          <a:p>
            <a:r>
              <a:t>xx%</a:t>
            </a:r>
          </a:p>
        </p:txBody>
      </p:sp>
      <p:sp>
        <p:nvSpPr>
          <p:cNvPr id="92" name="Уровень текста 1…"/>
          <p:cNvSpPr txBox="1">
            <a:spLocks noGrp="1"/>
          </p:cNvSpPr>
          <p:nvPr>
            <p:ph type="body" sz="half" idx="1"/>
          </p:nvPr>
        </p:nvSpPr>
        <p:spPr>
          <a:xfrm>
            <a:off x="311698" y="3152225"/>
            <a:ext cx="8520604" cy="1300800"/>
          </a:xfrm>
          <a:prstGeom prst="rect">
            <a:avLst/>
          </a:prstGeom>
        </p:spPr>
        <p:txBody>
          <a:bodyPr/>
          <a:lstStyle>
            <a:lvl1pPr algn="ctr"/>
            <a:lvl2pPr algn="ctr"/>
            <a:lvl3pPr algn="ctr"/>
            <a:lvl4pPr algn="ctr"/>
            <a:lvl5pPr algn="ct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9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0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20" name="Текст заголовка"/>
          <p:cNvSpPr txBox="1">
            <a:spLocks noGrp="1"/>
          </p:cNvSpPr>
          <p:nvPr>
            <p:ph type="title"/>
          </p:nvPr>
        </p:nvSpPr>
        <p:spPr>
          <a:xfrm>
            <a:off x="311698" y="2150847"/>
            <a:ext cx="8520604" cy="841803"/>
          </a:xfrm>
          <a:prstGeom prst="rect">
            <a:avLst/>
          </a:prstGeom>
        </p:spPr>
        <p:txBody>
          <a:bodyPr anchor="ctr"/>
          <a:lstStyle>
            <a:lvl1pPr algn="ctr">
              <a:defRPr sz="3600"/>
            </a:lvl1pPr>
          </a:lstStyle>
          <a:p>
            <a:r>
              <a:t>Текст заголовка</a:t>
            </a:r>
          </a:p>
        </p:txBody>
      </p:sp>
      <p:sp>
        <p:nvSpPr>
          <p:cNvPr id="21"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_AND_BODY">
    <p:spTree>
      <p:nvGrpSpPr>
        <p:cNvPr id="1" name=""/>
        <p:cNvGrpSpPr/>
        <p:nvPr/>
      </p:nvGrpSpPr>
      <p:grpSpPr>
        <a:xfrm>
          <a:off x="0" y="0"/>
          <a:ext cx="0" cy="0"/>
          <a:chOff x="0" y="0"/>
          <a:chExt cx="0" cy="0"/>
        </a:xfrm>
      </p:grpSpPr>
      <p:sp>
        <p:nvSpPr>
          <p:cNvPr id="28" name="Текст заголовка"/>
          <p:cNvSpPr txBox="1">
            <a:spLocks noGrp="1"/>
          </p:cNvSpPr>
          <p:nvPr>
            <p:ph type="title"/>
          </p:nvPr>
        </p:nvSpPr>
        <p:spPr>
          <a:prstGeom prst="rect">
            <a:avLst/>
          </a:prstGeom>
        </p:spPr>
        <p:txBody>
          <a:bodyPr/>
          <a:lstStyle/>
          <a:p>
            <a:r>
              <a:t>Текст заголовка</a:t>
            </a:r>
          </a:p>
        </p:txBody>
      </p:sp>
      <p:sp>
        <p:nvSpPr>
          <p:cNvPr id="29"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_AND_TWO_COLUMNS">
    <p:spTree>
      <p:nvGrpSpPr>
        <p:cNvPr id="1" name=""/>
        <p:cNvGrpSpPr/>
        <p:nvPr/>
      </p:nvGrpSpPr>
      <p:grpSpPr>
        <a:xfrm>
          <a:off x="0" y="0"/>
          <a:ext cx="0" cy="0"/>
          <a:chOff x="0" y="0"/>
          <a:chExt cx="0" cy="0"/>
        </a:xfrm>
      </p:grpSpPr>
      <p:sp>
        <p:nvSpPr>
          <p:cNvPr id="37" name="Текст заголовка"/>
          <p:cNvSpPr txBox="1">
            <a:spLocks noGrp="1"/>
          </p:cNvSpPr>
          <p:nvPr>
            <p:ph type="title"/>
          </p:nvPr>
        </p:nvSpPr>
        <p:spPr>
          <a:prstGeom prst="rect">
            <a:avLst/>
          </a:prstGeom>
        </p:spPr>
        <p:txBody>
          <a:bodyPr/>
          <a:lstStyle/>
          <a:p>
            <a:r>
              <a:t>Текст заголовка</a:t>
            </a:r>
          </a:p>
        </p:txBody>
      </p:sp>
      <p:sp>
        <p:nvSpPr>
          <p:cNvPr id="38" name="Уровень текста 1…"/>
          <p:cNvSpPr txBox="1">
            <a:spLocks noGrp="1"/>
          </p:cNvSpPr>
          <p:nvPr>
            <p:ph type="body" sz="half" idx="1"/>
          </p:nvPr>
        </p:nvSpPr>
        <p:spPr>
          <a:xfrm>
            <a:off x="311698" y="1152475"/>
            <a:ext cx="3999904" cy="3416400"/>
          </a:xfrm>
          <a:prstGeom prst="rect">
            <a:avLst/>
          </a:prstGeom>
        </p:spPr>
        <p:txBody>
          <a:bodyPr/>
          <a:lstStyle>
            <a:lvl1pPr indent="-317500">
              <a:buSzPts val="1400"/>
              <a:defRPr sz="1400"/>
            </a:lvl1pPr>
            <a:lvl2pPr marL="965200" indent="-355600">
              <a:buSzPts val="1400"/>
              <a:defRPr sz="1400"/>
            </a:lvl2pPr>
            <a:lvl3pPr marL="1422400" indent="-355600">
              <a:buSzPts val="1400"/>
              <a:defRPr sz="1400"/>
            </a:lvl3pPr>
            <a:lvl4pPr marL="1879600" indent="-355600">
              <a:buSzPts val="1400"/>
              <a:defRPr sz="1400"/>
            </a:lvl4pPr>
            <a:lvl5pPr marL="2336800" indent="-355600">
              <a:buSzPts val="1400"/>
              <a:defRPr sz="1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9" name="Google Shape;23;p5"/>
          <p:cNvSpPr txBox="1">
            <a:spLocks noGrp="1"/>
          </p:cNvSpPr>
          <p:nvPr>
            <p:ph type="body" sz="half" idx="13"/>
          </p:nvPr>
        </p:nvSpPr>
        <p:spPr>
          <a:xfrm>
            <a:off x="4832396" y="1152475"/>
            <a:ext cx="3999906" cy="3416400"/>
          </a:xfrm>
          <a:prstGeom prst="rect">
            <a:avLst/>
          </a:prstGeom>
        </p:spPr>
        <p:txBody>
          <a:bodyPr/>
          <a:lstStyle/>
          <a:p>
            <a:endParaRPr/>
          </a:p>
        </p:txBody>
      </p:sp>
      <p:sp>
        <p:nvSpPr>
          <p:cNvPr id="4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47" name="Текст заголовка"/>
          <p:cNvSpPr txBox="1">
            <a:spLocks noGrp="1"/>
          </p:cNvSpPr>
          <p:nvPr>
            <p:ph type="title"/>
          </p:nvPr>
        </p:nvSpPr>
        <p:spPr>
          <a:prstGeom prst="rect">
            <a:avLst/>
          </a:prstGeom>
        </p:spPr>
        <p:txBody>
          <a:bodyPr/>
          <a:lstStyle/>
          <a:p>
            <a:r>
              <a:t>Текст заголовка</a:t>
            </a:r>
          </a:p>
        </p:txBody>
      </p:sp>
      <p:sp>
        <p:nvSpPr>
          <p:cNvPr id="4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ONE_COLUMN_TEXT">
    <p:spTree>
      <p:nvGrpSpPr>
        <p:cNvPr id="1" name=""/>
        <p:cNvGrpSpPr/>
        <p:nvPr/>
      </p:nvGrpSpPr>
      <p:grpSpPr>
        <a:xfrm>
          <a:off x="0" y="0"/>
          <a:ext cx="0" cy="0"/>
          <a:chOff x="0" y="0"/>
          <a:chExt cx="0" cy="0"/>
        </a:xfrm>
      </p:grpSpPr>
      <p:sp>
        <p:nvSpPr>
          <p:cNvPr id="55" name="Текст заголовка"/>
          <p:cNvSpPr txBox="1">
            <a:spLocks noGrp="1"/>
          </p:cNvSpPr>
          <p:nvPr>
            <p:ph type="title"/>
          </p:nvPr>
        </p:nvSpPr>
        <p:spPr>
          <a:xfrm>
            <a:off x="311698" y="555600"/>
            <a:ext cx="2808004" cy="755700"/>
          </a:xfrm>
          <a:prstGeom prst="rect">
            <a:avLst/>
          </a:prstGeom>
        </p:spPr>
        <p:txBody>
          <a:bodyPr anchor="b"/>
          <a:lstStyle>
            <a:lvl1pPr>
              <a:defRPr sz="2400"/>
            </a:lvl1pPr>
          </a:lstStyle>
          <a:p>
            <a:r>
              <a:t>Текст заголовка</a:t>
            </a:r>
          </a:p>
        </p:txBody>
      </p:sp>
      <p:sp>
        <p:nvSpPr>
          <p:cNvPr id="56" name="Уровень текста 1…"/>
          <p:cNvSpPr txBox="1">
            <a:spLocks noGrp="1"/>
          </p:cNvSpPr>
          <p:nvPr>
            <p:ph type="body" sz="quarter" idx="1"/>
          </p:nvPr>
        </p:nvSpPr>
        <p:spPr>
          <a:xfrm>
            <a:off x="311698" y="1389598"/>
            <a:ext cx="2808004" cy="3179405"/>
          </a:xfrm>
          <a:prstGeom prst="rect">
            <a:avLst/>
          </a:prstGeom>
        </p:spPr>
        <p:txBody>
          <a:bodyPr/>
          <a:lstStyle>
            <a:lvl1pPr indent="-304800">
              <a:buSzPts val="1200"/>
              <a:defRPr sz="1200"/>
            </a:lvl1pPr>
            <a:lvl2pPr marL="914400" indent="-304800">
              <a:buSzPts val="1200"/>
              <a:defRPr sz="1200"/>
            </a:lvl2pPr>
            <a:lvl3pPr marL="1371600" indent="-304800">
              <a:buSzPts val="1200"/>
              <a:defRPr sz="1200"/>
            </a:lvl3pPr>
            <a:lvl4pPr marL="1828800" indent="-304800">
              <a:buSzPts val="1200"/>
              <a:defRPr sz="1200"/>
            </a:lvl4pPr>
            <a:lvl5pPr marL="2286000" indent="-304800">
              <a:buSzPts val="1200"/>
              <a:defRPr sz="12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7"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MAIN_POINT">
    <p:spTree>
      <p:nvGrpSpPr>
        <p:cNvPr id="1" name=""/>
        <p:cNvGrpSpPr/>
        <p:nvPr/>
      </p:nvGrpSpPr>
      <p:grpSpPr>
        <a:xfrm>
          <a:off x="0" y="0"/>
          <a:ext cx="0" cy="0"/>
          <a:chOff x="0" y="0"/>
          <a:chExt cx="0" cy="0"/>
        </a:xfrm>
      </p:grpSpPr>
      <p:sp>
        <p:nvSpPr>
          <p:cNvPr id="64" name="Текст заголовка"/>
          <p:cNvSpPr txBox="1">
            <a:spLocks noGrp="1"/>
          </p:cNvSpPr>
          <p:nvPr>
            <p:ph type="title"/>
          </p:nvPr>
        </p:nvSpPr>
        <p:spPr>
          <a:xfrm>
            <a:off x="490250" y="450148"/>
            <a:ext cx="6367801" cy="4090805"/>
          </a:xfrm>
          <a:prstGeom prst="rect">
            <a:avLst/>
          </a:prstGeom>
        </p:spPr>
        <p:txBody>
          <a:bodyPr anchor="ctr"/>
          <a:lstStyle>
            <a:lvl1pPr>
              <a:defRPr sz="4800"/>
            </a:lvl1pPr>
          </a:lstStyle>
          <a:p>
            <a:r>
              <a:t>Текст заголовка</a:t>
            </a:r>
          </a:p>
        </p:txBody>
      </p:sp>
      <p:sp>
        <p:nvSpPr>
          <p:cNvPr id="65"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SECTION_TITLE_AND_DESCRIPTION">
    <p:spTree>
      <p:nvGrpSpPr>
        <p:cNvPr id="1" name=""/>
        <p:cNvGrpSpPr/>
        <p:nvPr/>
      </p:nvGrpSpPr>
      <p:grpSpPr>
        <a:xfrm>
          <a:off x="0" y="0"/>
          <a:ext cx="0" cy="0"/>
          <a:chOff x="0" y="0"/>
          <a:chExt cx="0" cy="0"/>
        </a:xfrm>
      </p:grpSpPr>
      <p:sp>
        <p:nvSpPr>
          <p:cNvPr id="72" name="Google Shape;36;p9"/>
          <p:cNvSpPr/>
          <p:nvPr/>
        </p:nvSpPr>
        <p:spPr>
          <a:xfrm>
            <a:off x="4572000" y="-128"/>
            <a:ext cx="4572000" cy="5143507"/>
          </a:xfrm>
          <a:prstGeom prst="rect">
            <a:avLst/>
          </a:prstGeom>
          <a:solidFill>
            <a:srgbClr val="EEEEEE"/>
          </a:solidFill>
          <a:ln w="12700">
            <a:miter lim="400000"/>
          </a:ln>
        </p:spPr>
        <p:txBody>
          <a:bodyPr lIns="0" tIns="0" rIns="0" bIns="0" anchor="ctr"/>
          <a:lstStyle/>
          <a:p>
            <a:pPr>
              <a:defRPr>
                <a:latin typeface="+mn-lt"/>
                <a:ea typeface="+mn-ea"/>
                <a:cs typeface="+mn-cs"/>
                <a:sym typeface="Arial"/>
              </a:defRPr>
            </a:pPr>
            <a:endParaRPr/>
          </a:p>
        </p:txBody>
      </p:sp>
      <p:sp>
        <p:nvSpPr>
          <p:cNvPr id="73" name="Текст заголовка"/>
          <p:cNvSpPr txBox="1">
            <a:spLocks noGrp="1"/>
          </p:cNvSpPr>
          <p:nvPr>
            <p:ph type="title"/>
          </p:nvPr>
        </p:nvSpPr>
        <p:spPr>
          <a:xfrm>
            <a:off x="265500" y="1233175"/>
            <a:ext cx="4045200" cy="1482302"/>
          </a:xfrm>
          <a:prstGeom prst="rect">
            <a:avLst/>
          </a:prstGeom>
        </p:spPr>
        <p:txBody>
          <a:bodyPr anchor="b"/>
          <a:lstStyle>
            <a:lvl1pPr algn="ctr">
              <a:defRPr sz="4200"/>
            </a:lvl1pPr>
          </a:lstStyle>
          <a:p>
            <a:r>
              <a:t>Текст заголовка</a:t>
            </a:r>
          </a:p>
        </p:txBody>
      </p:sp>
      <p:sp>
        <p:nvSpPr>
          <p:cNvPr id="74" name="Уровень текста 1…"/>
          <p:cNvSpPr txBox="1">
            <a:spLocks noGrp="1"/>
          </p:cNvSpPr>
          <p:nvPr>
            <p:ph type="body" sz="quarter" idx="1"/>
          </p:nvPr>
        </p:nvSpPr>
        <p:spPr>
          <a:xfrm>
            <a:off x="265500" y="2803075"/>
            <a:ext cx="4045200" cy="1235101"/>
          </a:xfrm>
          <a:prstGeom prst="rect">
            <a:avLst/>
          </a:prstGeom>
        </p:spPr>
        <p:txBody>
          <a:bodyPr/>
          <a:lstStyle>
            <a:lvl1pPr marL="0" indent="114300" algn="ctr">
              <a:lnSpc>
                <a:spcPct val="100000"/>
              </a:lnSpc>
              <a:buClrTx/>
              <a:buSzTx/>
              <a:buFontTx/>
              <a:buNone/>
              <a:defRPr sz="2100"/>
            </a:lvl1pPr>
            <a:lvl2pPr marL="0" indent="114300" algn="ctr">
              <a:lnSpc>
                <a:spcPct val="100000"/>
              </a:lnSpc>
              <a:buClrTx/>
              <a:buSzTx/>
              <a:buFontTx/>
              <a:buNone/>
              <a:defRPr sz="2100"/>
            </a:lvl2pPr>
            <a:lvl3pPr marL="0" indent="114300" algn="ctr">
              <a:lnSpc>
                <a:spcPct val="100000"/>
              </a:lnSpc>
              <a:buClrTx/>
              <a:buSzTx/>
              <a:buFontTx/>
              <a:buNone/>
              <a:defRPr sz="2100"/>
            </a:lvl3pPr>
            <a:lvl4pPr marL="0" indent="114300" algn="ctr">
              <a:lnSpc>
                <a:spcPct val="100000"/>
              </a:lnSpc>
              <a:buClrTx/>
              <a:buSzTx/>
              <a:buFontTx/>
              <a:buNone/>
              <a:defRPr sz="2100"/>
            </a:lvl4pPr>
            <a:lvl5pPr marL="0" indent="114300" algn="ctr">
              <a:lnSpc>
                <a:spcPct val="100000"/>
              </a:lnSpc>
              <a:buClrTx/>
              <a:buSzTx/>
              <a:buFontTx/>
              <a:buNone/>
              <a:defRPr sz="21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5" name="Google Shape;39;p9"/>
          <p:cNvSpPr txBox="1">
            <a:spLocks noGrp="1"/>
          </p:cNvSpPr>
          <p:nvPr>
            <p:ph type="body" sz="half" idx="13"/>
          </p:nvPr>
        </p:nvSpPr>
        <p:spPr>
          <a:xfrm>
            <a:off x="4939500" y="724071"/>
            <a:ext cx="3837000" cy="3695108"/>
          </a:xfrm>
          <a:prstGeom prst="rect">
            <a:avLst/>
          </a:prstGeom>
        </p:spPr>
        <p:txBody>
          <a:bodyPr anchor="ctr"/>
          <a:lstStyle/>
          <a:p>
            <a:endParaRPr/>
          </a:p>
        </p:txBody>
      </p:sp>
      <p:sp>
        <p:nvSpPr>
          <p:cNvPr id="7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APTION_ONLY">
    <p:spTree>
      <p:nvGrpSpPr>
        <p:cNvPr id="1" name=""/>
        <p:cNvGrpSpPr/>
        <p:nvPr/>
      </p:nvGrpSpPr>
      <p:grpSpPr>
        <a:xfrm>
          <a:off x="0" y="0"/>
          <a:ext cx="0" cy="0"/>
          <a:chOff x="0" y="0"/>
          <a:chExt cx="0" cy="0"/>
        </a:xfrm>
      </p:grpSpPr>
      <p:sp>
        <p:nvSpPr>
          <p:cNvPr id="83" name="Уровень текста 1…"/>
          <p:cNvSpPr txBox="1">
            <a:spLocks noGrp="1"/>
          </p:cNvSpPr>
          <p:nvPr>
            <p:ph type="body" sz="quarter" idx="1"/>
          </p:nvPr>
        </p:nvSpPr>
        <p:spPr>
          <a:xfrm>
            <a:off x="311698" y="4230575"/>
            <a:ext cx="5998804" cy="605106"/>
          </a:xfrm>
          <a:prstGeom prst="rect">
            <a:avLst/>
          </a:prstGeom>
        </p:spPr>
        <p:txBody>
          <a:bodyPr anchor="ctr"/>
          <a:lstStyle>
            <a:lvl1pPr marL="0" indent="228600">
              <a:lnSpc>
                <a:spcPct val="100000"/>
              </a:lnSpc>
              <a:buClrTx/>
              <a:buSzTx/>
              <a:buFontTx/>
              <a:buNone/>
            </a:lvl1pPr>
            <a:lvl2pPr marL="1919514" indent="-408213">
              <a:lnSpc>
                <a:spcPct val="100000"/>
              </a:lnSpc>
              <a:buClrTx/>
              <a:buFontTx/>
            </a:lvl2pPr>
            <a:lvl3pPr marL="2376714">
              <a:lnSpc>
                <a:spcPct val="100000"/>
              </a:lnSpc>
              <a:buClrTx/>
              <a:buFontTx/>
            </a:lvl3pPr>
            <a:lvl4pPr marL="2833914">
              <a:lnSpc>
                <a:spcPct val="100000"/>
              </a:lnSpc>
              <a:buClrTx/>
              <a:buFontTx/>
            </a:lvl4pPr>
            <a:lvl5pPr marL="3291113" indent="-408213">
              <a:lnSpc>
                <a:spcPct val="100000"/>
              </a:lnSpc>
              <a:buClrTx/>
              <a:buFontTx/>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84"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311698" y="445025"/>
            <a:ext cx="8520604" cy="5727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1" tIns="91421" rIns="91421" bIns="91421">
            <a:normAutofit/>
          </a:bodyPr>
          <a:lstStyle/>
          <a:p>
            <a:r>
              <a:t>Текст заголовка</a:t>
            </a:r>
          </a:p>
        </p:txBody>
      </p:sp>
      <p:sp>
        <p:nvSpPr>
          <p:cNvPr id="3" name="Уровень текста 1…"/>
          <p:cNvSpPr txBox="1">
            <a:spLocks noGrp="1"/>
          </p:cNvSpPr>
          <p:nvPr>
            <p:ph type="body" idx="1"/>
          </p:nvPr>
        </p:nvSpPr>
        <p:spPr>
          <a:xfrm>
            <a:off x="311698" y="1152475"/>
            <a:ext cx="8520604" cy="341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1" tIns="91421" rIns="91421" bIns="91421">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8684354" y="4700823"/>
            <a:ext cx="336806" cy="318388"/>
          </a:xfrm>
          <a:prstGeom prst="rect">
            <a:avLst/>
          </a:prstGeom>
          <a:ln w="12700">
            <a:miter lim="400000"/>
          </a:ln>
        </p:spPr>
        <p:txBody>
          <a:bodyPr wrap="none" lIns="91421" tIns="91421" rIns="91421" bIns="91421" anchor="ctr">
            <a:normAutofit/>
          </a:bodyPr>
          <a:lstStyle>
            <a:lvl1pPr algn="r">
              <a:defRPr sz="1000">
                <a:solidFill>
                  <a:srgbClr val="585858"/>
                </a:solidFill>
                <a:latin typeface="+mn-lt"/>
                <a:ea typeface="+mn-ea"/>
                <a:cs typeface="+mn-cs"/>
                <a:sym typeface="Aria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9pPr>
    </p:titleStyle>
    <p:bodyStyle>
      <a:lvl1pPr marL="457200" marR="0" indent="-342900"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1pPr>
      <a:lvl2pPr marL="1005114" marR="0" indent="-408213"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2pPr>
      <a:lvl3pPr marL="1462314" marR="0" indent="-408214"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3pPr>
      <a:lvl4pPr marL="1919514" marR="0" indent="-408214"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4pPr>
      <a:lvl5pPr marL="2376714" marR="0" indent="-408214"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5pPr>
      <a:lvl6pPr marL="2833914" marR="0" indent="-408214"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6pPr>
      <a:lvl7pPr marL="3291113" marR="0" indent="-408214"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7pPr>
      <a:lvl8pPr marL="3748313" marR="0" indent="-408213"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8pPr>
      <a:lvl9pPr marL="4205513" marR="0" indent="-408213"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s://pubmed.ncbi.nlm.nih.gov/20638827/" TargetMode="External"/><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5.jpe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2.pn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2.pn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5.jpeg"/></Relationships>
</file>

<file path=ppt/slides/_rels/slide1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jpeg"/><Relationship Id="rId7"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2.png"/><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0.jpe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1.jpeg"/><Relationship Id="rId7"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jpeg"/><Relationship Id="rId7"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6.png"/><Relationship Id="rId4" Type="http://schemas.openxmlformats.org/officeDocument/2006/relationships/image" Target="../media/image57.png"/><Relationship Id="rId9" Type="http://schemas.openxmlformats.org/officeDocument/2006/relationships/image" Target="../media/image6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68.jpeg"/><Relationship Id="rId7" Type="http://schemas.openxmlformats.org/officeDocument/2006/relationships/image" Target="../media/image7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hyperlink" Target="https://doi.org/10.1016/j.pbb.2015.02.018" TargetMode="External"/><Relationship Id="rId3" Type="http://schemas.openxmlformats.org/officeDocument/2006/relationships/image" Target="../media/image5.jpeg"/><Relationship Id="rId7" Type="http://schemas.openxmlformats.org/officeDocument/2006/relationships/hyperlink" Target="https://doi.org/10.3390/nu10060668" TargetMode="External"/><Relationship Id="rId12" Type="http://schemas.openxmlformats.org/officeDocument/2006/relationships/hyperlink" Target="https://doi.org/10.1016/j.plefa.2010.06.007"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https://doi.org/10.1152/ajpheart.00677.2018" TargetMode="External"/><Relationship Id="rId11" Type="http://schemas.openxmlformats.org/officeDocument/2006/relationships/hyperlink" Target="https://doi.org/10.1016/j.plipres.2016.05.001" TargetMode="External"/><Relationship Id="rId5" Type="http://schemas.openxmlformats.org/officeDocument/2006/relationships/hyperlink" Target="https://doi.org/10.1080/10408398.2018.1492901" TargetMode="External"/><Relationship Id="rId10" Type="http://schemas.openxmlformats.org/officeDocument/2006/relationships/hyperlink" Target="https://doi.org/10.1016/j.taap.2013.10.030" TargetMode="External"/><Relationship Id="rId4" Type="http://schemas.openxmlformats.org/officeDocument/2006/relationships/image" Target="../media/image6.png"/><Relationship Id="rId9" Type="http://schemas.openxmlformats.org/officeDocument/2006/relationships/hyperlink" Target="https://doi.org/10.3389/fvets.2020.569939"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2.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hyperlink" Target="https://www.sciencedirect.com/science/article/pii/S0163782715300333" TargetMode="External"/><Relationship Id="rId3" Type="http://schemas.openxmlformats.org/officeDocument/2006/relationships/image" Target="../media/image14.jpe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19.png"/><Relationship Id="rId4" Type="http://schemas.openxmlformats.org/officeDocument/2006/relationships/image" Target="../media/image15.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5.jpe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FF0FF"/>
        </a:solidFill>
        <a:effectLst/>
      </p:bgPr>
    </p:bg>
    <p:spTree>
      <p:nvGrpSpPr>
        <p:cNvPr id="1" name=""/>
        <p:cNvGrpSpPr/>
        <p:nvPr/>
      </p:nvGrpSpPr>
      <p:grpSpPr>
        <a:xfrm>
          <a:off x="0" y="0"/>
          <a:ext cx="0" cy="0"/>
          <a:chOff x="0" y="0"/>
          <a:chExt cx="0" cy="0"/>
        </a:xfrm>
      </p:grpSpPr>
      <p:pic>
        <p:nvPicPr>
          <p:cNvPr id="109" name="shutterstock_2122618271.jpg" descr="shutterstock_2122618271.jpg"/>
          <p:cNvPicPr>
            <a:picLocks noChangeAspect="1"/>
          </p:cNvPicPr>
          <p:nvPr/>
        </p:nvPicPr>
        <p:blipFill>
          <a:blip r:embed="rId2"/>
          <a:srcRect l="16279" t="8139" b="8138"/>
          <a:stretch>
            <a:fillRect/>
          </a:stretch>
        </p:blipFill>
        <p:spPr>
          <a:xfrm>
            <a:off x="0" y="0"/>
            <a:ext cx="9144000" cy="5143501"/>
          </a:xfrm>
          <a:prstGeom prst="rect">
            <a:avLst/>
          </a:prstGeom>
          <a:ln w="12700">
            <a:miter lim="400000"/>
          </a:ln>
        </p:spPr>
      </p:pic>
      <p:pic>
        <p:nvPicPr>
          <p:cNvPr id="110" name="CCI_logo_new_Монтажная область 1.png" descr="CCI_logo_new_Монтажная область 1.png"/>
          <p:cNvPicPr>
            <a:picLocks noChangeAspect="1"/>
          </p:cNvPicPr>
          <p:nvPr/>
        </p:nvPicPr>
        <p:blipFill>
          <a:blip r:embed="rId3"/>
          <a:stretch>
            <a:fillRect/>
          </a:stretch>
        </p:blipFill>
        <p:spPr>
          <a:xfrm>
            <a:off x="393700" y="451832"/>
            <a:ext cx="1053673" cy="264165"/>
          </a:xfrm>
          <a:prstGeom prst="rect">
            <a:avLst/>
          </a:prstGeom>
          <a:ln w="12700">
            <a:miter lim="400000"/>
          </a:ln>
        </p:spPr>
      </p:pic>
      <p:sp>
        <p:nvSpPr>
          <p:cNvPr id="111" name="Google Shape;106;p23"/>
          <p:cNvSpPr txBox="1">
            <a:spLocks noGrp="1"/>
          </p:cNvSpPr>
          <p:nvPr>
            <p:ph type="ctrTitle"/>
          </p:nvPr>
        </p:nvSpPr>
        <p:spPr>
          <a:xfrm>
            <a:off x="330200" y="2198521"/>
            <a:ext cx="5339620" cy="1532376"/>
          </a:xfrm>
          <a:prstGeom prst="rect">
            <a:avLst/>
          </a:prstGeom>
        </p:spPr>
        <p:txBody>
          <a:bodyPr anchor="t">
            <a:normAutofit/>
          </a:bodyPr>
          <a:lstStyle>
            <a:lvl1pPr algn="l">
              <a:lnSpc>
                <a:spcPct val="80000"/>
              </a:lnSpc>
              <a:defRPr sz="2700">
                <a:solidFill>
                  <a:srgbClr val="FFFFFF"/>
                </a:solidFill>
                <a:latin typeface="Gilroy Regular"/>
                <a:ea typeface="Gilroy Regular"/>
                <a:cs typeface="Gilroy Regular"/>
                <a:sym typeface="Gilroy Regular"/>
              </a:defRPr>
            </a:lvl1pPr>
          </a:lstStyle>
          <a:p>
            <a:r>
              <a:rPr lang="lv-LV" sz="3000" b="1" dirty="0"/>
              <a:t>Veselības ritms</a:t>
            </a:r>
            <a:endParaRPr sz="3000" b="1" dirty="0"/>
          </a:p>
        </p:txBody>
      </p:sp>
      <p:sp>
        <p:nvSpPr>
          <p:cNvPr id="112" name="O!Mega-3 TG"/>
          <p:cNvSpPr txBox="1"/>
          <p:nvPr/>
        </p:nvSpPr>
        <p:spPr>
          <a:xfrm>
            <a:off x="406399" y="1016000"/>
            <a:ext cx="3583649" cy="11619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nSpc>
                <a:spcPct val="90000"/>
              </a:lnSpc>
              <a:defRPr sz="4300" b="1">
                <a:solidFill>
                  <a:srgbClr val="FFFFFF"/>
                </a:solidFill>
                <a:latin typeface="Gilroy Bold"/>
                <a:ea typeface="Gilroy Bold"/>
                <a:cs typeface="Gilroy Bold"/>
                <a:sym typeface="Gilroy Bold"/>
              </a:defRPr>
            </a:pPr>
            <a:endParaRPr/>
          </a:p>
          <a:p>
            <a:pPr>
              <a:lnSpc>
                <a:spcPct val="90000"/>
              </a:lnSpc>
              <a:defRPr sz="4300" b="1">
                <a:solidFill>
                  <a:srgbClr val="FFFFFF"/>
                </a:solidFill>
                <a:latin typeface="Gilroy Bold"/>
                <a:ea typeface="Gilroy Bold"/>
                <a:cs typeface="Gilroy Bold"/>
                <a:sym typeface="Gilroy Bold"/>
              </a:defRPr>
            </a:pPr>
            <a:r>
              <a:t>O!Mega-3 TG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 name="Безымянный-1_Монтажная область 1 копия.png" descr="Безымянный-1_Монтажная область 1 копия.png"/>
          <p:cNvPicPr>
            <a:picLocks noChangeAspect="1"/>
          </p:cNvPicPr>
          <p:nvPr/>
        </p:nvPicPr>
        <p:blipFill>
          <a:blip r:embed="rId3"/>
          <a:srcRect t="4" b="4"/>
          <a:stretch>
            <a:fillRect/>
          </a:stretch>
        </p:blipFill>
        <p:spPr>
          <a:xfrm>
            <a:off x="0" y="-1"/>
            <a:ext cx="9144000" cy="5143501"/>
          </a:xfrm>
          <a:prstGeom prst="rect">
            <a:avLst/>
          </a:prstGeom>
          <a:ln w="12700">
            <a:miter lim="400000"/>
          </a:ln>
        </p:spPr>
      </p:pic>
      <p:pic>
        <p:nvPicPr>
          <p:cNvPr id="261" name="CCI_logo_new_Монтажная область 1.png" descr="CCI_logo_new_Монтажная область 1.png"/>
          <p:cNvPicPr>
            <a:picLocks noChangeAspect="1"/>
          </p:cNvPicPr>
          <p:nvPr/>
        </p:nvPicPr>
        <p:blipFill>
          <a:blip r:embed="rId4"/>
          <a:stretch>
            <a:fillRect/>
          </a:stretch>
        </p:blipFill>
        <p:spPr>
          <a:xfrm>
            <a:off x="8013700" y="4782532"/>
            <a:ext cx="812800" cy="203778"/>
          </a:xfrm>
          <a:prstGeom prst="rect">
            <a:avLst/>
          </a:prstGeom>
          <a:ln w="12700">
            <a:miter lim="400000"/>
          </a:ln>
        </p:spPr>
      </p:pic>
      <p:sp>
        <p:nvSpPr>
          <p:cNvPr id="262" name="Линия"/>
          <p:cNvSpPr/>
          <p:nvPr/>
        </p:nvSpPr>
        <p:spPr>
          <a:xfrm flipV="1">
            <a:off x="412750" y="1002124"/>
            <a:ext cx="8318501" cy="3370"/>
          </a:xfrm>
          <a:prstGeom prst="line">
            <a:avLst/>
          </a:prstGeom>
          <a:ln w="19050">
            <a:solidFill>
              <a:srgbClr val="FFFFFF"/>
            </a:solidFill>
          </a:ln>
        </p:spPr>
        <p:txBody>
          <a:bodyPr lIns="45718" tIns="45718" rIns="45718" bIns="45718"/>
          <a:lstStyle/>
          <a:p>
            <a:endParaRPr/>
          </a:p>
        </p:txBody>
      </p:sp>
      <p:sp>
        <p:nvSpPr>
          <p:cNvPr id="263" name="Существуют 3 формы соединений омега-3:"/>
          <p:cNvSpPr txBox="1"/>
          <p:nvPr/>
        </p:nvSpPr>
        <p:spPr>
          <a:xfrm>
            <a:off x="406400" y="406400"/>
            <a:ext cx="6694140" cy="3739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90000"/>
              </a:lnSpc>
              <a:defRPr sz="2700">
                <a:solidFill>
                  <a:srgbClr val="FFFFFF"/>
                </a:solidFill>
                <a:latin typeface="Gilroy Bold"/>
                <a:ea typeface="Gilroy Bold"/>
                <a:cs typeface="Gilroy Bold"/>
                <a:sym typeface="Gilroy Bold"/>
              </a:defRPr>
            </a:lvl1pPr>
          </a:lstStyle>
          <a:p>
            <a:r>
              <a:rPr lang="lv-LV" dirty="0"/>
              <a:t>EPA un DHA savienojumu dažādās formas:</a:t>
            </a:r>
          </a:p>
        </p:txBody>
      </p:sp>
      <p:sp>
        <p:nvSpPr>
          <p:cNvPr id="264"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grpSp>
        <p:nvGrpSpPr>
          <p:cNvPr id="269" name="Группа"/>
          <p:cNvGrpSpPr/>
          <p:nvPr/>
        </p:nvGrpSpPr>
        <p:grpSpPr>
          <a:xfrm>
            <a:off x="6337975" y="1384300"/>
            <a:ext cx="1841502" cy="3733800"/>
            <a:chOff x="0" y="0"/>
            <a:chExt cx="1841501" cy="3733800"/>
          </a:xfrm>
        </p:grpSpPr>
        <p:sp>
          <p:nvSpPr>
            <p:cNvPr id="265" name="Восстановленная…"/>
            <p:cNvSpPr/>
            <p:nvPr/>
          </p:nvSpPr>
          <p:spPr>
            <a:xfrm>
              <a:off x="0" y="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300">
                  <a:solidFill>
                    <a:srgbClr val="FEE6AF"/>
                  </a:solidFill>
                  <a:latin typeface="Gilroy Bold"/>
                  <a:ea typeface="Gilroy Bold"/>
                  <a:cs typeface="Gilroy Bold"/>
                  <a:sym typeface="Gilroy Bold"/>
                </a:defRPr>
              </a:pPr>
              <a:r>
                <a:rPr lang="lv-LV" dirty="0"/>
                <a:t>Atjaunota </a:t>
              </a:r>
            </a:p>
            <a:p>
              <a:pPr>
                <a:defRPr sz="1300">
                  <a:solidFill>
                    <a:srgbClr val="FEE6AF"/>
                  </a:solidFill>
                  <a:latin typeface="Gilroy Bold"/>
                  <a:ea typeface="Gilroy Bold"/>
                  <a:cs typeface="Gilroy Bold"/>
                  <a:sym typeface="Gilroy Bold"/>
                </a:defRPr>
              </a:pPr>
              <a:r>
                <a:rPr lang="lv-LV" dirty="0" err="1"/>
                <a:t>triglicerīdu</a:t>
              </a:r>
              <a:r>
                <a:rPr lang="lv-LV" dirty="0"/>
                <a:t> forma</a:t>
              </a:r>
              <a:endParaRPr dirty="0"/>
            </a:p>
          </p:txBody>
        </p:sp>
        <p:sp>
          <p:nvSpPr>
            <p:cNvPr id="266" name="используется в современных  диетических добавках"/>
            <p:cNvSpPr/>
            <p:nvPr/>
          </p:nvSpPr>
          <p:spPr>
            <a:xfrm>
              <a:off x="0" y="52070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100">
                  <a:solidFill>
                    <a:srgbClr val="FFFFFF"/>
                  </a:solidFill>
                  <a:latin typeface="Gilroy Regular"/>
                  <a:ea typeface="Gilroy Regular"/>
                  <a:cs typeface="Gilroy Regular"/>
                  <a:sym typeface="Gilroy Regular"/>
                </a:defRPr>
              </a:pPr>
              <a:r>
                <a:rPr lang="lv-LV" dirty="0"/>
                <a:t>ieguvusi popularitāti </a:t>
              </a:r>
            </a:p>
            <a:p>
              <a:pPr>
                <a:defRPr sz="1100">
                  <a:solidFill>
                    <a:srgbClr val="FFFFFF"/>
                  </a:solidFill>
                  <a:latin typeface="Gilroy Regular"/>
                  <a:ea typeface="Gilroy Regular"/>
                  <a:cs typeface="Gilroy Regular"/>
                  <a:sym typeface="Gilroy Regular"/>
                </a:defRPr>
              </a:pPr>
              <a:r>
                <a:rPr lang="lv-LV" dirty="0"/>
                <a:t>pēdējo gadu laikā </a:t>
              </a:r>
              <a:endParaRPr dirty="0"/>
            </a:p>
          </p:txBody>
        </p:sp>
        <p:sp>
          <p:nvSpPr>
            <p:cNvPr id="267" name="Соединение с 3 молекулами  ПНЖК*"/>
            <p:cNvSpPr/>
            <p:nvPr/>
          </p:nvSpPr>
          <p:spPr>
            <a:xfrm>
              <a:off x="0" y="246380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100">
                  <a:solidFill>
                    <a:srgbClr val="FFFFFF"/>
                  </a:solidFill>
                  <a:latin typeface="Gilroy Regular"/>
                  <a:ea typeface="Gilroy Regular"/>
                  <a:cs typeface="Gilroy Regular"/>
                  <a:sym typeface="Gilroy Regular"/>
                </a:defRPr>
              </a:pPr>
              <a:r>
                <a:rPr lang="lv-LV" dirty="0"/>
                <a:t>Savienojums ar </a:t>
              </a:r>
            </a:p>
            <a:p>
              <a:pPr>
                <a:defRPr sz="1100">
                  <a:solidFill>
                    <a:srgbClr val="FFFFFF"/>
                  </a:solidFill>
                  <a:latin typeface="Gilroy Regular"/>
                  <a:ea typeface="Gilroy Regular"/>
                  <a:cs typeface="Gilroy Regular"/>
                  <a:sym typeface="Gilroy Regular"/>
                </a:defRPr>
              </a:pPr>
              <a:r>
                <a:rPr dirty="0"/>
                <a:t>3 </a:t>
              </a:r>
              <a:r>
                <a:rPr lang="lv-LV" dirty="0"/>
                <a:t>PUFA molekulām*</a:t>
              </a:r>
              <a:endParaRPr dirty="0"/>
            </a:p>
          </p:txBody>
        </p:sp>
        <p:pic>
          <p:nvPicPr>
            <p:cNvPr id="268" name="Безымянный-1-30.png" descr="Безымянный-1-30.png"/>
            <p:cNvPicPr>
              <a:picLocks noChangeAspect="1"/>
            </p:cNvPicPr>
            <p:nvPr/>
          </p:nvPicPr>
          <p:blipFill>
            <a:blip r:embed="rId5"/>
            <a:stretch>
              <a:fillRect/>
            </a:stretch>
          </p:blipFill>
          <p:spPr>
            <a:xfrm>
              <a:off x="0" y="1075124"/>
              <a:ext cx="1841502" cy="1082342"/>
            </a:xfrm>
            <a:prstGeom prst="rect">
              <a:avLst/>
            </a:prstGeom>
            <a:ln w="12700" cap="flat">
              <a:noFill/>
              <a:miter lim="400000"/>
            </a:ln>
            <a:effectLst/>
          </p:spPr>
        </p:pic>
      </p:grpSp>
      <p:grpSp>
        <p:nvGrpSpPr>
          <p:cNvPr id="274" name="Группа"/>
          <p:cNvGrpSpPr/>
          <p:nvPr/>
        </p:nvGrpSpPr>
        <p:grpSpPr>
          <a:xfrm>
            <a:off x="406400" y="1384300"/>
            <a:ext cx="1841501" cy="3733800"/>
            <a:chOff x="0" y="0"/>
            <a:chExt cx="1841500" cy="3733800"/>
          </a:xfrm>
        </p:grpSpPr>
        <p:sp>
          <p:nvSpPr>
            <p:cNvPr id="270" name="Природная…"/>
            <p:cNvSpPr/>
            <p:nvPr/>
          </p:nvSpPr>
          <p:spPr>
            <a:xfrm>
              <a:off x="0" y="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300">
                  <a:solidFill>
                    <a:srgbClr val="FEE6AF"/>
                  </a:solidFill>
                  <a:latin typeface="Gilroy Bold"/>
                  <a:ea typeface="Gilroy Bold"/>
                  <a:cs typeface="Gilroy Bold"/>
                  <a:sym typeface="Gilroy Bold"/>
                </a:defRPr>
              </a:pPr>
              <a:r>
                <a:rPr lang="lv-LV" dirty="0"/>
                <a:t>Dabīgā </a:t>
              </a:r>
              <a:r>
                <a:rPr lang="lv-LV" dirty="0" err="1"/>
                <a:t>triglicerīdu</a:t>
              </a:r>
              <a:r>
                <a:rPr lang="lv-LV" dirty="0"/>
                <a:t> forma</a:t>
              </a:r>
              <a:endParaRPr dirty="0"/>
            </a:p>
          </p:txBody>
        </p:sp>
        <p:sp>
          <p:nvSpPr>
            <p:cNvPr id="271" name="представлена…"/>
            <p:cNvSpPr/>
            <p:nvPr/>
          </p:nvSpPr>
          <p:spPr>
            <a:xfrm>
              <a:off x="0" y="52070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100">
                  <a:solidFill>
                    <a:srgbClr val="FFFFFF"/>
                  </a:solidFill>
                  <a:latin typeface="Gilroy Regular"/>
                  <a:ea typeface="Gilroy Regular"/>
                  <a:cs typeface="Gilroy Regular"/>
                  <a:sym typeface="Gilroy Regular"/>
                </a:defRPr>
              </a:pPr>
              <a:r>
                <a:rPr lang="lv-LV" dirty="0"/>
                <a:t>sastopama zivju eļļā </a:t>
              </a:r>
              <a:endParaRPr dirty="0"/>
            </a:p>
          </p:txBody>
        </p:sp>
        <p:sp>
          <p:nvSpPr>
            <p:cNvPr id="272" name="Соединение с 3 молекулами  различных жирных кислот"/>
            <p:cNvSpPr/>
            <p:nvPr/>
          </p:nvSpPr>
          <p:spPr>
            <a:xfrm>
              <a:off x="0" y="246380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100">
                  <a:solidFill>
                    <a:srgbClr val="FFFFFF"/>
                  </a:solidFill>
                  <a:latin typeface="Gilroy Regular"/>
                  <a:ea typeface="Gilroy Regular"/>
                  <a:cs typeface="Gilroy Regular"/>
                  <a:sym typeface="Gilroy Regular"/>
                </a:defRPr>
              </a:pPr>
              <a:r>
                <a:rPr lang="lv-LV" dirty="0"/>
                <a:t>Savienojums ar 3 dažādu </a:t>
              </a:r>
            </a:p>
            <a:p>
              <a:pPr>
                <a:defRPr sz="1100">
                  <a:solidFill>
                    <a:srgbClr val="FFFFFF"/>
                  </a:solidFill>
                  <a:latin typeface="Gilroy Regular"/>
                  <a:ea typeface="Gilroy Regular"/>
                  <a:cs typeface="Gilroy Regular"/>
                  <a:sym typeface="Gilroy Regular"/>
                </a:defRPr>
              </a:pPr>
              <a:r>
                <a:rPr lang="lv-LV" dirty="0"/>
                <a:t>taukskābju molekulām </a:t>
              </a:r>
              <a:r>
                <a:rPr dirty="0"/>
                <a:t> </a:t>
              </a:r>
            </a:p>
          </p:txBody>
        </p:sp>
        <p:pic>
          <p:nvPicPr>
            <p:cNvPr id="273" name="Безымянный-1-28.png" descr="Безымянный-1-28.png"/>
            <p:cNvPicPr>
              <a:picLocks noChangeAspect="1"/>
            </p:cNvPicPr>
            <p:nvPr/>
          </p:nvPicPr>
          <p:blipFill>
            <a:blip r:embed="rId6"/>
            <a:stretch>
              <a:fillRect/>
            </a:stretch>
          </p:blipFill>
          <p:spPr>
            <a:xfrm>
              <a:off x="0" y="1066439"/>
              <a:ext cx="1841501" cy="1081599"/>
            </a:xfrm>
            <a:prstGeom prst="rect">
              <a:avLst/>
            </a:prstGeom>
            <a:ln w="12700" cap="flat">
              <a:noFill/>
              <a:miter lim="400000"/>
            </a:ln>
            <a:effectLst/>
          </p:spPr>
        </p:pic>
      </p:grpSp>
      <p:grpSp>
        <p:nvGrpSpPr>
          <p:cNvPr id="279" name="Группа"/>
          <p:cNvGrpSpPr/>
          <p:nvPr/>
        </p:nvGrpSpPr>
        <p:grpSpPr>
          <a:xfrm>
            <a:off x="3417921" y="1384300"/>
            <a:ext cx="2111157" cy="2633078"/>
            <a:chOff x="-2" y="0"/>
            <a:chExt cx="2111156" cy="2633077"/>
          </a:xfrm>
        </p:grpSpPr>
        <p:sp>
          <p:nvSpPr>
            <p:cNvPr id="275" name="Синтезированная…"/>
            <p:cNvSpPr txBox="1"/>
            <p:nvPr/>
          </p:nvSpPr>
          <p:spPr>
            <a:xfrm>
              <a:off x="0" y="0"/>
              <a:ext cx="1170191" cy="20005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300">
                  <a:solidFill>
                    <a:srgbClr val="FEE6AF"/>
                  </a:solidFill>
                  <a:latin typeface="Gilroy Bold"/>
                  <a:ea typeface="Gilroy Bold"/>
                  <a:cs typeface="Gilroy Bold"/>
                  <a:sym typeface="Gilroy Bold"/>
                </a:defRPr>
              </a:lvl1pPr>
            </a:lstStyle>
            <a:p>
              <a:r>
                <a:rPr lang="lv-LV" dirty="0" err="1"/>
                <a:t>Etilestera</a:t>
              </a:r>
              <a:r>
                <a:rPr lang="lv-LV" dirty="0"/>
                <a:t> forma</a:t>
              </a:r>
              <a:endParaRPr dirty="0"/>
            </a:p>
          </p:txBody>
        </p:sp>
        <p:sp>
          <p:nvSpPr>
            <p:cNvPr id="276" name="давно применяется  в диетических добавках"/>
            <p:cNvSpPr txBox="1"/>
            <p:nvPr/>
          </p:nvSpPr>
          <p:spPr>
            <a:xfrm>
              <a:off x="0" y="304800"/>
              <a:ext cx="2000547" cy="33855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100">
                  <a:solidFill>
                    <a:srgbClr val="FFFFFF"/>
                  </a:solidFill>
                  <a:latin typeface="Gilroy Regular"/>
                  <a:ea typeface="Gilroy Regular"/>
                  <a:cs typeface="Gilroy Regular"/>
                  <a:sym typeface="Gilroy Regular"/>
                </a:defRPr>
              </a:pPr>
              <a:r>
                <a:rPr lang="lv-LV" dirty="0"/>
                <a:t>jau sen tiek izmantota </a:t>
              </a:r>
            </a:p>
            <a:p>
              <a:pPr>
                <a:defRPr sz="1100">
                  <a:solidFill>
                    <a:srgbClr val="FFFFFF"/>
                  </a:solidFill>
                  <a:latin typeface="Gilroy Regular"/>
                  <a:ea typeface="Gilroy Regular"/>
                  <a:cs typeface="Gilroy Regular"/>
                  <a:sym typeface="Gilroy Regular"/>
                </a:defRPr>
              </a:pPr>
              <a:r>
                <a:rPr lang="lv-LV" dirty="0"/>
                <a:t>diētiskajos uztura bagātinātājos</a:t>
              </a:r>
              <a:endParaRPr dirty="0"/>
            </a:p>
          </p:txBody>
        </p:sp>
        <p:sp>
          <p:nvSpPr>
            <p:cNvPr id="277" name="Соединение с 1 молекулой ПНЖК"/>
            <p:cNvSpPr txBox="1"/>
            <p:nvPr/>
          </p:nvSpPr>
          <p:spPr>
            <a:xfrm>
              <a:off x="0" y="2463800"/>
              <a:ext cx="2111154" cy="16927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100">
                  <a:solidFill>
                    <a:srgbClr val="FFFFFF"/>
                  </a:solidFill>
                  <a:latin typeface="Gilroy Regular"/>
                  <a:ea typeface="Gilroy Regular"/>
                  <a:cs typeface="Gilroy Regular"/>
                  <a:sym typeface="Gilroy Regular"/>
                </a:defRPr>
              </a:lvl1pPr>
            </a:lstStyle>
            <a:p>
              <a:r>
                <a:rPr lang="lv-LV" dirty="0"/>
                <a:t>Savienojums ar 1 PUFA molekulu</a:t>
              </a:r>
              <a:endParaRPr dirty="0"/>
            </a:p>
          </p:txBody>
        </p:sp>
        <p:pic>
          <p:nvPicPr>
            <p:cNvPr id="278" name="Безымянный-1 (2)-23 1.png" descr="Безымянный-1 (2)-23 1.png"/>
            <p:cNvPicPr>
              <a:picLocks noChangeAspect="1"/>
            </p:cNvPicPr>
            <p:nvPr/>
          </p:nvPicPr>
          <p:blipFill>
            <a:blip r:embed="rId7"/>
            <a:srcRect/>
            <a:stretch>
              <a:fillRect/>
            </a:stretch>
          </p:blipFill>
          <p:spPr>
            <a:xfrm>
              <a:off x="-2" y="1301575"/>
              <a:ext cx="1841505" cy="453411"/>
            </a:xfrm>
            <a:prstGeom prst="rect">
              <a:avLst/>
            </a:prstGeom>
            <a:ln w="12700" cap="flat">
              <a:noFill/>
              <a:miter lim="400000"/>
            </a:ln>
            <a:effectLst/>
          </p:spPr>
        </p:pic>
      </p:grpSp>
      <p:sp>
        <p:nvSpPr>
          <p:cNvPr id="280" name="*преимущественно"/>
          <p:cNvSpPr txBox="1"/>
          <p:nvPr/>
        </p:nvSpPr>
        <p:spPr>
          <a:xfrm>
            <a:off x="6616699" y="4787900"/>
            <a:ext cx="546625" cy="1231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000">
                <a:solidFill>
                  <a:srgbClr val="FFFFFF"/>
                </a:solidFill>
                <a:latin typeface="Gilroy Regular"/>
                <a:ea typeface="Gilroy Regular"/>
                <a:cs typeface="Gilroy Regular"/>
                <a:sym typeface="Gilroy Regular"/>
              </a:defRPr>
            </a:lvl1pPr>
          </a:lstStyle>
          <a:p>
            <a:r>
              <a:rPr dirty="0"/>
              <a:t>*</a:t>
            </a:r>
            <a:r>
              <a:rPr lang="lv-LV" dirty="0"/>
              <a:t>pārsvarā</a:t>
            </a:r>
            <a:endParaRPr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 name="Безымянный-1_Монтажная область 1 копия.png" descr="Безымянный-1_Монтажная область 1 копия.png"/>
          <p:cNvPicPr>
            <a:picLocks noChangeAspect="1"/>
          </p:cNvPicPr>
          <p:nvPr/>
        </p:nvPicPr>
        <p:blipFill>
          <a:blip r:embed="rId3"/>
          <a:srcRect t="4" b="4"/>
          <a:stretch>
            <a:fillRect/>
          </a:stretch>
        </p:blipFill>
        <p:spPr>
          <a:xfrm>
            <a:off x="0" y="-1"/>
            <a:ext cx="9144000" cy="5143501"/>
          </a:xfrm>
          <a:prstGeom prst="rect">
            <a:avLst/>
          </a:prstGeom>
          <a:ln w="12700">
            <a:miter lim="400000"/>
          </a:ln>
        </p:spPr>
      </p:pic>
      <p:pic>
        <p:nvPicPr>
          <p:cNvPr id="285" name="shutterstock_2119296191.jpg" descr="shutterstock_2119296191.jpg"/>
          <p:cNvPicPr>
            <a:picLocks noChangeAspect="1"/>
          </p:cNvPicPr>
          <p:nvPr/>
        </p:nvPicPr>
        <p:blipFill>
          <a:blip r:embed="rId4"/>
          <a:stretch>
            <a:fillRect/>
          </a:stretch>
        </p:blipFill>
        <p:spPr>
          <a:xfrm>
            <a:off x="0" y="0"/>
            <a:ext cx="9144000" cy="5143500"/>
          </a:xfrm>
          <a:prstGeom prst="rect">
            <a:avLst/>
          </a:prstGeom>
          <a:ln w="12700">
            <a:miter lim="400000"/>
          </a:ln>
        </p:spPr>
      </p:pic>
      <p:sp>
        <p:nvSpPr>
          <p:cNvPr id="286" name="Сквиркл"/>
          <p:cNvSpPr/>
          <p:nvPr/>
        </p:nvSpPr>
        <p:spPr>
          <a:xfrm>
            <a:off x="1460500" y="4762500"/>
            <a:ext cx="1498600" cy="228600"/>
          </a:xfrm>
          <a:prstGeom prst="roundRect">
            <a:avLst>
              <a:gd name="adj" fmla="val 22222"/>
            </a:avLst>
          </a:prstGeom>
          <a:solidFill>
            <a:srgbClr val="FFFFFF">
              <a:alpha val="82000"/>
            </a:srgbClr>
          </a:solidFill>
          <a:ln w="12700">
            <a:miter lim="400000"/>
          </a:ln>
        </p:spPr>
        <p:txBody>
          <a:bodyPr lIns="0" tIns="0" rIns="0" bIns="0"/>
          <a:lstStyle/>
          <a:p>
            <a:pPr>
              <a:defRPr>
                <a:latin typeface="+mn-lt"/>
                <a:ea typeface="+mn-ea"/>
                <a:cs typeface="+mn-cs"/>
                <a:sym typeface="Arial"/>
              </a:defRPr>
            </a:pPr>
            <a:endParaRPr/>
          </a:p>
        </p:txBody>
      </p:sp>
      <p:sp>
        <p:nvSpPr>
          <p:cNvPr id="287" name="читать исследование"/>
          <p:cNvSpPr txBox="1"/>
          <p:nvPr/>
        </p:nvSpPr>
        <p:spPr>
          <a:xfrm>
            <a:off x="1783942" y="4811079"/>
            <a:ext cx="758221" cy="1231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000" u="sng">
                <a:solidFill>
                  <a:srgbClr val="0000FF"/>
                </a:solidFill>
                <a:uFill>
                  <a:solidFill>
                    <a:srgbClr val="0000FF"/>
                  </a:solidFill>
                </a:uFill>
                <a:latin typeface="Gilroy Regular"/>
                <a:ea typeface="Gilroy Regular"/>
                <a:cs typeface="Gilroy Regular"/>
                <a:sym typeface="Gilroy Regular"/>
                <a:hlinkClick r:id="rId5"/>
              </a:defRPr>
            </a:lvl1pPr>
          </a:lstStyle>
          <a:p>
            <a:r>
              <a:rPr lang="lv-LV" dirty="0">
                <a:hlinkClick r:id="rId5"/>
              </a:rPr>
              <a:t>lasīt pētījumu</a:t>
            </a:r>
            <a:endParaRPr dirty="0">
              <a:hlinkClick r:id="rId5"/>
            </a:endParaRPr>
          </a:p>
        </p:txBody>
      </p:sp>
      <p:sp>
        <p:nvSpPr>
          <p:cNvPr id="288" name="Триглицеридная форма  ЭПК и ДГК более привычна  для организма, поэтому пищеварительным ферментам легче работать с ней."/>
          <p:cNvSpPr txBox="1"/>
          <p:nvPr/>
        </p:nvSpPr>
        <p:spPr>
          <a:xfrm>
            <a:off x="406400" y="1790700"/>
            <a:ext cx="6393442" cy="11541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sz="1500">
                <a:solidFill>
                  <a:srgbClr val="091F63"/>
                </a:solidFill>
                <a:latin typeface="Gilroy Regular"/>
                <a:ea typeface="Gilroy Regular"/>
                <a:cs typeface="Gilroy Regular"/>
                <a:sym typeface="Gilroy Regular"/>
              </a:defRPr>
            </a:pPr>
            <a:r>
              <a:rPr lang="lv-LV" dirty="0"/>
              <a:t>Tāpēc tā ir organismam ierastāka </a:t>
            </a:r>
          </a:p>
          <a:p>
            <a:pPr>
              <a:defRPr sz="1500">
                <a:solidFill>
                  <a:srgbClr val="091F63"/>
                </a:solidFill>
                <a:latin typeface="Gilroy Regular"/>
                <a:ea typeface="Gilroy Regular"/>
                <a:cs typeface="Gilroy Regular"/>
                <a:sym typeface="Gilroy Regular"/>
              </a:defRPr>
            </a:pPr>
            <a:r>
              <a:rPr lang="lv-LV" dirty="0"/>
              <a:t>un gremošanas enzīmiem ir vieglāk to pārstrādāt</a:t>
            </a:r>
            <a:r>
              <a:rPr dirty="0"/>
              <a:t>.  </a:t>
            </a:r>
          </a:p>
          <a:p>
            <a:pPr>
              <a:defRPr sz="1500">
                <a:solidFill>
                  <a:srgbClr val="091F63"/>
                </a:solidFill>
                <a:latin typeface="Gilroy Regular"/>
                <a:ea typeface="Gilroy Regular"/>
                <a:cs typeface="Gilroy Regular"/>
                <a:sym typeface="Gilroy Regular"/>
              </a:defRPr>
            </a:pPr>
            <a:endParaRPr dirty="0"/>
          </a:p>
          <a:p>
            <a:pPr>
              <a:defRPr sz="1500">
                <a:solidFill>
                  <a:srgbClr val="091F63"/>
                </a:solidFill>
                <a:latin typeface="Gilroy Regular"/>
                <a:ea typeface="Gilroy Regular"/>
                <a:cs typeface="Gilroy Regular"/>
                <a:sym typeface="Gilroy Regular"/>
              </a:defRPr>
            </a:pPr>
            <a:r>
              <a:rPr lang="lv-LV" dirty="0"/>
              <a:t>Tas ir īpaši svarīgi cilvēkiem, kuri pirmoreiz sāk lietot </a:t>
            </a:r>
          </a:p>
          <a:p>
            <a:pPr>
              <a:defRPr sz="1500">
                <a:solidFill>
                  <a:srgbClr val="091F63"/>
                </a:solidFill>
                <a:latin typeface="Gilroy Regular"/>
                <a:ea typeface="Gilroy Regular"/>
                <a:cs typeface="Gilroy Regular"/>
                <a:sym typeface="Gilroy Regular"/>
              </a:defRPr>
            </a:pPr>
            <a:r>
              <a:rPr lang="lv-LV" dirty="0" err="1"/>
              <a:t>bioaktīvas</a:t>
            </a:r>
            <a:r>
              <a:rPr lang="lv-LV" dirty="0"/>
              <a:t> piedevas ar Omega-3 PUFA</a:t>
            </a:r>
            <a:r>
              <a:rPr dirty="0"/>
              <a:t>.</a:t>
            </a:r>
          </a:p>
        </p:txBody>
      </p:sp>
      <p:sp>
        <p:nvSpPr>
          <p:cNvPr id="289" name="Восстановленная триглицеридная форма —  лучший способ повысить концентрацию  ЭПК и ДГК"/>
          <p:cNvSpPr txBox="1"/>
          <p:nvPr/>
        </p:nvSpPr>
        <p:spPr>
          <a:xfrm>
            <a:off x="406399" y="414841"/>
            <a:ext cx="5943935" cy="7478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nSpc>
                <a:spcPct val="90000"/>
              </a:lnSpc>
              <a:defRPr sz="2700">
                <a:solidFill>
                  <a:srgbClr val="091F63"/>
                </a:solidFill>
                <a:latin typeface="Gilroy Bold"/>
                <a:ea typeface="Gilroy Bold"/>
                <a:cs typeface="Gilroy Bold"/>
                <a:sym typeface="Gilroy Bold"/>
              </a:defRPr>
            </a:pPr>
            <a:r>
              <a:rPr lang="lv-LV" dirty="0"/>
              <a:t>Atjaunotā </a:t>
            </a:r>
            <a:r>
              <a:rPr lang="lv-LV" dirty="0" err="1"/>
              <a:t>triglicerīdu</a:t>
            </a:r>
            <a:r>
              <a:rPr lang="lv-LV" dirty="0"/>
              <a:t> Omega-3 forma </a:t>
            </a:r>
          </a:p>
          <a:p>
            <a:pPr>
              <a:lnSpc>
                <a:spcPct val="90000"/>
              </a:lnSpc>
              <a:defRPr sz="2700">
                <a:solidFill>
                  <a:srgbClr val="091F63"/>
                </a:solidFill>
                <a:latin typeface="Gilroy Bold"/>
                <a:ea typeface="Gilroy Bold"/>
                <a:cs typeface="Gilroy Bold"/>
                <a:sym typeface="Gilroy Bold"/>
              </a:defRPr>
            </a:pPr>
            <a:r>
              <a:rPr lang="lv-LV" dirty="0"/>
              <a:t>ir pēc savas uzbūves līdzīga dabīgajai</a:t>
            </a:r>
            <a:endParaRPr dirty="0"/>
          </a:p>
        </p:txBody>
      </p:sp>
      <p:sp>
        <p:nvSpPr>
          <p:cNvPr id="290" name="Триглицеридная форма  ЭПК и ДГК более привычна  для организма, поэтому пищеварительным ферментам легче работать с ней."/>
          <p:cNvSpPr txBox="1"/>
          <p:nvPr/>
        </p:nvSpPr>
        <p:spPr>
          <a:xfrm>
            <a:off x="3922637" y="2754361"/>
            <a:ext cx="6393442"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000">
                <a:solidFill>
                  <a:srgbClr val="091F63"/>
                </a:solidFill>
                <a:latin typeface="Gilroy Regular"/>
                <a:ea typeface="Gilroy Regular"/>
                <a:cs typeface="Gilroy Regular"/>
                <a:sym typeface="Gilroy Regular"/>
              </a:defRPr>
            </a:lvl1pPr>
          </a:lstStyle>
          <a:p>
            <a:r>
              <a:rPr dirty="0"/>
              <a:t>[8,9] </a:t>
            </a:r>
          </a:p>
        </p:txBody>
      </p:sp>
      <p:grpSp>
        <p:nvGrpSpPr>
          <p:cNvPr id="293" name="Группа"/>
          <p:cNvGrpSpPr/>
          <p:nvPr/>
        </p:nvGrpSpPr>
        <p:grpSpPr>
          <a:xfrm>
            <a:off x="406399" y="4795520"/>
            <a:ext cx="8407401" cy="158275"/>
            <a:chOff x="0" y="0"/>
            <a:chExt cx="8407400" cy="158274"/>
          </a:xfrm>
        </p:grpSpPr>
        <p:sp>
          <p:nvSpPr>
            <p:cNvPr id="291" name="O!Mega-3 TG"/>
            <p:cNvSpPr txBox="1"/>
            <p:nvPr/>
          </p:nvSpPr>
          <p:spPr>
            <a:xfrm>
              <a:off x="0" y="0"/>
              <a:ext cx="971144" cy="1542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pic>
          <p:nvPicPr>
            <p:cNvPr id="292" name="Безымянный-1-44.png" descr="Безымянный-1-44.png"/>
            <p:cNvPicPr>
              <a:picLocks noChangeAspect="1"/>
            </p:cNvPicPr>
            <p:nvPr/>
          </p:nvPicPr>
          <p:blipFill>
            <a:blip r:embed="rId6"/>
            <a:stretch>
              <a:fillRect/>
            </a:stretch>
          </p:blipFill>
          <p:spPr>
            <a:xfrm>
              <a:off x="7620000" y="20010"/>
              <a:ext cx="787400" cy="138265"/>
            </a:xfrm>
            <a:prstGeom prst="rect">
              <a:avLst/>
            </a:prstGeom>
            <a:ln w="12700" cap="flat">
              <a:noFill/>
              <a:miter lim="400000"/>
            </a:ln>
            <a:effectLst/>
          </p:spPr>
        </p:pic>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 name="shutt.jpg" descr="shutt.jpg"/>
          <p:cNvPicPr>
            <a:picLocks noChangeAspect="1"/>
          </p:cNvPicPr>
          <p:nvPr/>
        </p:nvPicPr>
        <p:blipFill>
          <a:blip r:embed="rId3"/>
          <a:srcRect l="640" t="6181" r="7170" b="1628"/>
          <a:stretch>
            <a:fillRect/>
          </a:stretch>
        </p:blipFill>
        <p:spPr>
          <a:xfrm>
            <a:off x="0" y="-1"/>
            <a:ext cx="9144000" cy="5143501"/>
          </a:xfrm>
          <a:prstGeom prst="rect">
            <a:avLst/>
          </a:prstGeom>
          <a:ln w="12700">
            <a:miter lim="400000"/>
          </a:ln>
        </p:spPr>
      </p:pic>
      <p:sp>
        <p:nvSpPr>
          <p:cNvPr id="298"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sp>
        <p:nvSpPr>
          <p:cNvPr id="299" name="Объединяя инновации  и лучшие традиции  заботы о здоровье"/>
          <p:cNvSpPr txBox="1"/>
          <p:nvPr/>
        </p:nvSpPr>
        <p:spPr>
          <a:xfrm>
            <a:off x="436033" y="660400"/>
            <a:ext cx="4403450" cy="13849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nSpc>
                <a:spcPct val="90000"/>
              </a:lnSpc>
              <a:defRPr sz="2000">
                <a:solidFill>
                  <a:srgbClr val="001F67"/>
                </a:solidFill>
                <a:latin typeface="Gilroy Bold"/>
                <a:ea typeface="Gilroy Bold"/>
                <a:cs typeface="Gilroy Bold"/>
                <a:sym typeface="Gilroy Bold"/>
              </a:defRPr>
            </a:pPr>
            <a:r>
              <a:rPr lang="lv-LV" dirty="0"/>
              <a:t>Apvienojot inovācijas un labākās </a:t>
            </a:r>
          </a:p>
          <a:p>
            <a:pPr>
              <a:lnSpc>
                <a:spcPct val="90000"/>
              </a:lnSpc>
              <a:defRPr sz="2000">
                <a:solidFill>
                  <a:srgbClr val="001F67"/>
                </a:solidFill>
                <a:latin typeface="Gilroy Bold"/>
                <a:ea typeface="Gilroy Bold"/>
                <a:cs typeface="Gilroy Bold"/>
                <a:sym typeface="Gilroy Bold"/>
              </a:defRPr>
            </a:pPr>
            <a:r>
              <a:rPr lang="lv-LV" dirty="0"/>
              <a:t>veselības aprūpes tradīcijas</a:t>
            </a:r>
            <a:r>
              <a:rPr lang="ru-RU" dirty="0"/>
              <a:t>,</a:t>
            </a:r>
            <a:r>
              <a:rPr dirty="0"/>
              <a:t> </a:t>
            </a:r>
            <a:br>
              <a:rPr dirty="0"/>
            </a:br>
            <a:r>
              <a:rPr lang="lv-LV" dirty="0"/>
              <a:t>mēs esam izveidojuši priekš jums </a:t>
            </a:r>
          </a:p>
          <a:p>
            <a:pPr>
              <a:lnSpc>
                <a:spcPct val="90000"/>
              </a:lnSpc>
              <a:defRPr sz="2000">
                <a:solidFill>
                  <a:srgbClr val="001F67"/>
                </a:solidFill>
                <a:latin typeface="Gilroy Bold"/>
                <a:ea typeface="Gilroy Bold"/>
                <a:cs typeface="Gilroy Bold"/>
                <a:sym typeface="Gilroy Bold"/>
              </a:defRPr>
            </a:pPr>
            <a:r>
              <a:rPr dirty="0"/>
              <a:t>O!Mega-3 TG — </a:t>
            </a:r>
            <a:r>
              <a:rPr lang="lv-LV" dirty="0"/>
              <a:t>produktu efektīvam </a:t>
            </a:r>
          </a:p>
          <a:p>
            <a:pPr>
              <a:lnSpc>
                <a:spcPct val="90000"/>
              </a:lnSpc>
              <a:defRPr sz="2000">
                <a:solidFill>
                  <a:srgbClr val="001F67"/>
                </a:solidFill>
                <a:latin typeface="Gilroy Bold"/>
                <a:ea typeface="Gilroy Bold"/>
                <a:cs typeface="Gilroy Bold"/>
                <a:sym typeface="Gilroy Bold"/>
              </a:defRPr>
            </a:pPr>
            <a:r>
              <a:rPr lang="lv-LV" dirty="0"/>
              <a:t>sirds, asinsvadu un redzes atbalstam</a:t>
            </a:r>
            <a:r>
              <a:rPr dirty="0"/>
              <a:t> </a:t>
            </a:r>
          </a:p>
        </p:txBody>
      </p:sp>
      <p:pic>
        <p:nvPicPr>
          <p:cNvPr id="300" name="CCI_logo_new_Монтажная область 1.png" descr="CCI_logo_new_Монтажная область 1.png"/>
          <p:cNvPicPr>
            <a:picLocks noChangeAspect="1"/>
          </p:cNvPicPr>
          <p:nvPr/>
        </p:nvPicPr>
        <p:blipFill>
          <a:blip r:embed="rId4"/>
          <a:stretch>
            <a:fillRect/>
          </a:stretch>
        </p:blipFill>
        <p:spPr>
          <a:xfrm>
            <a:off x="8013700" y="4782532"/>
            <a:ext cx="812800" cy="203778"/>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305" name="shutterstock_2079638494.jpg" descr="shutterstock_2079638494.jpg"/>
          <p:cNvPicPr>
            <a:picLocks noChangeAspect="1"/>
          </p:cNvPicPr>
          <p:nvPr/>
        </p:nvPicPr>
        <p:blipFill>
          <a:blip r:embed="rId4"/>
          <a:srcRect t="3613" b="3613"/>
          <a:stretch>
            <a:fillRect/>
          </a:stretch>
        </p:blipFill>
        <p:spPr>
          <a:xfrm>
            <a:off x="-1307" y="1586"/>
            <a:ext cx="9144002" cy="5156203"/>
          </a:xfrm>
          <a:prstGeom prst="rect">
            <a:avLst/>
          </a:prstGeom>
          <a:ln w="12700">
            <a:miter lim="400000"/>
          </a:ln>
        </p:spPr>
      </p:pic>
      <p:grpSp>
        <p:nvGrpSpPr>
          <p:cNvPr id="308" name="М"/>
          <p:cNvGrpSpPr/>
          <p:nvPr/>
        </p:nvGrpSpPr>
        <p:grpSpPr>
          <a:xfrm>
            <a:off x="-273050" y="-266700"/>
            <a:ext cx="9690100" cy="5651500"/>
            <a:chOff x="0" y="0"/>
            <a:chExt cx="9690100" cy="5651500"/>
          </a:xfrm>
        </p:grpSpPr>
        <p:sp>
          <p:nvSpPr>
            <p:cNvPr id="306" name="Прямоугольник"/>
            <p:cNvSpPr/>
            <p:nvPr/>
          </p:nvSpPr>
          <p:spPr>
            <a:xfrm>
              <a:off x="0" y="0"/>
              <a:ext cx="9690100" cy="5651500"/>
            </a:xfrm>
            <a:prstGeom prst="rect">
              <a:avLst/>
            </a:prstGeom>
            <a:solidFill>
              <a:srgbClr val="000000">
                <a:alpha val="47000"/>
              </a:srgbClr>
            </a:solidFill>
            <a:ln w="12700" cap="flat">
              <a:noFill/>
              <a:miter lim="400000"/>
            </a:ln>
            <a:effectLst/>
          </p:spPr>
          <p:txBody>
            <a:bodyPr wrap="square" lIns="0" tIns="0" rIns="0" bIns="0" numCol="1" anchor="t">
              <a:noAutofit/>
            </a:bodyPr>
            <a:lstStyle/>
            <a:p>
              <a:pPr>
                <a:defRPr>
                  <a:latin typeface="+mn-lt"/>
                  <a:ea typeface="+mn-ea"/>
                  <a:cs typeface="+mn-cs"/>
                  <a:sym typeface="Arial"/>
                </a:defRPr>
              </a:pPr>
              <a:endParaRPr/>
            </a:p>
          </p:txBody>
        </p:sp>
        <p:sp>
          <p:nvSpPr>
            <p:cNvPr id="307" name="М"/>
            <p:cNvSpPr txBox="1"/>
            <p:nvPr/>
          </p:nvSpPr>
          <p:spPr>
            <a:xfrm>
              <a:off x="0" y="0"/>
              <a:ext cx="9690100" cy="1973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a:latin typeface="+mn-lt"/>
                  <a:ea typeface="+mn-ea"/>
                  <a:cs typeface="+mn-cs"/>
                  <a:sym typeface="Arial"/>
                </a:defRPr>
              </a:lvl1pPr>
            </a:lstStyle>
            <a:p>
              <a:r>
                <a:t>М</a:t>
              </a:r>
            </a:p>
          </p:txBody>
        </p:sp>
      </p:grpSp>
      <p:pic>
        <p:nvPicPr>
          <p:cNvPr id="309" name="CCI_logo_new_Монтажная область 1.png" descr="CCI_logo_new_Монтажная область 1.png"/>
          <p:cNvPicPr>
            <a:picLocks noChangeAspect="1"/>
          </p:cNvPicPr>
          <p:nvPr/>
        </p:nvPicPr>
        <p:blipFill>
          <a:blip r:embed="rId5"/>
          <a:stretch>
            <a:fillRect/>
          </a:stretch>
        </p:blipFill>
        <p:spPr>
          <a:xfrm>
            <a:off x="8013700" y="4782532"/>
            <a:ext cx="812800" cy="203778"/>
          </a:xfrm>
          <a:prstGeom prst="rect">
            <a:avLst/>
          </a:prstGeom>
          <a:ln w="12700">
            <a:miter lim="400000"/>
          </a:ln>
        </p:spPr>
      </p:pic>
      <p:sp>
        <p:nvSpPr>
          <p:cNvPr id="310"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sp>
        <p:nvSpPr>
          <p:cNvPr id="311" name="O!Mega-3 TG"/>
          <p:cNvSpPr txBox="1"/>
          <p:nvPr/>
        </p:nvSpPr>
        <p:spPr>
          <a:xfrm>
            <a:off x="406400" y="406400"/>
            <a:ext cx="2169199" cy="3374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2700">
                <a:solidFill>
                  <a:srgbClr val="FFFFFF"/>
                </a:solidFill>
                <a:latin typeface="Gilroy Bold"/>
                <a:ea typeface="Gilroy Bold"/>
                <a:cs typeface="Gilroy Bold"/>
                <a:sym typeface="Gilroy Bold"/>
              </a:defRPr>
            </a:lvl1pPr>
          </a:lstStyle>
          <a:p>
            <a:r>
              <a:t>O!Mega-3 TG</a:t>
            </a:r>
          </a:p>
        </p:txBody>
      </p:sp>
      <p:sp>
        <p:nvSpPr>
          <p:cNvPr id="312" name="Содержание активных веществ в 1 капсуле"/>
          <p:cNvSpPr txBox="1"/>
          <p:nvPr/>
        </p:nvSpPr>
        <p:spPr>
          <a:xfrm>
            <a:off x="406399" y="977900"/>
            <a:ext cx="2439770"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defRPr sz="1500">
                <a:solidFill>
                  <a:srgbClr val="FFFFFF"/>
                </a:solidFill>
                <a:latin typeface="Gilroy Regular"/>
                <a:ea typeface="Gilroy Regular"/>
                <a:cs typeface="Gilroy Regular"/>
                <a:sym typeface="Gilroy Regular"/>
              </a:defRPr>
            </a:lvl1pPr>
          </a:lstStyle>
          <a:p>
            <a:r>
              <a:rPr lang="lv-LV" dirty="0"/>
              <a:t>Aktīvo vielu saturs </a:t>
            </a:r>
            <a:r>
              <a:rPr dirty="0"/>
              <a:t>1 </a:t>
            </a:r>
            <a:r>
              <a:rPr lang="lv-LV" dirty="0"/>
              <a:t>kapsulā</a:t>
            </a:r>
            <a:endParaRPr dirty="0"/>
          </a:p>
        </p:txBody>
      </p:sp>
      <p:pic>
        <p:nvPicPr>
          <p:cNvPr id="313" name="Безымянный-1-14.png" descr="Безымянный-1-14.png"/>
          <p:cNvPicPr>
            <a:picLocks noChangeAspect="1"/>
          </p:cNvPicPr>
          <p:nvPr/>
        </p:nvPicPr>
        <p:blipFill>
          <a:blip r:embed="rId6"/>
          <a:srcRect t="1392" b="1391"/>
          <a:stretch>
            <a:fillRect/>
          </a:stretch>
        </p:blipFill>
        <p:spPr>
          <a:xfrm>
            <a:off x="3072857" y="3009898"/>
            <a:ext cx="1388037" cy="254003"/>
          </a:xfrm>
          <a:prstGeom prst="rect">
            <a:avLst/>
          </a:prstGeom>
          <a:ln w="12700">
            <a:miter lim="400000"/>
          </a:ln>
        </p:spPr>
      </p:pic>
      <p:pic>
        <p:nvPicPr>
          <p:cNvPr id="314" name="Безымянный-1-12.png" descr="Безымянный-1-12.png"/>
          <p:cNvPicPr>
            <a:picLocks noChangeAspect="1"/>
          </p:cNvPicPr>
          <p:nvPr/>
        </p:nvPicPr>
        <p:blipFill>
          <a:blip r:embed="rId7"/>
          <a:srcRect t="715" b="715"/>
          <a:stretch>
            <a:fillRect/>
          </a:stretch>
        </p:blipFill>
        <p:spPr>
          <a:xfrm>
            <a:off x="1348756" y="2965449"/>
            <a:ext cx="1523851" cy="342902"/>
          </a:xfrm>
          <a:prstGeom prst="rect">
            <a:avLst/>
          </a:prstGeom>
          <a:ln w="12700">
            <a:miter lim="400000"/>
          </a:ln>
        </p:spPr>
      </p:pic>
      <p:sp>
        <p:nvSpPr>
          <p:cNvPr id="315" name="ЭПК  — 360 мг"/>
          <p:cNvSpPr txBox="1"/>
          <p:nvPr/>
        </p:nvSpPr>
        <p:spPr>
          <a:xfrm>
            <a:off x="1382241" y="3031616"/>
            <a:ext cx="1431482"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gn="ctr">
              <a:defRPr sz="1500">
                <a:solidFill>
                  <a:srgbClr val="FFFFFF"/>
                </a:solidFill>
                <a:latin typeface="Gilroy Regular"/>
                <a:ea typeface="Gilroy Regular"/>
                <a:cs typeface="Gilroy Regular"/>
                <a:sym typeface="Gilroy Regular"/>
              </a:defRPr>
            </a:lvl1pPr>
          </a:lstStyle>
          <a:p>
            <a:r>
              <a:rPr lang="lv-LV" dirty="0"/>
              <a:t>EPA</a:t>
            </a:r>
            <a:r>
              <a:rPr dirty="0"/>
              <a:t>  — 360 </a:t>
            </a:r>
            <a:r>
              <a:rPr lang="lv-LV" dirty="0"/>
              <a:t>mg</a:t>
            </a:r>
            <a:r>
              <a:rPr dirty="0"/>
              <a:t> </a:t>
            </a:r>
          </a:p>
        </p:txBody>
      </p:sp>
      <p:sp>
        <p:nvSpPr>
          <p:cNvPr id="316" name="как в ~ 92 г лосося  свободного вылова на пару"/>
          <p:cNvSpPr txBox="1"/>
          <p:nvPr/>
        </p:nvSpPr>
        <p:spPr>
          <a:xfrm>
            <a:off x="4625358" y="2908299"/>
            <a:ext cx="3419206"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defRPr sz="1500" i="1">
                <a:solidFill>
                  <a:srgbClr val="FFFFFF"/>
                </a:solidFill>
                <a:latin typeface="Gilroy Regular"/>
                <a:ea typeface="Gilroy Regular"/>
                <a:cs typeface="Gilroy Regular"/>
                <a:sym typeface="Gilroy Regular"/>
              </a:defRPr>
            </a:pPr>
            <a:r>
              <a:rPr lang="lv-LV" dirty="0"/>
              <a:t>kā</a:t>
            </a:r>
            <a:r>
              <a:rPr dirty="0"/>
              <a:t> ~ 92 </a:t>
            </a:r>
            <a:r>
              <a:rPr lang="lv-LV" dirty="0"/>
              <a:t>g savvaļā auguša, tvaicēta laša</a:t>
            </a:r>
            <a:endParaRPr dirty="0"/>
          </a:p>
        </p:txBody>
      </p:sp>
      <p:sp>
        <p:nvSpPr>
          <p:cNvPr id="317" name="как в ~ 201 г лосося  свободного вылова на пару"/>
          <p:cNvSpPr txBox="1"/>
          <p:nvPr/>
        </p:nvSpPr>
        <p:spPr>
          <a:xfrm>
            <a:off x="4660982" y="3721098"/>
            <a:ext cx="3526606"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defRPr sz="1500" i="1">
                <a:solidFill>
                  <a:srgbClr val="FFFFFF"/>
                </a:solidFill>
                <a:latin typeface="Gilroy Regular"/>
                <a:ea typeface="Gilroy Regular"/>
                <a:cs typeface="Gilroy Regular"/>
                <a:sym typeface="Gilroy Regular"/>
              </a:defRPr>
            </a:pPr>
            <a:r>
              <a:rPr lang="lv-LV" dirty="0"/>
              <a:t>kā </a:t>
            </a:r>
            <a:r>
              <a:rPr dirty="0"/>
              <a:t>~ 201 </a:t>
            </a:r>
            <a:r>
              <a:rPr lang="lv-LV" dirty="0"/>
              <a:t>g</a:t>
            </a:r>
            <a:r>
              <a:rPr dirty="0"/>
              <a:t> </a:t>
            </a:r>
            <a:r>
              <a:rPr lang="lv-LV" dirty="0"/>
              <a:t>savvaļā auguša, tvaicēta laša</a:t>
            </a:r>
            <a:endParaRPr dirty="0"/>
          </a:p>
        </p:txBody>
      </p:sp>
      <p:pic>
        <p:nvPicPr>
          <p:cNvPr id="318" name="Безымянный-1-14.png" descr="Безымянный-1-14.png"/>
          <p:cNvPicPr>
            <a:picLocks noChangeAspect="1"/>
          </p:cNvPicPr>
          <p:nvPr/>
        </p:nvPicPr>
        <p:blipFill>
          <a:blip r:embed="rId6"/>
          <a:srcRect t="1392" b="1391"/>
          <a:stretch>
            <a:fillRect/>
          </a:stretch>
        </p:blipFill>
        <p:spPr>
          <a:xfrm>
            <a:off x="3072857" y="3822698"/>
            <a:ext cx="1388038" cy="254003"/>
          </a:xfrm>
          <a:prstGeom prst="rect">
            <a:avLst/>
          </a:prstGeom>
          <a:ln w="12700">
            <a:miter lim="400000"/>
          </a:ln>
        </p:spPr>
      </p:pic>
      <p:sp>
        <p:nvSpPr>
          <p:cNvPr id="319" name="ДГК — 240 мг"/>
          <p:cNvSpPr txBox="1"/>
          <p:nvPr/>
        </p:nvSpPr>
        <p:spPr>
          <a:xfrm>
            <a:off x="1397470" y="3851959"/>
            <a:ext cx="1401025"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gn="ctr">
              <a:defRPr sz="1500">
                <a:solidFill>
                  <a:srgbClr val="FFFFFF"/>
                </a:solidFill>
                <a:latin typeface="Gilroy Regular"/>
                <a:ea typeface="Gilroy Regular"/>
                <a:cs typeface="Gilroy Regular"/>
                <a:sym typeface="Gilroy Regular"/>
              </a:defRPr>
            </a:lvl1pPr>
          </a:lstStyle>
          <a:p>
            <a:r>
              <a:rPr lang="lv-LV" dirty="0"/>
              <a:t>DHA</a:t>
            </a:r>
            <a:r>
              <a:rPr dirty="0"/>
              <a:t> — 240 </a:t>
            </a:r>
            <a:r>
              <a:rPr lang="lv-LV" dirty="0"/>
              <a:t>mg</a:t>
            </a:r>
            <a:r>
              <a:rPr dirty="0"/>
              <a:t> </a:t>
            </a:r>
          </a:p>
        </p:txBody>
      </p:sp>
      <p:pic>
        <p:nvPicPr>
          <p:cNvPr id="320" name="Безымянный-1-12.png" descr="Безымянный-1-12.png"/>
          <p:cNvPicPr>
            <a:picLocks noChangeAspect="1"/>
          </p:cNvPicPr>
          <p:nvPr/>
        </p:nvPicPr>
        <p:blipFill>
          <a:blip r:embed="rId7"/>
          <a:srcRect t="715" b="715"/>
          <a:stretch>
            <a:fillRect/>
          </a:stretch>
        </p:blipFill>
        <p:spPr>
          <a:xfrm>
            <a:off x="1289872" y="3800837"/>
            <a:ext cx="1523851" cy="342902"/>
          </a:xfrm>
          <a:prstGeom prst="rect">
            <a:avLst/>
          </a:prstGeom>
          <a:ln w="12700">
            <a:miter lim="400000"/>
          </a:ln>
        </p:spPr>
      </p:pic>
      <p:grpSp>
        <p:nvGrpSpPr>
          <p:cNvPr id="324" name="Группа"/>
          <p:cNvGrpSpPr/>
          <p:nvPr/>
        </p:nvGrpSpPr>
        <p:grpSpPr>
          <a:xfrm>
            <a:off x="660400" y="1708952"/>
            <a:ext cx="3458346" cy="879061"/>
            <a:chOff x="0" y="0"/>
            <a:chExt cx="3458345" cy="879060"/>
          </a:xfrm>
        </p:grpSpPr>
        <p:sp>
          <p:nvSpPr>
            <p:cNvPr id="321" name="Рыбный жир — 1000 мг"/>
            <p:cNvSpPr txBox="1"/>
            <p:nvPr/>
          </p:nvSpPr>
          <p:spPr>
            <a:xfrm>
              <a:off x="396257" y="30947"/>
              <a:ext cx="1809790" cy="2308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500">
                  <a:solidFill>
                    <a:srgbClr val="FFFFFF"/>
                  </a:solidFill>
                  <a:latin typeface="Gilroy Bold"/>
                  <a:ea typeface="Gilroy Bold"/>
                  <a:cs typeface="Gilroy Bold"/>
                  <a:sym typeface="Gilroy Bold"/>
                </a:defRPr>
              </a:lvl1pPr>
            </a:lstStyle>
            <a:p>
              <a:r>
                <a:rPr lang="lv-LV" dirty="0"/>
                <a:t>Zivju eļļa </a:t>
              </a:r>
              <a:r>
                <a:rPr dirty="0"/>
                <a:t>— 1000 </a:t>
              </a:r>
              <a:r>
                <a:rPr lang="lv-LV" dirty="0"/>
                <a:t>mg</a:t>
              </a:r>
              <a:endParaRPr dirty="0"/>
            </a:p>
          </p:txBody>
        </p:sp>
        <p:sp>
          <p:nvSpPr>
            <p:cNvPr id="322" name="Омега-3 — 650 мг, в том числе:"/>
            <p:cNvSpPr txBox="1"/>
            <p:nvPr/>
          </p:nvSpPr>
          <p:spPr>
            <a:xfrm>
              <a:off x="688357" y="640547"/>
              <a:ext cx="2769988" cy="2308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500">
                  <a:solidFill>
                    <a:srgbClr val="FFFFFF"/>
                  </a:solidFill>
                  <a:latin typeface="Gilroy Bold"/>
                  <a:ea typeface="Gilroy Bold"/>
                  <a:cs typeface="Gilroy Bold"/>
                  <a:sym typeface="Gilroy Bold"/>
                </a:defRPr>
              </a:lvl1pPr>
            </a:lstStyle>
            <a:p>
              <a:r>
                <a:rPr lang="lv-LV" dirty="0"/>
                <a:t>Omega</a:t>
              </a:r>
              <a:r>
                <a:rPr dirty="0"/>
                <a:t>-3 — 650 </a:t>
              </a:r>
              <a:r>
                <a:rPr lang="lv-LV" dirty="0"/>
                <a:t>mg</a:t>
              </a:r>
              <a:r>
                <a:rPr dirty="0"/>
                <a:t>, </a:t>
              </a:r>
              <a:r>
                <a:rPr lang="lv-LV" dirty="0"/>
                <a:t>tajā skaitā</a:t>
              </a:r>
              <a:r>
                <a:rPr dirty="0"/>
                <a:t>:</a:t>
              </a:r>
            </a:p>
          </p:txBody>
        </p:sp>
        <p:pic>
          <p:nvPicPr>
            <p:cNvPr id="323" name="Безымянный-1-46.png" descr="Безымянный-1-46.png"/>
            <p:cNvPicPr>
              <a:picLocks noChangeAspect="1"/>
            </p:cNvPicPr>
            <p:nvPr/>
          </p:nvPicPr>
          <p:blipFill>
            <a:blip r:embed="rId8"/>
            <a:srcRect t="312"/>
            <a:stretch>
              <a:fillRect/>
            </a:stretch>
          </p:blipFill>
          <p:spPr>
            <a:xfrm>
              <a:off x="0" y="0"/>
              <a:ext cx="578116" cy="879060"/>
            </a:xfrm>
            <a:prstGeom prst="rect">
              <a:avLst/>
            </a:prstGeom>
            <a:ln w="12700" cap="flat">
              <a:noFill/>
              <a:miter lim="400000"/>
            </a:ln>
            <a:effectLst/>
          </p:spPr>
        </p:pic>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8"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329" name="shutterstock_1444306760.jpg" descr="shutterstock_1444306760.jpg"/>
          <p:cNvPicPr>
            <a:picLocks noChangeAspect="1"/>
          </p:cNvPicPr>
          <p:nvPr/>
        </p:nvPicPr>
        <p:blipFill>
          <a:blip r:embed="rId4"/>
          <a:srcRect t="15420" b="6"/>
          <a:stretch>
            <a:fillRect/>
          </a:stretch>
        </p:blipFill>
        <p:spPr>
          <a:xfrm rot="10800000" flipH="1">
            <a:off x="-1307" y="1587"/>
            <a:ext cx="9144002" cy="5156202"/>
          </a:xfrm>
          <a:prstGeom prst="rect">
            <a:avLst/>
          </a:prstGeom>
          <a:ln w="12700">
            <a:miter lim="400000"/>
          </a:ln>
        </p:spPr>
      </p:pic>
      <p:grpSp>
        <p:nvGrpSpPr>
          <p:cNvPr id="332" name="ZZZZ"/>
          <p:cNvGrpSpPr/>
          <p:nvPr/>
        </p:nvGrpSpPr>
        <p:grpSpPr>
          <a:xfrm>
            <a:off x="-273050" y="-254000"/>
            <a:ext cx="9690100" cy="5651500"/>
            <a:chOff x="0" y="0"/>
            <a:chExt cx="9690100" cy="5651500"/>
          </a:xfrm>
        </p:grpSpPr>
        <p:sp>
          <p:nvSpPr>
            <p:cNvPr id="330" name="Прямоугольник"/>
            <p:cNvSpPr/>
            <p:nvPr/>
          </p:nvSpPr>
          <p:spPr>
            <a:xfrm>
              <a:off x="0" y="0"/>
              <a:ext cx="9690100" cy="5651500"/>
            </a:xfrm>
            <a:prstGeom prst="rect">
              <a:avLst/>
            </a:prstGeom>
            <a:solidFill>
              <a:srgbClr val="000000">
                <a:alpha val="40000"/>
              </a:srgbClr>
            </a:solidFill>
            <a:ln w="12700" cap="flat">
              <a:noFill/>
              <a:miter lim="400000"/>
            </a:ln>
            <a:effectLst/>
          </p:spPr>
          <p:txBody>
            <a:bodyPr wrap="square" lIns="0" tIns="0" rIns="0" bIns="0" numCol="1" anchor="t">
              <a:noAutofit/>
            </a:bodyPr>
            <a:lstStyle/>
            <a:p>
              <a:pPr>
                <a:defRPr>
                  <a:latin typeface="+mn-lt"/>
                  <a:ea typeface="+mn-ea"/>
                  <a:cs typeface="+mn-cs"/>
                  <a:sym typeface="Arial"/>
                </a:defRPr>
              </a:pPr>
              <a:endParaRPr/>
            </a:p>
          </p:txBody>
        </p:sp>
        <p:sp>
          <p:nvSpPr>
            <p:cNvPr id="331" name="ZZZZ"/>
            <p:cNvSpPr txBox="1"/>
            <p:nvPr/>
          </p:nvSpPr>
          <p:spPr>
            <a:xfrm>
              <a:off x="0" y="0"/>
              <a:ext cx="9690100" cy="1973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a:latin typeface="+mn-lt"/>
                  <a:ea typeface="+mn-ea"/>
                  <a:cs typeface="+mn-cs"/>
                  <a:sym typeface="Arial"/>
                </a:defRPr>
              </a:lvl1pPr>
            </a:lstStyle>
            <a:p>
              <a:r>
                <a:t>ZZZZ</a:t>
              </a:r>
            </a:p>
          </p:txBody>
        </p:sp>
      </p:grpSp>
      <p:pic>
        <p:nvPicPr>
          <p:cNvPr id="333" name="CCI_logo_new_Монтажная область 1.png" descr="CCI_logo_new_Монтажная область 1.png"/>
          <p:cNvPicPr>
            <a:picLocks noChangeAspect="1"/>
          </p:cNvPicPr>
          <p:nvPr/>
        </p:nvPicPr>
        <p:blipFill>
          <a:blip r:embed="rId5"/>
          <a:stretch>
            <a:fillRect/>
          </a:stretch>
        </p:blipFill>
        <p:spPr>
          <a:xfrm>
            <a:off x="8013700" y="4782532"/>
            <a:ext cx="812800" cy="203778"/>
          </a:xfrm>
          <a:prstGeom prst="rect">
            <a:avLst/>
          </a:prstGeom>
          <a:ln w="12700">
            <a:miter lim="400000"/>
          </a:ln>
        </p:spPr>
      </p:pic>
      <p:sp>
        <p:nvSpPr>
          <p:cNvPr id="334" name="O!Mega-3 TG: та самая — восстановленная…"/>
          <p:cNvSpPr txBox="1"/>
          <p:nvPr/>
        </p:nvSpPr>
        <p:spPr>
          <a:xfrm>
            <a:off x="406399" y="406400"/>
            <a:ext cx="8079135" cy="3739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nSpc>
                <a:spcPct val="90000"/>
              </a:lnSpc>
              <a:defRPr sz="2700">
                <a:solidFill>
                  <a:srgbClr val="FFFFFF"/>
                </a:solidFill>
                <a:latin typeface="Gilroy Bold"/>
                <a:ea typeface="Gilroy Bold"/>
                <a:cs typeface="Gilroy Bold"/>
                <a:sym typeface="Gilroy Bold"/>
              </a:defRPr>
            </a:pPr>
            <a:r>
              <a:rPr dirty="0"/>
              <a:t>O!Mega-3 TG: </a:t>
            </a:r>
            <a:r>
              <a:rPr lang="lv-LV" dirty="0"/>
              <a:t>tā pati</a:t>
            </a:r>
            <a:r>
              <a:rPr dirty="0"/>
              <a:t> — </a:t>
            </a:r>
            <a:r>
              <a:rPr lang="lv-LV" dirty="0"/>
              <a:t>atjaunotā </a:t>
            </a:r>
            <a:r>
              <a:rPr lang="lv-LV" dirty="0" err="1"/>
              <a:t>triglicerīdu</a:t>
            </a:r>
            <a:r>
              <a:rPr lang="lv-LV" dirty="0"/>
              <a:t> forma </a:t>
            </a:r>
            <a:endParaRPr dirty="0"/>
          </a:p>
        </p:txBody>
      </p:sp>
      <p:sp>
        <p:nvSpPr>
          <p:cNvPr id="335"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grpSp>
        <p:nvGrpSpPr>
          <p:cNvPr id="342" name="Группа"/>
          <p:cNvGrpSpPr/>
          <p:nvPr/>
        </p:nvGrpSpPr>
        <p:grpSpPr>
          <a:xfrm>
            <a:off x="1493766" y="1714498"/>
            <a:ext cx="6156471" cy="2129255"/>
            <a:chOff x="0" y="-1"/>
            <a:chExt cx="6156470" cy="2129254"/>
          </a:xfrm>
        </p:grpSpPr>
        <p:grpSp>
          <p:nvGrpSpPr>
            <p:cNvPr id="338" name="Группа"/>
            <p:cNvGrpSpPr/>
            <p:nvPr/>
          </p:nvGrpSpPr>
          <p:grpSpPr>
            <a:xfrm>
              <a:off x="3368995" y="-1"/>
              <a:ext cx="2787475" cy="1898421"/>
              <a:chOff x="0" y="0"/>
              <a:chExt cx="2787474" cy="1898419"/>
            </a:xfrm>
          </p:grpSpPr>
          <p:sp>
            <p:nvSpPr>
              <p:cNvPr id="336" name="Форма, близкая к природной"/>
              <p:cNvSpPr txBox="1"/>
              <p:nvPr/>
            </p:nvSpPr>
            <p:spPr>
              <a:xfrm>
                <a:off x="0" y="1667587"/>
                <a:ext cx="2787474" cy="2308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defRPr sz="1500">
                    <a:solidFill>
                      <a:srgbClr val="FFFFFF"/>
                    </a:solidFill>
                    <a:latin typeface="Gilroy Regular"/>
                    <a:ea typeface="Gilroy Regular"/>
                    <a:cs typeface="Gilroy Regular"/>
                    <a:sym typeface="Gilroy Regular"/>
                  </a:defRPr>
                </a:lvl1pPr>
              </a:lstStyle>
              <a:p>
                <a:r>
                  <a:rPr lang="lv-LV" dirty="0"/>
                  <a:t>Forma, kas tuva dabīgajai</a:t>
                </a:r>
                <a:endParaRPr dirty="0"/>
              </a:p>
            </p:txBody>
          </p:sp>
          <p:pic>
            <p:nvPicPr>
              <p:cNvPr id="337" name="Безымянный-1 (1)-09.png" descr="Безымянный-1 (1)-09.png"/>
              <p:cNvPicPr>
                <a:picLocks noChangeAspect="1"/>
              </p:cNvPicPr>
              <p:nvPr/>
            </p:nvPicPr>
            <p:blipFill>
              <a:blip r:embed="rId6"/>
              <a:stretch>
                <a:fillRect/>
              </a:stretch>
            </p:blipFill>
            <p:spPr>
              <a:xfrm>
                <a:off x="626646" y="0"/>
                <a:ext cx="1534182" cy="1534182"/>
              </a:xfrm>
              <a:prstGeom prst="rect">
                <a:avLst/>
              </a:prstGeom>
              <a:ln w="12700" cap="flat">
                <a:noFill/>
                <a:miter lim="400000"/>
              </a:ln>
              <a:effectLst/>
            </p:spPr>
          </p:pic>
        </p:grpSp>
        <p:grpSp>
          <p:nvGrpSpPr>
            <p:cNvPr id="341" name="Группа"/>
            <p:cNvGrpSpPr/>
            <p:nvPr/>
          </p:nvGrpSpPr>
          <p:grpSpPr>
            <a:xfrm>
              <a:off x="0" y="1"/>
              <a:ext cx="2648597" cy="2129252"/>
              <a:chOff x="0" y="0"/>
              <a:chExt cx="2648596" cy="2129251"/>
            </a:xfrm>
          </p:grpSpPr>
          <p:sp>
            <p:nvSpPr>
              <p:cNvPr id="339" name="Повышенная концентрация  ЭПК и ДГК в продукте"/>
              <p:cNvSpPr txBox="1"/>
              <p:nvPr/>
            </p:nvSpPr>
            <p:spPr>
              <a:xfrm>
                <a:off x="0" y="1667586"/>
                <a:ext cx="2648596" cy="46166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lgn="ctr">
                  <a:defRPr sz="1500">
                    <a:solidFill>
                      <a:srgbClr val="FFFFFF"/>
                    </a:solidFill>
                    <a:latin typeface="Gilroy Regular"/>
                    <a:ea typeface="Gilroy Regular"/>
                    <a:cs typeface="Gilroy Regular"/>
                    <a:sym typeface="Gilroy Regular"/>
                  </a:defRPr>
                </a:pPr>
                <a:r>
                  <a:rPr lang="lv-LV" dirty="0"/>
                  <a:t>Paaugstināta EPA un DHA koncentrācija produktā</a:t>
                </a:r>
                <a:endParaRPr dirty="0"/>
              </a:p>
            </p:txBody>
          </p:sp>
          <p:pic>
            <p:nvPicPr>
              <p:cNvPr id="340" name="Безымянный-1-16.png" descr="Безымянный-1-16.png"/>
              <p:cNvPicPr>
                <a:picLocks noChangeAspect="1"/>
              </p:cNvPicPr>
              <p:nvPr/>
            </p:nvPicPr>
            <p:blipFill>
              <a:blip r:embed="rId7"/>
              <a:stretch>
                <a:fillRect/>
              </a:stretch>
            </p:blipFill>
            <p:spPr>
              <a:xfrm>
                <a:off x="557207" y="0"/>
                <a:ext cx="1534182" cy="1534181"/>
              </a:xfrm>
              <a:prstGeom prst="rect">
                <a:avLst/>
              </a:prstGeom>
              <a:ln w="12700" cap="flat">
                <a:noFill/>
                <a:miter lim="400000"/>
              </a:ln>
              <a:effectLst/>
            </p:spPr>
          </p:pic>
        </p:gr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6"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347" name="pexels-garrison-gao-8903205.jpg" descr="pexels-garrison-gao-8903205.jpg"/>
          <p:cNvPicPr>
            <a:picLocks noChangeAspect="1"/>
          </p:cNvPicPr>
          <p:nvPr/>
        </p:nvPicPr>
        <p:blipFill>
          <a:blip r:embed="rId4"/>
          <a:srcRect t="31205" b="31205"/>
          <a:stretch>
            <a:fillRect/>
          </a:stretch>
        </p:blipFill>
        <p:spPr>
          <a:xfrm rot="10800000" flipH="1">
            <a:off x="-1307" y="1586"/>
            <a:ext cx="9144002" cy="5156202"/>
          </a:xfrm>
          <a:prstGeom prst="rect">
            <a:avLst/>
          </a:prstGeom>
          <a:ln w="12700">
            <a:miter lim="400000"/>
          </a:ln>
        </p:spPr>
      </p:pic>
      <p:grpSp>
        <p:nvGrpSpPr>
          <p:cNvPr id="350" name="ZZZZ"/>
          <p:cNvGrpSpPr/>
          <p:nvPr/>
        </p:nvGrpSpPr>
        <p:grpSpPr>
          <a:xfrm>
            <a:off x="-273050" y="-215900"/>
            <a:ext cx="9690100" cy="5651500"/>
            <a:chOff x="0" y="0"/>
            <a:chExt cx="9690100" cy="5651500"/>
          </a:xfrm>
        </p:grpSpPr>
        <p:sp>
          <p:nvSpPr>
            <p:cNvPr id="348" name="Прямоугольник"/>
            <p:cNvSpPr/>
            <p:nvPr/>
          </p:nvSpPr>
          <p:spPr>
            <a:xfrm>
              <a:off x="0" y="0"/>
              <a:ext cx="9690100" cy="5651500"/>
            </a:xfrm>
            <a:prstGeom prst="rect">
              <a:avLst/>
            </a:prstGeom>
            <a:solidFill>
              <a:srgbClr val="000000">
                <a:alpha val="46000"/>
              </a:srgbClr>
            </a:solidFill>
            <a:ln w="12700" cap="flat">
              <a:noFill/>
              <a:miter lim="400000"/>
            </a:ln>
            <a:effectLst/>
          </p:spPr>
          <p:txBody>
            <a:bodyPr wrap="square" lIns="0" tIns="0" rIns="0" bIns="0" numCol="1" anchor="t">
              <a:noAutofit/>
            </a:bodyPr>
            <a:lstStyle/>
            <a:p>
              <a:pPr>
                <a:defRPr>
                  <a:latin typeface="+mn-lt"/>
                  <a:ea typeface="+mn-ea"/>
                  <a:cs typeface="+mn-cs"/>
                  <a:sym typeface="Arial"/>
                </a:defRPr>
              </a:pPr>
              <a:endParaRPr/>
            </a:p>
          </p:txBody>
        </p:sp>
        <p:sp>
          <p:nvSpPr>
            <p:cNvPr id="349" name="ZZZZ"/>
            <p:cNvSpPr txBox="1"/>
            <p:nvPr/>
          </p:nvSpPr>
          <p:spPr>
            <a:xfrm>
              <a:off x="0" y="0"/>
              <a:ext cx="9690100" cy="1973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a:latin typeface="+mn-lt"/>
                  <a:ea typeface="+mn-ea"/>
                  <a:cs typeface="+mn-cs"/>
                  <a:sym typeface="Arial"/>
                </a:defRPr>
              </a:lvl1pPr>
            </a:lstStyle>
            <a:p>
              <a:r>
                <a:t>ZZZZ</a:t>
              </a:r>
            </a:p>
          </p:txBody>
        </p:sp>
      </p:grpSp>
      <p:pic>
        <p:nvPicPr>
          <p:cNvPr id="351" name="CCI_logo_new_Монтажная область 1.png" descr="CCI_logo_new_Монтажная область 1.png"/>
          <p:cNvPicPr>
            <a:picLocks noChangeAspect="1"/>
          </p:cNvPicPr>
          <p:nvPr/>
        </p:nvPicPr>
        <p:blipFill>
          <a:blip r:embed="rId5"/>
          <a:stretch>
            <a:fillRect/>
          </a:stretch>
        </p:blipFill>
        <p:spPr>
          <a:xfrm>
            <a:off x="8013700" y="4782532"/>
            <a:ext cx="812800" cy="203778"/>
          </a:xfrm>
          <a:prstGeom prst="rect">
            <a:avLst/>
          </a:prstGeom>
          <a:ln w="12700">
            <a:miter lim="400000"/>
          </a:ln>
        </p:spPr>
      </p:pic>
      <p:sp>
        <p:nvSpPr>
          <p:cNvPr id="352" name="O!Mega-3 TG: богатство Тихого  и Атлантического океанов"/>
          <p:cNvSpPr txBox="1"/>
          <p:nvPr/>
        </p:nvSpPr>
        <p:spPr>
          <a:xfrm>
            <a:off x="406400" y="406400"/>
            <a:ext cx="8220199" cy="3739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nSpc>
                <a:spcPct val="90000"/>
              </a:lnSpc>
              <a:defRPr sz="2700">
                <a:solidFill>
                  <a:srgbClr val="FFFFFF"/>
                </a:solidFill>
                <a:latin typeface="Gilroy Bold"/>
                <a:ea typeface="Gilroy Bold"/>
                <a:cs typeface="Gilroy Bold"/>
                <a:sym typeface="Gilroy Bold"/>
              </a:defRPr>
            </a:pPr>
            <a:r>
              <a:rPr dirty="0"/>
              <a:t>O!Mega-3 TG: </a:t>
            </a:r>
            <a:r>
              <a:rPr lang="lv-LV" dirty="0"/>
              <a:t>Klusā un Atlantiskā okeāna bagātība</a:t>
            </a:r>
            <a:endParaRPr dirty="0"/>
          </a:p>
        </p:txBody>
      </p:sp>
      <p:sp>
        <p:nvSpPr>
          <p:cNvPr id="353"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sp>
        <p:nvSpPr>
          <p:cNvPr id="354" name="Рыбный жир для производства продукта добывают…"/>
          <p:cNvSpPr txBox="1"/>
          <p:nvPr/>
        </p:nvSpPr>
        <p:spPr>
          <a:xfrm>
            <a:off x="406399" y="1524000"/>
            <a:ext cx="4162999" cy="6924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defRPr sz="1500">
                <a:solidFill>
                  <a:srgbClr val="FFFFFF"/>
                </a:solidFill>
                <a:latin typeface="Gilroy Regular"/>
                <a:ea typeface="Gilroy Regular"/>
                <a:cs typeface="Gilroy Regular"/>
                <a:sym typeface="Gilroy Regular"/>
              </a:defRPr>
            </a:pPr>
            <a:r>
              <a:rPr lang="lv-LV" dirty="0"/>
              <a:t>Zivju eļļu, kas tiek izmantota produkta ražošanā, </a:t>
            </a:r>
          </a:p>
          <a:p>
            <a:pPr>
              <a:defRPr sz="1500">
                <a:solidFill>
                  <a:srgbClr val="FFFFFF"/>
                </a:solidFill>
                <a:latin typeface="Gilroy Regular"/>
                <a:ea typeface="Gilroy Regular"/>
                <a:cs typeface="Gilroy Regular"/>
                <a:sym typeface="Gilroy Regular"/>
              </a:defRPr>
            </a:pPr>
            <a:r>
              <a:rPr lang="lv-LV" dirty="0"/>
              <a:t>iegūst no </a:t>
            </a:r>
            <a:r>
              <a:rPr lang="lv-LV" dirty="0" err="1"/>
              <a:t>aukstūdens</a:t>
            </a:r>
            <a:r>
              <a:rPr lang="lv-LV" dirty="0"/>
              <a:t> okeāna zivju sugām: </a:t>
            </a:r>
            <a:r>
              <a:rPr lang="lv-LV" dirty="0">
                <a:solidFill>
                  <a:schemeClr val="tx1"/>
                </a:solidFill>
              </a:rPr>
              <a:t> </a:t>
            </a:r>
            <a:endParaRPr lang="ru-RU" dirty="0">
              <a:solidFill>
                <a:schemeClr val="tx1"/>
              </a:solidFill>
            </a:endParaRPr>
          </a:p>
          <a:p>
            <a:pPr>
              <a:defRPr sz="1500">
                <a:solidFill>
                  <a:srgbClr val="FFFFFF"/>
                </a:solidFill>
                <a:latin typeface="Gilroy Regular"/>
                <a:ea typeface="Gilroy Regular"/>
                <a:cs typeface="Gilroy Regular"/>
                <a:sym typeface="Gilroy Regular"/>
              </a:defRPr>
            </a:pPr>
            <a:endParaRPr dirty="0">
              <a:solidFill>
                <a:schemeClr val="tx1"/>
              </a:solidFill>
            </a:endParaRPr>
          </a:p>
        </p:txBody>
      </p:sp>
      <p:sp>
        <p:nvSpPr>
          <p:cNvPr id="355" name="анчоусов…"/>
          <p:cNvSpPr txBox="1"/>
          <p:nvPr/>
        </p:nvSpPr>
        <p:spPr>
          <a:xfrm>
            <a:off x="406399" y="2159000"/>
            <a:ext cx="943848" cy="9233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marL="150394" indent="-150394">
              <a:buSzPct val="100000"/>
              <a:buChar char="•"/>
              <a:defRPr sz="1500">
                <a:solidFill>
                  <a:srgbClr val="FFFFFF"/>
                </a:solidFill>
                <a:latin typeface="Gilroy Regular"/>
                <a:ea typeface="Gilroy Regular"/>
                <a:cs typeface="Gilroy Regular"/>
                <a:sym typeface="Gilroy Regular"/>
              </a:defRPr>
            </a:pPr>
            <a:r>
              <a:rPr lang="lv-LV" sz="1500" dirty="0">
                <a:sym typeface="Gilroy Regular"/>
              </a:rPr>
              <a:t>anšovi</a:t>
            </a:r>
          </a:p>
          <a:p>
            <a:pPr marL="150394" indent="-150394">
              <a:buSzPct val="100000"/>
              <a:buChar char="•"/>
              <a:defRPr sz="1500">
                <a:solidFill>
                  <a:srgbClr val="FFFFFF"/>
                </a:solidFill>
                <a:latin typeface="Gilroy Regular"/>
                <a:ea typeface="Gilroy Regular"/>
                <a:cs typeface="Gilroy Regular"/>
                <a:sym typeface="Gilroy Regular"/>
              </a:defRPr>
            </a:pPr>
            <a:r>
              <a:rPr lang="lv-LV" sz="1500" dirty="0">
                <a:sym typeface="Gilroy Regular"/>
              </a:rPr>
              <a:t>sardīnes </a:t>
            </a:r>
          </a:p>
          <a:p>
            <a:pPr marL="150394" indent="-150394">
              <a:buSzPct val="100000"/>
              <a:buChar char="•"/>
              <a:defRPr sz="1500">
                <a:solidFill>
                  <a:srgbClr val="FFFFFF"/>
                </a:solidFill>
                <a:latin typeface="Gilroy Regular"/>
                <a:ea typeface="Gilroy Regular"/>
                <a:cs typeface="Gilroy Regular"/>
                <a:sym typeface="Gilroy Regular"/>
              </a:defRPr>
            </a:pPr>
            <a:r>
              <a:rPr lang="lv-LV" sz="1500" dirty="0">
                <a:sym typeface="Gilroy Regular"/>
              </a:rPr>
              <a:t>makrele </a:t>
            </a:r>
          </a:p>
          <a:p>
            <a:pPr marL="150394" indent="-150394">
              <a:buSzPct val="100000"/>
              <a:buChar char="•"/>
              <a:defRPr sz="1500">
                <a:solidFill>
                  <a:srgbClr val="FFFFFF"/>
                </a:solidFill>
                <a:latin typeface="Gilroy Regular"/>
                <a:ea typeface="Gilroy Regular"/>
                <a:cs typeface="Gilroy Regular"/>
                <a:sym typeface="Gilroy Regular"/>
              </a:defRPr>
            </a:pPr>
            <a:r>
              <a:rPr lang="lv-LV" sz="1500" dirty="0">
                <a:sym typeface="Gilroy Regular"/>
              </a:rPr>
              <a:t>tuncis</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9"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360" name="pexels-luis-quintero-1559700.jpg" descr="pexels-luis-quintero-1559700.jpg"/>
          <p:cNvPicPr>
            <a:picLocks noChangeAspect="1"/>
          </p:cNvPicPr>
          <p:nvPr/>
        </p:nvPicPr>
        <p:blipFill>
          <a:blip r:embed="rId4"/>
          <a:srcRect t="4" b="15418"/>
          <a:stretch>
            <a:fillRect/>
          </a:stretch>
        </p:blipFill>
        <p:spPr>
          <a:xfrm>
            <a:off x="-1307" y="1587"/>
            <a:ext cx="9144002" cy="5156202"/>
          </a:xfrm>
          <a:prstGeom prst="rect">
            <a:avLst/>
          </a:prstGeom>
          <a:ln w="12700">
            <a:miter lim="400000"/>
          </a:ln>
        </p:spPr>
      </p:pic>
      <p:grpSp>
        <p:nvGrpSpPr>
          <p:cNvPr id="363" name="ZZZZ"/>
          <p:cNvGrpSpPr/>
          <p:nvPr/>
        </p:nvGrpSpPr>
        <p:grpSpPr>
          <a:xfrm>
            <a:off x="-247650" y="-254000"/>
            <a:ext cx="9690100" cy="5651500"/>
            <a:chOff x="0" y="0"/>
            <a:chExt cx="9690100" cy="5651500"/>
          </a:xfrm>
        </p:grpSpPr>
        <p:sp>
          <p:nvSpPr>
            <p:cNvPr id="361" name="Прямоугольник"/>
            <p:cNvSpPr/>
            <p:nvPr/>
          </p:nvSpPr>
          <p:spPr>
            <a:xfrm>
              <a:off x="0" y="0"/>
              <a:ext cx="9690100" cy="5651500"/>
            </a:xfrm>
            <a:prstGeom prst="rect">
              <a:avLst/>
            </a:prstGeom>
            <a:solidFill>
              <a:srgbClr val="000000">
                <a:alpha val="38000"/>
              </a:srgbClr>
            </a:solidFill>
            <a:ln w="12700" cap="flat">
              <a:noFill/>
              <a:miter lim="400000"/>
            </a:ln>
            <a:effectLst/>
          </p:spPr>
          <p:txBody>
            <a:bodyPr wrap="square" lIns="0" tIns="0" rIns="0" bIns="0" numCol="1" anchor="t">
              <a:noAutofit/>
            </a:bodyPr>
            <a:lstStyle/>
            <a:p>
              <a:pPr>
                <a:defRPr>
                  <a:latin typeface="+mn-lt"/>
                  <a:ea typeface="+mn-ea"/>
                  <a:cs typeface="+mn-cs"/>
                  <a:sym typeface="Arial"/>
                </a:defRPr>
              </a:pPr>
              <a:endParaRPr/>
            </a:p>
          </p:txBody>
        </p:sp>
        <p:sp>
          <p:nvSpPr>
            <p:cNvPr id="362" name="ZZZZ"/>
            <p:cNvSpPr txBox="1"/>
            <p:nvPr/>
          </p:nvSpPr>
          <p:spPr>
            <a:xfrm>
              <a:off x="0" y="0"/>
              <a:ext cx="9690100" cy="1973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a:latin typeface="+mn-lt"/>
                  <a:ea typeface="+mn-ea"/>
                  <a:cs typeface="+mn-cs"/>
                  <a:sym typeface="Arial"/>
                </a:defRPr>
              </a:lvl1pPr>
            </a:lstStyle>
            <a:p>
              <a:r>
                <a:t>ZZZZ</a:t>
              </a:r>
            </a:p>
          </p:txBody>
        </p:sp>
      </p:grpSp>
      <p:pic>
        <p:nvPicPr>
          <p:cNvPr id="364" name="CCI_logo_new_Монтажная область 1.png" descr="CCI_logo_new_Монтажная область 1.png"/>
          <p:cNvPicPr>
            <a:picLocks noChangeAspect="1"/>
          </p:cNvPicPr>
          <p:nvPr/>
        </p:nvPicPr>
        <p:blipFill>
          <a:blip r:embed="rId5"/>
          <a:stretch>
            <a:fillRect/>
          </a:stretch>
        </p:blipFill>
        <p:spPr>
          <a:xfrm>
            <a:off x="8013700" y="4782532"/>
            <a:ext cx="812800" cy="203778"/>
          </a:xfrm>
          <a:prstGeom prst="rect">
            <a:avLst/>
          </a:prstGeom>
          <a:ln w="12700">
            <a:miter lim="400000"/>
          </a:ln>
        </p:spPr>
      </p:pic>
      <p:sp>
        <p:nvSpPr>
          <p:cNvPr id="365" name="Производство O!Mega-3 TG из солнечной  Испании: качественно и бережно"/>
          <p:cNvSpPr txBox="1"/>
          <p:nvPr/>
        </p:nvSpPr>
        <p:spPr>
          <a:xfrm>
            <a:off x="406400" y="406400"/>
            <a:ext cx="6732612" cy="7478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nSpc>
                <a:spcPct val="90000"/>
              </a:lnSpc>
              <a:defRPr sz="2700">
                <a:solidFill>
                  <a:srgbClr val="FFFFFF"/>
                </a:solidFill>
                <a:latin typeface="Gilroy Bold"/>
                <a:ea typeface="Gilroy Bold"/>
                <a:cs typeface="Gilroy Bold"/>
                <a:sym typeface="Gilroy Bold"/>
              </a:defRPr>
            </a:pPr>
            <a:r>
              <a:rPr dirty="0"/>
              <a:t>O!Mega-3 TG </a:t>
            </a:r>
            <a:r>
              <a:rPr lang="lv-LV" dirty="0"/>
              <a:t>ražošana saulainajā Spānijā: </a:t>
            </a:r>
          </a:p>
          <a:p>
            <a:pPr>
              <a:lnSpc>
                <a:spcPct val="90000"/>
              </a:lnSpc>
              <a:defRPr sz="2700">
                <a:solidFill>
                  <a:srgbClr val="FFFFFF"/>
                </a:solidFill>
                <a:latin typeface="Gilroy Bold"/>
                <a:ea typeface="Gilroy Bold"/>
                <a:cs typeface="Gilroy Bold"/>
                <a:sym typeface="Gilroy Bold"/>
              </a:defRPr>
            </a:pPr>
            <a:r>
              <a:rPr lang="lv-LV" dirty="0"/>
              <a:t>kvalitatīvi un saudzīgi</a:t>
            </a:r>
            <a:endParaRPr dirty="0"/>
          </a:p>
        </p:txBody>
      </p:sp>
      <p:sp>
        <p:nvSpPr>
          <p:cNvPr id="366"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pic>
        <p:nvPicPr>
          <p:cNvPr id="367" name="Безымянный-1 (1)-13.png" descr="Безымянный-1 (1)-13.png"/>
          <p:cNvPicPr>
            <a:picLocks noChangeAspect="1"/>
          </p:cNvPicPr>
          <p:nvPr/>
        </p:nvPicPr>
        <p:blipFill>
          <a:blip r:embed="rId6"/>
          <a:stretch>
            <a:fillRect/>
          </a:stretch>
        </p:blipFill>
        <p:spPr>
          <a:xfrm>
            <a:off x="1206500" y="-1006326"/>
            <a:ext cx="2146300" cy="798982"/>
          </a:xfrm>
          <a:prstGeom prst="rect">
            <a:avLst/>
          </a:prstGeom>
          <a:ln w="12700">
            <a:miter lim="400000"/>
          </a:ln>
        </p:spPr>
      </p:pic>
      <p:grpSp>
        <p:nvGrpSpPr>
          <p:cNvPr id="376" name="Группа"/>
          <p:cNvGrpSpPr/>
          <p:nvPr/>
        </p:nvGrpSpPr>
        <p:grpSpPr>
          <a:xfrm>
            <a:off x="1134672" y="1435100"/>
            <a:ext cx="7557421" cy="3060703"/>
            <a:chOff x="-1" y="0"/>
            <a:chExt cx="7557420" cy="3060702"/>
          </a:xfrm>
        </p:grpSpPr>
        <p:grpSp>
          <p:nvGrpSpPr>
            <p:cNvPr id="371" name="Группа"/>
            <p:cNvGrpSpPr/>
            <p:nvPr/>
          </p:nvGrpSpPr>
          <p:grpSpPr>
            <a:xfrm>
              <a:off x="3727844" y="0"/>
              <a:ext cx="3829575" cy="2659523"/>
              <a:chOff x="-1" y="0"/>
              <a:chExt cx="3829574" cy="2659523"/>
            </a:xfrm>
          </p:grpSpPr>
          <p:sp>
            <p:nvSpPr>
              <p:cNvPr id="368" name="Сырье обрабатывается с применением  технологии Flutex — без использования  токсичных органических растворителей  и высоких температур."/>
              <p:cNvSpPr txBox="1"/>
              <p:nvPr/>
            </p:nvSpPr>
            <p:spPr>
              <a:xfrm>
                <a:off x="-1" y="977900"/>
                <a:ext cx="3829574" cy="55399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a:solidFill>
                      <a:srgbClr val="FFFFFF"/>
                    </a:solidFill>
                    <a:latin typeface="Gilroy Bold"/>
                    <a:ea typeface="Gilroy Bold"/>
                    <a:cs typeface="Gilroy Bold"/>
                    <a:sym typeface="Gilroy Bold"/>
                  </a:defRPr>
                </a:pPr>
                <a:r>
                  <a:rPr lang="lv-LV" dirty="0"/>
                  <a:t>Izejvielas tiek apstrādātas, izmantojot </a:t>
                </a:r>
                <a:r>
                  <a:rPr dirty="0" err="1"/>
                  <a:t>Flutex</a:t>
                </a:r>
                <a:r>
                  <a:rPr dirty="0"/>
                  <a:t> </a:t>
                </a:r>
                <a:r>
                  <a:rPr lang="lv-LV" dirty="0"/>
                  <a:t>tehnoloģiju </a:t>
                </a:r>
              </a:p>
              <a:p>
                <a:pPr>
                  <a:defRPr sz="1200">
                    <a:solidFill>
                      <a:srgbClr val="FFFFFF"/>
                    </a:solidFill>
                    <a:latin typeface="Gilroy Bold"/>
                    <a:ea typeface="Gilroy Bold"/>
                    <a:cs typeface="Gilroy Bold"/>
                    <a:sym typeface="Gilroy Bold"/>
                  </a:defRPr>
                </a:pPr>
                <a:r>
                  <a:rPr dirty="0"/>
                  <a:t>— </a:t>
                </a:r>
                <a:r>
                  <a:rPr lang="lv-LV" dirty="0"/>
                  <a:t>neizmantojot toksiskus organiskos šķīdinātājus </a:t>
                </a:r>
              </a:p>
              <a:p>
                <a:pPr>
                  <a:defRPr sz="1200">
                    <a:solidFill>
                      <a:srgbClr val="FFFFFF"/>
                    </a:solidFill>
                    <a:latin typeface="Gilroy Bold"/>
                    <a:ea typeface="Gilroy Bold"/>
                    <a:cs typeface="Gilroy Bold"/>
                    <a:sym typeface="Gilroy Bold"/>
                  </a:defRPr>
                </a:pPr>
                <a:r>
                  <a:rPr lang="lv-LV" dirty="0"/>
                  <a:t>un augstas temperatūras</a:t>
                </a:r>
                <a:r>
                  <a:rPr dirty="0"/>
                  <a:t>.    </a:t>
                </a:r>
              </a:p>
            </p:txBody>
          </p:sp>
          <p:sp>
            <p:nvSpPr>
              <p:cNvPr id="369" name="02"/>
              <p:cNvSpPr txBox="1"/>
              <p:nvPr/>
            </p:nvSpPr>
            <p:spPr>
              <a:xfrm>
                <a:off x="0" y="0"/>
                <a:ext cx="912699" cy="7904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6200">
                    <a:solidFill>
                      <a:srgbClr val="FFFFFF"/>
                    </a:solidFill>
                    <a:latin typeface="Gilroy Bold"/>
                    <a:ea typeface="Gilroy Bold"/>
                    <a:cs typeface="Gilroy Bold"/>
                    <a:sym typeface="Gilroy Bold"/>
                  </a:defRPr>
                </a:lvl1pPr>
              </a:lstStyle>
              <a:p>
                <a:r>
                  <a:t>02</a:t>
                </a:r>
              </a:p>
            </p:txBody>
          </p:sp>
          <p:pic>
            <p:nvPicPr>
              <p:cNvPr id="370" name="Безымянный-1-20.png" descr="Безымянный-1-20.png"/>
              <p:cNvPicPr>
                <a:picLocks noChangeAspect="1"/>
              </p:cNvPicPr>
              <p:nvPr/>
            </p:nvPicPr>
            <p:blipFill>
              <a:blip r:embed="rId7"/>
              <a:stretch>
                <a:fillRect/>
              </a:stretch>
            </p:blipFill>
            <p:spPr>
              <a:xfrm>
                <a:off x="0" y="1874911"/>
                <a:ext cx="1866902" cy="784612"/>
              </a:xfrm>
              <a:prstGeom prst="rect">
                <a:avLst/>
              </a:prstGeom>
              <a:ln w="12700" cap="flat">
                <a:noFill/>
                <a:miter lim="400000"/>
              </a:ln>
              <a:effectLst/>
            </p:spPr>
          </p:pic>
        </p:grpSp>
        <p:grpSp>
          <p:nvGrpSpPr>
            <p:cNvPr id="375" name="Группа"/>
            <p:cNvGrpSpPr/>
            <p:nvPr/>
          </p:nvGrpSpPr>
          <p:grpSpPr>
            <a:xfrm>
              <a:off x="-1" y="0"/>
              <a:ext cx="2648160" cy="3060702"/>
              <a:chOff x="0" y="0"/>
              <a:chExt cx="2648159" cy="3060700"/>
            </a:xfrm>
          </p:grpSpPr>
          <p:sp>
            <p:nvSpPr>
              <p:cNvPr id="372" name="Продукт выпускается на производстве,  которое соответствует международному стандарту GMP."/>
              <p:cNvSpPr txBox="1"/>
              <p:nvPr/>
            </p:nvSpPr>
            <p:spPr>
              <a:xfrm>
                <a:off x="0" y="977900"/>
                <a:ext cx="2648159" cy="369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a:solidFill>
                      <a:srgbClr val="FFFFFF"/>
                    </a:solidFill>
                    <a:latin typeface="Gilroy Bold"/>
                    <a:ea typeface="Gilroy Bold"/>
                    <a:cs typeface="Gilroy Bold"/>
                    <a:sym typeface="Gilroy Bold"/>
                  </a:defRPr>
                </a:pPr>
                <a:r>
                  <a:rPr lang="lv-LV" dirty="0"/>
                  <a:t>Produkts tie ražots fabrikā, kura atbilst </a:t>
                </a:r>
              </a:p>
              <a:p>
                <a:pPr>
                  <a:defRPr sz="1200">
                    <a:solidFill>
                      <a:srgbClr val="FFFFFF"/>
                    </a:solidFill>
                    <a:latin typeface="Gilroy Bold"/>
                    <a:ea typeface="Gilroy Bold"/>
                    <a:cs typeface="Gilroy Bold"/>
                    <a:sym typeface="Gilroy Bold"/>
                  </a:defRPr>
                </a:pPr>
                <a:r>
                  <a:rPr lang="lv-LV" dirty="0"/>
                  <a:t>starptautiskajam </a:t>
                </a:r>
                <a:r>
                  <a:rPr dirty="0"/>
                  <a:t>GMP</a:t>
                </a:r>
                <a:r>
                  <a:rPr lang="lv-LV" dirty="0"/>
                  <a:t> standartam</a:t>
                </a:r>
                <a:r>
                  <a:rPr dirty="0"/>
                  <a:t>.</a:t>
                </a:r>
              </a:p>
            </p:txBody>
          </p:sp>
          <p:sp>
            <p:nvSpPr>
              <p:cNvPr id="373" name="01"/>
              <p:cNvSpPr txBox="1"/>
              <p:nvPr/>
            </p:nvSpPr>
            <p:spPr>
              <a:xfrm>
                <a:off x="0" y="0"/>
                <a:ext cx="797738" cy="7904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6200">
                    <a:solidFill>
                      <a:srgbClr val="FFFFFF"/>
                    </a:solidFill>
                    <a:latin typeface="Gilroy Bold"/>
                    <a:ea typeface="Gilroy Bold"/>
                    <a:cs typeface="Gilroy Bold"/>
                    <a:sym typeface="Gilroy Bold"/>
                  </a:defRPr>
                </a:lvl1pPr>
              </a:lstStyle>
              <a:p>
                <a:r>
                  <a:t>01</a:t>
                </a:r>
              </a:p>
            </p:txBody>
          </p:sp>
          <p:pic>
            <p:nvPicPr>
              <p:cNvPr id="374" name="Безымянный-1 (1)-52.png" descr="Безымянный-1 (1)-52.png"/>
              <p:cNvPicPr>
                <a:picLocks noChangeAspect="1"/>
              </p:cNvPicPr>
              <p:nvPr/>
            </p:nvPicPr>
            <p:blipFill>
              <a:blip r:embed="rId8"/>
              <a:stretch>
                <a:fillRect/>
              </a:stretch>
            </p:blipFill>
            <p:spPr>
              <a:xfrm>
                <a:off x="0" y="1689100"/>
                <a:ext cx="1371601" cy="1371600"/>
              </a:xfrm>
              <a:prstGeom prst="rect">
                <a:avLst/>
              </a:prstGeom>
              <a:ln w="12700" cap="flat">
                <a:noFill/>
                <a:miter lim="400000"/>
              </a:ln>
              <a:effectLst/>
            </p:spPr>
          </p:pic>
        </p:gr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0"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381" name="shutterstock_2031475334.jpg" descr="shutterstock_2031475334.jpg"/>
          <p:cNvPicPr>
            <a:picLocks noChangeAspect="1"/>
          </p:cNvPicPr>
          <p:nvPr/>
        </p:nvPicPr>
        <p:blipFill>
          <a:blip r:embed="rId4"/>
          <a:srcRect l="15820" t="21787" r="5916"/>
          <a:stretch>
            <a:fillRect/>
          </a:stretch>
        </p:blipFill>
        <p:spPr>
          <a:xfrm>
            <a:off x="-1306" y="1587"/>
            <a:ext cx="9144001" cy="5140327"/>
          </a:xfrm>
          <a:prstGeom prst="rect">
            <a:avLst/>
          </a:prstGeom>
          <a:ln w="12700">
            <a:miter lim="400000"/>
          </a:ln>
        </p:spPr>
      </p:pic>
      <p:grpSp>
        <p:nvGrpSpPr>
          <p:cNvPr id="384" name="ZZZZ"/>
          <p:cNvGrpSpPr/>
          <p:nvPr/>
        </p:nvGrpSpPr>
        <p:grpSpPr>
          <a:xfrm>
            <a:off x="-273050" y="-406400"/>
            <a:ext cx="9690100" cy="5651500"/>
            <a:chOff x="0" y="0"/>
            <a:chExt cx="9690100" cy="5651500"/>
          </a:xfrm>
        </p:grpSpPr>
        <p:sp>
          <p:nvSpPr>
            <p:cNvPr id="382" name="Прямоугольник"/>
            <p:cNvSpPr/>
            <p:nvPr/>
          </p:nvSpPr>
          <p:spPr>
            <a:xfrm>
              <a:off x="0" y="0"/>
              <a:ext cx="9690100" cy="5651500"/>
            </a:xfrm>
            <a:prstGeom prst="rect">
              <a:avLst/>
            </a:prstGeom>
            <a:solidFill>
              <a:srgbClr val="000000">
                <a:alpha val="33000"/>
              </a:srgbClr>
            </a:solidFill>
            <a:ln w="12700" cap="flat">
              <a:noFill/>
              <a:miter lim="400000"/>
            </a:ln>
            <a:effectLst/>
          </p:spPr>
          <p:txBody>
            <a:bodyPr wrap="square" lIns="0" tIns="0" rIns="0" bIns="0" numCol="1" anchor="t">
              <a:noAutofit/>
            </a:bodyPr>
            <a:lstStyle/>
            <a:p>
              <a:pPr>
                <a:defRPr>
                  <a:latin typeface="+mn-lt"/>
                  <a:ea typeface="+mn-ea"/>
                  <a:cs typeface="+mn-cs"/>
                  <a:sym typeface="Arial"/>
                </a:defRPr>
              </a:pPr>
              <a:endParaRPr/>
            </a:p>
          </p:txBody>
        </p:sp>
        <p:sp>
          <p:nvSpPr>
            <p:cNvPr id="383" name="ZZZZ"/>
            <p:cNvSpPr txBox="1"/>
            <p:nvPr/>
          </p:nvSpPr>
          <p:spPr>
            <a:xfrm>
              <a:off x="0" y="0"/>
              <a:ext cx="9690100" cy="19738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a:latin typeface="+mn-lt"/>
                  <a:ea typeface="+mn-ea"/>
                  <a:cs typeface="+mn-cs"/>
                  <a:sym typeface="Arial"/>
                </a:defRPr>
              </a:lvl1pPr>
            </a:lstStyle>
            <a:p>
              <a:r>
                <a:t>ZZZZ</a:t>
              </a:r>
            </a:p>
          </p:txBody>
        </p:sp>
      </p:grpSp>
      <p:pic>
        <p:nvPicPr>
          <p:cNvPr id="385" name="CCI_logo_new_Монтажная область 1.png" descr="CCI_logo_new_Монтажная область 1.png"/>
          <p:cNvPicPr>
            <a:picLocks noChangeAspect="1"/>
          </p:cNvPicPr>
          <p:nvPr/>
        </p:nvPicPr>
        <p:blipFill>
          <a:blip r:embed="rId5"/>
          <a:stretch>
            <a:fillRect/>
          </a:stretch>
        </p:blipFill>
        <p:spPr>
          <a:xfrm>
            <a:off x="8013700" y="4782532"/>
            <a:ext cx="812800" cy="203778"/>
          </a:xfrm>
          <a:prstGeom prst="rect">
            <a:avLst/>
          </a:prstGeom>
          <a:ln w="12700">
            <a:miter lim="400000"/>
          </a:ln>
        </p:spPr>
      </p:pic>
      <p:sp>
        <p:nvSpPr>
          <p:cNvPr id="386" name="По 1 капсуле O!Mega-3 TG…"/>
          <p:cNvSpPr txBox="1"/>
          <p:nvPr/>
        </p:nvSpPr>
        <p:spPr>
          <a:xfrm>
            <a:off x="406400" y="1422400"/>
            <a:ext cx="3561873" cy="5539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nSpc>
                <a:spcPct val="90000"/>
              </a:lnSpc>
              <a:defRPr sz="2000">
                <a:solidFill>
                  <a:srgbClr val="FFFFFF"/>
                </a:solidFill>
                <a:latin typeface="Gilroy Regular"/>
                <a:ea typeface="Gilroy Regular"/>
                <a:cs typeface="Gilroy Regular"/>
                <a:sym typeface="Gilroy Regular"/>
              </a:defRPr>
            </a:pPr>
            <a:r>
              <a:rPr lang="lv-LV" dirty="0"/>
              <a:t>Pa </a:t>
            </a:r>
            <a:r>
              <a:rPr dirty="0"/>
              <a:t>1 </a:t>
            </a:r>
            <a:r>
              <a:rPr lang="lv-LV" dirty="0"/>
              <a:t>kapsulai </a:t>
            </a:r>
            <a:r>
              <a:rPr dirty="0"/>
              <a:t>O!Mega-3 TG</a:t>
            </a:r>
          </a:p>
          <a:p>
            <a:pPr>
              <a:lnSpc>
                <a:spcPct val="90000"/>
              </a:lnSpc>
              <a:defRPr sz="2000">
                <a:solidFill>
                  <a:srgbClr val="FFFFFF"/>
                </a:solidFill>
                <a:latin typeface="Gilroy Regular"/>
                <a:ea typeface="Gilroy Regular"/>
                <a:cs typeface="Gilroy Regular"/>
                <a:sym typeface="Gilroy Regular"/>
              </a:defRPr>
            </a:pPr>
            <a:r>
              <a:rPr dirty="0"/>
              <a:t>3 </a:t>
            </a:r>
            <a:r>
              <a:rPr lang="lv-LV" dirty="0"/>
              <a:t>reizes dienā, ēšanas laikā</a:t>
            </a:r>
            <a:r>
              <a:rPr dirty="0"/>
              <a:t> </a:t>
            </a:r>
            <a:r>
              <a:rPr lang="ru-RU" b="0" i="0" dirty="0">
                <a:solidFill>
                  <a:schemeClr val="bg1"/>
                </a:solidFill>
                <a:effectLst/>
                <a:latin typeface="arial" panose="020B0604020202020204" pitchFamily="34" charset="0"/>
              </a:rPr>
              <a:t>—</a:t>
            </a:r>
            <a:endParaRPr dirty="0">
              <a:solidFill>
                <a:schemeClr val="bg1"/>
              </a:solidFill>
            </a:endParaRPr>
          </a:p>
        </p:txBody>
      </p:sp>
      <p:sp>
        <p:nvSpPr>
          <p:cNvPr id="387"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sp>
        <p:nvSpPr>
          <p:cNvPr id="388" name="и ваш организм легко  ловит ритм здоровья!"/>
          <p:cNvSpPr txBox="1"/>
          <p:nvPr/>
        </p:nvSpPr>
        <p:spPr>
          <a:xfrm>
            <a:off x="406400" y="2105555"/>
            <a:ext cx="6781800" cy="6155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ct val="80000"/>
              </a:lnSpc>
              <a:defRPr sz="2500">
                <a:solidFill>
                  <a:srgbClr val="FFFFFF"/>
                </a:solidFill>
                <a:latin typeface="Gilroy Bold"/>
                <a:ea typeface="Gilroy Bold"/>
                <a:cs typeface="Gilroy Bold"/>
                <a:sym typeface="Gilroy Bold"/>
              </a:defRPr>
            </a:pPr>
            <a:r>
              <a:rPr lang="lv-LV" dirty="0"/>
              <a:t>un jūsu organisms </a:t>
            </a:r>
          </a:p>
          <a:p>
            <a:pPr>
              <a:lnSpc>
                <a:spcPct val="80000"/>
              </a:lnSpc>
              <a:defRPr sz="2500">
                <a:solidFill>
                  <a:srgbClr val="FFFFFF"/>
                </a:solidFill>
                <a:latin typeface="Gilroy Bold"/>
                <a:ea typeface="Gilroy Bold"/>
                <a:cs typeface="Gilroy Bold"/>
                <a:sym typeface="Gilroy Bold"/>
              </a:defRPr>
            </a:pPr>
            <a:r>
              <a:rPr lang="lv-LV" dirty="0"/>
              <a:t>viegli uzķers veselības ritmu</a:t>
            </a:r>
            <a:r>
              <a:rPr dirty="0"/>
              <a:t>!</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2" name="13_omega копия-восстановлено.jpg" descr="13_omega копия-восстановлено.jpg"/>
          <p:cNvPicPr>
            <a:picLocks noChangeAspect="1"/>
          </p:cNvPicPr>
          <p:nvPr/>
        </p:nvPicPr>
        <p:blipFill>
          <a:blip r:embed="rId3"/>
          <a:srcRect l="13943" t="4161" r="2432" b="12214"/>
          <a:stretch>
            <a:fillRect/>
          </a:stretch>
        </p:blipFill>
        <p:spPr>
          <a:xfrm>
            <a:off x="0" y="0"/>
            <a:ext cx="9144000" cy="5143500"/>
          </a:xfrm>
          <a:prstGeom prst="rect">
            <a:avLst/>
          </a:prstGeom>
          <a:ln w="12700">
            <a:miter lim="400000"/>
          </a:ln>
        </p:spPr>
      </p:pic>
      <p:sp>
        <p:nvSpPr>
          <p:cNvPr id="393" name="O!Mega-3 TG"/>
          <p:cNvSpPr txBox="1"/>
          <p:nvPr/>
        </p:nvSpPr>
        <p:spPr>
          <a:xfrm>
            <a:off x="406400" y="406400"/>
            <a:ext cx="2249069" cy="3598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2800">
                <a:solidFill>
                  <a:srgbClr val="001445"/>
                </a:solidFill>
                <a:latin typeface="Gilroy Bold"/>
                <a:ea typeface="Gilroy Bold"/>
                <a:cs typeface="Gilroy Bold"/>
                <a:sym typeface="Gilroy Bold"/>
              </a:defRPr>
            </a:lvl1pPr>
          </a:lstStyle>
          <a:p>
            <a:r>
              <a:t>O!Mega-3 TG</a:t>
            </a:r>
          </a:p>
        </p:txBody>
      </p:sp>
      <p:sp>
        <p:nvSpPr>
          <p:cNvPr id="394"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grpSp>
        <p:nvGrpSpPr>
          <p:cNvPr id="407" name="Группа"/>
          <p:cNvGrpSpPr/>
          <p:nvPr/>
        </p:nvGrpSpPr>
        <p:grpSpPr>
          <a:xfrm>
            <a:off x="406397" y="1168397"/>
            <a:ext cx="5141311" cy="2111809"/>
            <a:chOff x="-2" y="-1"/>
            <a:chExt cx="5141309" cy="2111807"/>
          </a:xfrm>
        </p:grpSpPr>
        <p:pic>
          <p:nvPicPr>
            <p:cNvPr id="395" name="Безымянный-1-20.png" descr="Безымянный-1-20.png"/>
            <p:cNvPicPr>
              <a:picLocks noChangeAspect="1"/>
            </p:cNvPicPr>
            <p:nvPr/>
          </p:nvPicPr>
          <p:blipFill>
            <a:blip r:embed="rId4"/>
            <a:srcRect t="26" b="26"/>
            <a:stretch>
              <a:fillRect/>
            </a:stretch>
          </p:blipFill>
          <p:spPr>
            <a:xfrm>
              <a:off x="0" y="1667540"/>
              <a:ext cx="444501" cy="444266"/>
            </a:xfrm>
            <a:prstGeom prst="rect">
              <a:avLst/>
            </a:prstGeom>
            <a:ln w="12700" cap="flat">
              <a:noFill/>
              <a:miter lim="400000"/>
            </a:ln>
            <a:effectLst/>
          </p:spPr>
        </p:pic>
        <p:grpSp>
          <p:nvGrpSpPr>
            <p:cNvPr id="406" name="Группа"/>
            <p:cNvGrpSpPr/>
            <p:nvPr/>
          </p:nvGrpSpPr>
          <p:grpSpPr>
            <a:xfrm>
              <a:off x="-2" y="-1"/>
              <a:ext cx="5141309" cy="2015224"/>
              <a:chOff x="-1" y="0"/>
              <a:chExt cx="5141307" cy="2015222"/>
            </a:xfrm>
          </p:grpSpPr>
          <p:grpSp>
            <p:nvGrpSpPr>
              <p:cNvPr id="398" name="Группа"/>
              <p:cNvGrpSpPr/>
              <p:nvPr/>
            </p:nvGrpSpPr>
            <p:grpSpPr>
              <a:xfrm>
                <a:off x="0" y="0"/>
                <a:ext cx="5141306" cy="444339"/>
                <a:chOff x="0" y="0"/>
                <a:chExt cx="5141305" cy="444338"/>
              </a:xfrm>
            </p:grpSpPr>
            <p:pic>
              <p:nvPicPr>
                <p:cNvPr id="396" name="Безымянный-1-29.png" descr="Безымянный-1-29.png"/>
                <p:cNvPicPr>
                  <a:picLocks noChangeAspect="1"/>
                </p:cNvPicPr>
                <p:nvPr/>
              </p:nvPicPr>
              <p:blipFill>
                <a:blip r:embed="rId5"/>
                <a:srcRect b="36"/>
                <a:stretch>
                  <a:fillRect/>
                </a:stretch>
              </p:blipFill>
              <p:spPr>
                <a:xfrm>
                  <a:off x="0" y="0"/>
                  <a:ext cx="444501" cy="444338"/>
                </a:xfrm>
                <a:prstGeom prst="rect">
                  <a:avLst/>
                </a:prstGeom>
                <a:ln w="12700" cap="flat">
                  <a:noFill/>
                  <a:miter lim="400000"/>
                </a:ln>
                <a:effectLst/>
              </p:spPr>
            </p:pic>
            <p:sp>
              <p:nvSpPr>
                <p:cNvPr id="397" name="поддерживает здоровье сердца,  сосудов и зрения"/>
                <p:cNvSpPr txBox="1"/>
                <p:nvPr/>
              </p:nvSpPr>
              <p:spPr>
                <a:xfrm>
                  <a:off x="518249" y="106754"/>
                  <a:ext cx="4623056" cy="230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500">
                      <a:solidFill>
                        <a:srgbClr val="001445"/>
                      </a:solidFill>
                      <a:latin typeface="Gilroy Regular"/>
                      <a:ea typeface="Gilroy Regular"/>
                      <a:cs typeface="Gilroy Regular"/>
                      <a:sym typeface="Gilroy Regular"/>
                    </a:defRPr>
                  </a:pPr>
                  <a:r>
                    <a:rPr lang="lv-LV" dirty="0"/>
                    <a:t>Sniedz atbalstu sirds, asinsvadu un redzes veselībai;</a:t>
                  </a:r>
                  <a:endParaRPr dirty="0"/>
                </a:p>
              </p:txBody>
            </p:sp>
          </p:grpSp>
          <p:grpSp>
            <p:nvGrpSpPr>
              <p:cNvPr id="401" name="Группа"/>
              <p:cNvGrpSpPr/>
              <p:nvPr/>
            </p:nvGrpSpPr>
            <p:grpSpPr>
              <a:xfrm>
                <a:off x="-1" y="555225"/>
                <a:ext cx="3227324" cy="445559"/>
                <a:chOff x="0" y="0"/>
                <a:chExt cx="3227322" cy="445557"/>
              </a:xfrm>
            </p:grpSpPr>
            <p:pic>
              <p:nvPicPr>
                <p:cNvPr id="399" name="Безымянный-1-30.png" descr="Безымянный-1-30.png"/>
                <p:cNvPicPr>
                  <a:picLocks noChangeAspect="1"/>
                </p:cNvPicPr>
                <p:nvPr/>
              </p:nvPicPr>
              <p:blipFill>
                <a:blip r:embed="rId6"/>
                <a:srcRect l="118" r="117"/>
                <a:stretch>
                  <a:fillRect/>
                </a:stretch>
              </p:blipFill>
              <p:spPr>
                <a:xfrm>
                  <a:off x="0" y="0"/>
                  <a:ext cx="444501" cy="445557"/>
                </a:xfrm>
                <a:prstGeom prst="rect">
                  <a:avLst/>
                </a:prstGeom>
                <a:ln w="12700" cap="flat">
                  <a:noFill/>
                  <a:miter lim="400000"/>
                </a:ln>
                <a:effectLst/>
              </p:spPr>
            </p:pic>
            <p:sp>
              <p:nvSpPr>
                <p:cNvPr id="400" name="укрепляет иммунную и нервную системы"/>
                <p:cNvSpPr txBox="1"/>
                <p:nvPr/>
              </p:nvSpPr>
              <p:spPr>
                <a:xfrm>
                  <a:off x="518250" y="117494"/>
                  <a:ext cx="2709072" cy="2308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lv-LV" dirty="0"/>
                    <a:t>Stiprina nervu- un imūnsistēmu;</a:t>
                  </a:r>
                  <a:endParaRPr dirty="0"/>
                </a:p>
              </p:txBody>
            </p:sp>
          </p:grpSp>
          <p:grpSp>
            <p:nvGrpSpPr>
              <p:cNvPr id="404" name="Группа"/>
              <p:cNvGrpSpPr/>
              <p:nvPr/>
            </p:nvGrpSpPr>
            <p:grpSpPr>
              <a:xfrm>
                <a:off x="-1" y="1111719"/>
                <a:ext cx="2948401" cy="444241"/>
                <a:chOff x="0" y="0"/>
                <a:chExt cx="2948399" cy="444239"/>
              </a:xfrm>
            </p:grpSpPr>
            <p:pic>
              <p:nvPicPr>
                <p:cNvPr id="402" name="Безымянный-1-28.png" descr="Безымянный-1-28.png"/>
                <p:cNvPicPr>
                  <a:picLocks noChangeAspect="1"/>
                </p:cNvPicPr>
                <p:nvPr/>
              </p:nvPicPr>
              <p:blipFill>
                <a:blip r:embed="rId7"/>
                <a:srcRect t="29" b="28"/>
                <a:stretch>
                  <a:fillRect/>
                </a:stretch>
              </p:blipFill>
              <p:spPr>
                <a:xfrm>
                  <a:off x="0" y="0"/>
                  <a:ext cx="444501" cy="444239"/>
                </a:xfrm>
                <a:prstGeom prst="rect">
                  <a:avLst/>
                </a:prstGeom>
                <a:ln w="12700" cap="flat">
                  <a:noFill/>
                  <a:miter lim="400000"/>
                </a:ln>
                <a:effectLst/>
              </p:spPr>
            </p:pic>
            <p:sp>
              <p:nvSpPr>
                <p:cNvPr id="403" name="помогает улучшить состояние кожи"/>
                <p:cNvSpPr txBox="1"/>
                <p:nvPr/>
              </p:nvSpPr>
              <p:spPr>
                <a:xfrm>
                  <a:off x="518250" y="116835"/>
                  <a:ext cx="2430149" cy="2308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lv-LV" dirty="0"/>
                    <a:t>Palīdz uzlabot ādas stāvokli;</a:t>
                  </a:r>
                  <a:endParaRPr dirty="0"/>
                </a:p>
              </p:txBody>
            </p:sp>
          </p:grpSp>
          <p:sp>
            <p:nvSpPr>
              <p:cNvPr id="405" name="продлевает активное долголетие"/>
              <p:cNvSpPr txBox="1"/>
              <p:nvPr/>
            </p:nvSpPr>
            <p:spPr>
              <a:xfrm>
                <a:off x="518250" y="1784390"/>
                <a:ext cx="2281072" cy="2308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lv-LV" dirty="0"/>
                  <a:t>Paildzina aktīvo ilgmūžību.</a:t>
                </a:r>
                <a:endParaRPr dirty="0"/>
              </a:p>
            </p:txBody>
          </p:sp>
        </p:grpSp>
      </p:grpSp>
      <p:pic>
        <p:nvPicPr>
          <p:cNvPr id="408" name="CCI_logo_new_Монтажная область 1.png" descr="CCI_logo_new_Монтажная область 1.png"/>
          <p:cNvPicPr>
            <a:picLocks noChangeAspect="1"/>
          </p:cNvPicPr>
          <p:nvPr/>
        </p:nvPicPr>
        <p:blipFill>
          <a:blip r:embed="rId8"/>
          <a:stretch>
            <a:fillRect/>
          </a:stretch>
        </p:blipFill>
        <p:spPr>
          <a:xfrm>
            <a:off x="8013700" y="4782532"/>
            <a:ext cx="812800" cy="203778"/>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2" name="s.jpg" descr="s.jpg"/>
          <p:cNvPicPr>
            <a:picLocks noChangeAspect="1"/>
          </p:cNvPicPr>
          <p:nvPr/>
        </p:nvPicPr>
        <p:blipFill>
          <a:blip r:embed="rId3"/>
          <a:srcRect l="6263" t="12526" r="6263"/>
          <a:stretch>
            <a:fillRect/>
          </a:stretch>
        </p:blipFill>
        <p:spPr>
          <a:xfrm>
            <a:off x="-1" y="0"/>
            <a:ext cx="9144001" cy="5143500"/>
          </a:xfrm>
          <a:prstGeom prst="rect">
            <a:avLst/>
          </a:prstGeom>
          <a:ln w="12700">
            <a:miter lim="400000"/>
          </a:ln>
        </p:spPr>
      </p:pic>
      <p:sp>
        <p:nvSpPr>
          <p:cNvPr id="413" name="O!Mega-3 TG идеален для тех, кто хочет:"/>
          <p:cNvSpPr txBox="1"/>
          <p:nvPr/>
        </p:nvSpPr>
        <p:spPr>
          <a:xfrm>
            <a:off x="406400" y="406400"/>
            <a:ext cx="8192948" cy="3447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2800">
                <a:solidFill>
                  <a:srgbClr val="001445"/>
                </a:solidFill>
                <a:latin typeface="Gilroy Bold"/>
                <a:ea typeface="Gilroy Bold"/>
                <a:cs typeface="Gilroy Bold"/>
                <a:sym typeface="Gilroy Bold"/>
              </a:defRPr>
            </a:lvl1pPr>
          </a:lstStyle>
          <a:p>
            <a:r>
              <a:rPr dirty="0"/>
              <a:t>O!Mega-3 TG </a:t>
            </a:r>
            <a:r>
              <a:rPr lang="lv-LV" dirty="0"/>
              <a:t>ir ideāli piemērots tiem, kas vēlas:</a:t>
            </a:r>
            <a:r>
              <a:rPr dirty="0"/>
              <a:t>  </a:t>
            </a:r>
          </a:p>
        </p:txBody>
      </p:sp>
      <p:grpSp>
        <p:nvGrpSpPr>
          <p:cNvPr id="416" name="Группа"/>
          <p:cNvGrpSpPr/>
          <p:nvPr/>
        </p:nvGrpSpPr>
        <p:grpSpPr>
          <a:xfrm>
            <a:off x="406400" y="1168400"/>
            <a:ext cx="3746697" cy="444338"/>
            <a:chOff x="0" y="0"/>
            <a:chExt cx="3746696" cy="444337"/>
          </a:xfrm>
        </p:grpSpPr>
        <p:pic>
          <p:nvPicPr>
            <p:cNvPr id="414" name="Безымянный-1-35.png" descr="Безымянный-1-35.png"/>
            <p:cNvPicPr>
              <a:picLocks noChangeAspect="1"/>
            </p:cNvPicPr>
            <p:nvPr/>
          </p:nvPicPr>
          <p:blipFill>
            <a:blip r:embed="rId4"/>
            <a:srcRect b="36"/>
            <a:stretch>
              <a:fillRect/>
            </a:stretch>
          </p:blipFill>
          <p:spPr>
            <a:xfrm>
              <a:off x="0" y="0"/>
              <a:ext cx="444501" cy="444337"/>
            </a:xfrm>
            <a:prstGeom prst="rect">
              <a:avLst/>
            </a:prstGeom>
            <a:ln w="12700" cap="flat">
              <a:noFill/>
              <a:miter lim="400000"/>
            </a:ln>
            <a:effectLst/>
          </p:spPr>
        </p:pic>
        <p:sp>
          <p:nvSpPr>
            <p:cNvPr id="415" name="повысить выносливость  и работоспособность"/>
            <p:cNvSpPr txBox="1"/>
            <p:nvPr/>
          </p:nvSpPr>
          <p:spPr>
            <a:xfrm>
              <a:off x="518249" y="112537"/>
              <a:ext cx="3228447" cy="230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500">
                  <a:solidFill>
                    <a:srgbClr val="001445"/>
                  </a:solidFill>
                  <a:latin typeface="Gilroy Regular"/>
                  <a:ea typeface="Gilroy Regular"/>
                  <a:cs typeface="Gilroy Regular"/>
                  <a:sym typeface="Gilroy Regular"/>
                </a:defRPr>
              </a:pPr>
              <a:r>
                <a:rPr lang="lv-LV" dirty="0"/>
                <a:t>Paaugstināt izturību un darbaspējas;</a:t>
              </a:r>
              <a:endParaRPr dirty="0"/>
            </a:p>
          </p:txBody>
        </p:sp>
      </p:grpSp>
      <p:grpSp>
        <p:nvGrpSpPr>
          <p:cNvPr id="419" name="Группа"/>
          <p:cNvGrpSpPr/>
          <p:nvPr/>
        </p:nvGrpSpPr>
        <p:grpSpPr>
          <a:xfrm>
            <a:off x="406400" y="1724104"/>
            <a:ext cx="3762727" cy="445558"/>
            <a:chOff x="0" y="0"/>
            <a:chExt cx="3762726" cy="445557"/>
          </a:xfrm>
        </p:grpSpPr>
        <p:pic>
          <p:nvPicPr>
            <p:cNvPr id="417" name="Безымянный-1-34.png" descr="Безымянный-1-34.png"/>
            <p:cNvPicPr>
              <a:picLocks noChangeAspect="1"/>
            </p:cNvPicPr>
            <p:nvPr/>
          </p:nvPicPr>
          <p:blipFill>
            <a:blip r:embed="rId5"/>
            <a:srcRect l="118" r="117"/>
            <a:stretch>
              <a:fillRect/>
            </a:stretch>
          </p:blipFill>
          <p:spPr>
            <a:xfrm>
              <a:off x="0" y="0"/>
              <a:ext cx="444501" cy="445557"/>
            </a:xfrm>
            <a:prstGeom prst="rect">
              <a:avLst/>
            </a:prstGeom>
            <a:ln w="12700" cap="flat">
              <a:noFill/>
              <a:miter lim="400000"/>
            </a:ln>
            <a:effectLst/>
          </p:spPr>
        </p:pic>
        <p:sp>
          <p:nvSpPr>
            <p:cNvPr id="418" name="справляться с высокими  умственными нагрузками"/>
            <p:cNvSpPr txBox="1"/>
            <p:nvPr/>
          </p:nvSpPr>
          <p:spPr>
            <a:xfrm>
              <a:off x="518249" y="87522"/>
              <a:ext cx="3244477" cy="230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500">
                  <a:solidFill>
                    <a:srgbClr val="001445"/>
                  </a:solidFill>
                  <a:latin typeface="Gilroy Regular"/>
                  <a:ea typeface="Gilroy Regular"/>
                  <a:cs typeface="Gilroy Regular"/>
                  <a:sym typeface="Gilroy Regular"/>
                </a:defRPr>
              </a:pPr>
              <a:r>
                <a:rPr lang="lv-LV" dirty="0"/>
                <a:t>Tikt galā ar lielām garīgajām slodzēm;</a:t>
              </a:r>
              <a:endParaRPr dirty="0"/>
            </a:p>
          </p:txBody>
        </p:sp>
      </p:grpSp>
      <p:grpSp>
        <p:nvGrpSpPr>
          <p:cNvPr id="422" name="Группа"/>
          <p:cNvGrpSpPr/>
          <p:nvPr/>
        </p:nvGrpSpPr>
        <p:grpSpPr>
          <a:xfrm>
            <a:off x="406400" y="2281078"/>
            <a:ext cx="3612045" cy="444240"/>
            <a:chOff x="0" y="0"/>
            <a:chExt cx="3612044" cy="444239"/>
          </a:xfrm>
        </p:grpSpPr>
        <p:pic>
          <p:nvPicPr>
            <p:cNvPr id="420" name="Безымянный-1-31.png" descr="Безымянный-1-31.png"/>
            <p:cNvPicPr>
              <a:picLocks noChangeAspect="1"/>
            </p:cNvPicPr>
            <p:nvPr/>
          </p:nvPicPr>
          <p:blipFill>
            <a:blip r:embed="rId6"/>
            <a:srcRect t="29" b="28"/>
            <a:stretch>
              <a:fillRect/>
            </a:stretch>
          </p:blipFill>
          <p:spPr>
            <a:xfrm>
              <a:off x="0" y="0"/>
              <a:ext cx="444501" cy="444239"/>
            </a:xfrm>
            <a:prstGeom prst="rect">
              <a:avLst/>
            </a:prstGeom>
            <a:ln w="12700" cap="flat">
              <a:noFill/>
              <a:miter lim="400000"/>
            </a:ln>
            <a:effectLst/>
          </p:spPr>
        </p:pic>
        <p:sp>
          <p:nvSpPr>
            <p:cNvPr id="421" name="поддержать здоровье  сердца и сосудов"/>
            <p:cNvSpPr txBox="1"/>
            <p:nvPr/>
          </p:nvSpPr>
          <p:spPr>
            <a:xfrm>
              <a:off x="518249" y="77787"/>
              <a:ext cx="3093795" cy="230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500">
                  <a:solidFill>
                    <a:srgbClr val="001445"/>
                  </a:solidFill>
                  <a:latin typeface="Gilroy Regular"/>
                  <a:ea typeface="Gilroy Regular"/>
                  <a:cs typeface="Gilroy Regular"/>
                  <a:sym typeface="Gilroy Regular"/>
                </a:defRPr>
              </a:pPr>
              <a:r>
                <a:rPr lang="lv-LV" dirty="0"/>
                <a:t>Uzturēt sirds un asinsvadu veselību;</a:t>
              </a:r>
              <a:endParaRPr dirty="0"/>
            </a:p>
          </p:txBody>
        </p:sp>
      </p:grpSp>
      <p:grpSp>
        <p:nvGrpSpPr>
          <p:cNvPr id="425" name="Группа"/>
          <p:cNvGrpSpPr/>
          <p:nvPr/>
        </p:nvGrpSpPr>
        <p:grpSpPr>
          <a:xfrm>
            <a:off x="406399" y="2837377"/>
            <a:ext cx="2167741" cy="444268"/>
            <a:chOff x="0" y="0"/>
            <a:chExt cx="2167740" cy="444266"/>
          </a:xfrm>
        </p:grpSpPr>
        <p:pic>
          <p:nvPicPr>
            <p:cNvPr id="423" name="Безымянный-1-33.png" descr="Безымянный-1-33.png"/>
            <p:cNvPicPr>
              <a:picLocks noChangeAspect="1"/>
            </p:cNvPicPr>
            <p:nvPr/>
          </p:nvPicPr>
          <p:blipFill>
            <a:blip r:embed="rId7"/>
            <a:srcRect t="26" b="26"/>
            <a:stretch>
              <a:fillRect/>
            </a:stretch>
          </p:blipFill>
          <p:spPr>
            <a:xfrm>
              <a:off x="0" y="0"/>
              <a:ext cx="444501" cy="444266"/>
            </a:xfrm>
            <a:prstGeom prst="rect">
              <a:avLst/>
            </a:prstGeom>
            <a:ln w="12700" cap="flat">
              <a:noFill/>
              <a:miter lim="400000"/>
            </a:ln>
            <a:effectLst/>
          </p:spPr>
        </p:pic>
        <p:sp>
          <p:nvSpPr>
            <p:cNvPr id="424" name="сохранить острое зрение"/>
            <p:cNvSpPr txBox="1"/>
            <p:nvPr/>
          </p:nvSpPr>
          <p:spPr>
            <a:xfrm>
              <a:off x="518250" y="116849"/>
              <a:ext cx="1649490" cy="230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lv-LV" dirty="0"/>
                <a:t>Saglabāt asu redzi;</a:t>
              </a:r>
              <a:endParaRPr dirty="0"/>
            </a:p>
          </p:txBody>
        </p:sp>
      </p:grpSp>
      <p:grpSp>
        <p:nvGrpSpPr>
          <p:cNvPr id="428" name="Группа"/>
          <p:cNvGrpSpPr/>
          <p:nvPr/>
        </p:nvGrpSpPr>
        <p:grpSpPr>
          <a:xfrm>
            <a:off x="406399" y="3393691"/>
            <a:ext cx="3076643" cy="444268"/>
            <a:chOff x="0" y="-1"/>
            <a:chExt cx="3076642" cy="444267"/>
          </a:xfrm>
        </p:grpSpPr>
        <p:pic>
          <p:nvPicPr>
            <p:cNvPr id="426" name="Безымянный-1-32.png" descr="Безымянный-1-32.png"/>
            <p:cNvPicPr>
              <a:picLocks noChangeAspect="1"/>
            </p:cNvPicPr>
            <p:nvPr/>
          </p:nvPicPr>
          <p:blipFill>
            <a:blip r:embed="rId8"/>
            <a:srcRect t="26" b="26"/>
            <a:stretch>
              <a:fillRect/>
            </a:stretch>
          </p:blipFill>
          <p:spPr>
            <a:xfrm>
              <a:off x="0" y="-1"/>
              <a:ext cx="444501" cy="444267"/>
            </a:xfrm>
            <a:prstGeom prst="rect">
              <a:avLst/>
            </a:prstGeom>
            <a:ln w="12700" cap="flat">
              <a:noFill/>
              <a:miter lim="400000"/>
            </a:ln>
            <a:effectLst/>
          </p:spPr>
        </p:pic>
        <p:sp>
          <p:nvSpPr>
            <p:cNvPr id="427" name="позаботиться о нервной системе"/>
            <p:cNvSpPr txBox="1"/>
            <p:nvPr/>
          </p:nvSpPr>
          <p:spPr>
            <a:xfrm>
              <a:off x="518250" y="116849"/>
              <a:ext cx="2558392" cy="230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lv-LV" dirty="0"/>
                <a:t>Parūpēties par nervu sistēmu;</a:t>
              </a:r>
              <a:endParaRPr dirty="0"/>
            </a:p>
          </p:txBody>
        </p:sp>
      </p:grpSp>
      <p:grpSp>
        <p:nvGrpSpPr>
          <p:cNvPr id="431" name="Группа"/>
          <p:cNvGrpSpPr/>
          <p:nvPr/>
        </p:nvGrpSpPr>
        <p:grpSpPr>
          <a:xfrm>
            <a:off x="406400" y="3950006"/>
            <a:ext cx="4136227" cy="444268"/>
            <a:chOff x="0" y="0"/>
            <a:chExt cx="4136225" cy="444266"/>
          </a:xfrm>
        </p:grpSpPr>
        <p:pic>
          <p:nvPicPr>
            <p:cNvPr id="429" name="Безымянный-1-36.png" descr="Безымянный-1-36.png"/>
            <p:cNvPicPr>
              <a:picLocks noChangeAspect="1"/>
            </p:cNvPicPr>
            <p:nvPr/>
          </p:nvPicPr>
          <p:blipFill>
            <a:blip r:embed="rId9"/>
            <a:srcRect t="26" b="26"/>
            <a:stretch>
              <a:fillRect/>
            </a:stretch>
          </p:blipFill>
          <p:spPr>
            <a:xfrm>
              <a:off x="0" y="0"/>
              <a:ext cx="444501" cy="444266"/>
            </a:xfrm>
            <a:prstGeom prst="rect">
              <a:avLst/>
            </a:prstGeom>
            <a:ln w="12700" cap="flat">
              <a:noFill/>
              <a:miter lim="400000"/>
            </a:ln>
            <a:effectLst/>
          </p:spPr>
        </p:pic>
        <p:sp>
          <p:nvSpPr>
            <p:cNvPr id="430" name="противостоять простудам  в сезон ОРВИ"/>
            <p:cNvSpPr txBox="1"/>
            <p:nvPr/>
          </p:nvSpPr>
          <p:spPr>
            <a:xfrm>
              <a:off x="518249" y="82541"/>
              <a:ext cx="3617976" cy="230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500">
                  <a:solidFill>
                    <a:srgbClr val="001445"/>
                  </a:solidFill>
                  <a:latin typeface="Gilroy Regular"/>
                  <a:ea typeface="Gilroy Regular"/>
                  <a:cs typeface="Gilroy Regular"/>
                  <a:sym typeface="Gilroy Regular"/>
                </a:defRPr>
              </a:pPr>
              <a:r>
                <a:rPr lang="lv-LV" sz="1500" dirty="0">
                  <a:sym typeface="Gilroy Regular"/>
                </a:rPr>
                <a:t>Neslimot ar saaukstēšanos SARS sezonā.</a:t>
              </a:r>
              <a:endParaRPr dirty="0"/>
            </a:p>
          </p:txBody>
        </p:sp>
      </p:grpSp>
      <p:grpSp>
        <p:nvGrpSpPr>
          <p:cNvPr id="434" name="Группа"/>
          <p:cNvGrpSpPr/>
          <p:nvPr/>
        </p:nvGrpSpPr>
        <p:grpSpPr>
          <a:xfrm>
            <a:off x="406399" y="4795520"/>
            <a:ext cx="8407401" cy="158276"/>
            <a:chOff x="0" y="0"/>
            <a:chExt cx="8407400" cy="158275"/>
          </a:xfrm>
        </p:grpSpPr>
        <p:sp>
          <p:nvSpPr>
            <p:cNvPr id="432" name="O!Mega-3 TG"/>
            <p:cNvSpPr txBox="1"/>
            <p:nvPr/>
          </p:nvSpPr>
          <p:spPr>
            <a:xfrm>
              <a:off x="0" y="0"/>
              <a:ext cx="958596" cy="1477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nSpc>
                  <a:spcPct val="80000"/>
                </a:lnSpc>
                <a:defRPr sz="1200" b="1">
                  <a:solidFill>
                    <a:srgbClr val="001445"/>
                  </a:solidFill>
                  <a:latin typeface="Gilroy Bold"/>
                  <a:ea typeface="Gilroy Bold"/>
                  <a:cs typeface="Gilroy Bold"/>
                  <a:sym typeface="Gilroy Bold"/>
                </a:defRPr>
              </a:lvl1pPr>
            </a:lstStyle>
            <a:p>
              <a:r>
                <a:rPr dirty="0"/>
                <a:t>O!</a:t>
              </a:r>
              <a:r>
                <a:rPr lang="lv-LV" dirty="0" err="1"/>
                <a:t>Mega</a:t>
              </a:r>
              <a:r>
                <a:rPr dirty="0"/>
                <a:t>-3 TG</a:t>
              </a:r>
            </a:p>
          </p:txBody>
        </p:sp>
        <p:pic>
          <p:nvPicPr>
            <p:cNvPr id="433" name="Безымянный-1-44.png" descr="Безымянный-1-44.png"/>
            <p:cNvPicPr>
              <a:picLocks noChangeAspect="1"/>
            </p:cNvPicPr>
            <p:nvPr/>
          </p:nvPicPr>
          <p:blipFill>
            <a:blip r:embed="rId10"/>
            <a:stretch>
              <a:fillRect/>
            </a:stretch>
          </p:blipFill>
          <p:spPr>
            <a:xfrm>
              <a:off x="7620000" y="20010"/>
              <a:ext cx="787400" cy="138265"/>
            </a:xfrm>
            <a:prstGeom prst="rect">
              <a:avLst/>
            </a:prstGeom>
            <a:ln w="12700" cap="flat">
              <a:noFill/>
              <a:miter lim="400000"/>
            </a:ln>
            <a:effectLst/>
          </p:spPr>
        </p:pic>
      </p:gr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A263"/>
        </a:solidFill>
        <a:effectLst/>
      </p:bgPr>
    </p:bg>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B4F85ABD-7AC6-2709-8380-FB04DF8D5B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242474" cy="5198892"/>
          </a:xfrm>
          <a:prstGeom prst="rect">
            <a:avLst/>
          </a:prstGeom>
        </p:spPr>
      </p:pic>
      <p:sp>
        <p:nvSpPr>
          <p:cNvPr id="115"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535353"/>
                </a:solidFill>
                <a:latin typeface="Gilroy Bold"/>
                <a:ea typeface="Gilroy Bold"/>
                <a:cs typeface="Gilroy Bold"/>
                <a:sym typeface="Gilroy Bold"/>
              </a:defRPr>
            </a:lvl1pPr>
          </a:lstStyle>
          <a:p>
            <a:r>
              <a:t>O!Mega-3 TG</a:t>
            </a:r>
          </a:p>
        </p:txBody>
      </p:sp>
      <p:pic>
        <p:nvPicPr>
          <p:cNvPr id="116" name="Безымянный-1-45.png" descr="Безымянный-1-45.png"/>
          <p:cNvPicPr>
            <a:picLocks noChangeAspect="1"/>
          </p:cNvPicPr>
          <p:nvPr/>
        </p:nvPicPr>
        <p:blipFill>
          <a:blip r:embed="rId4"/>
          <a:stretch>
            <a:fillRect/>
          </a:stretch>
        </p:blipFill>
        <p:spPr>
          <a:xfrm>
            <a:off x="8026400" y="4815530"/>
            <a:ext cx="787400" cy="138265"/>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8" name="shutterstock_1674536527.jpg" descr="shutterstock_1674536527.jpg"/>
          <p:cNvPicPr>
            <a:picLocks noChangeAspect="1"/>
          </p:cNvPicPr>
          <p:nvPr/>
        </p:nvPicPr>
        <p:blipFill>
          <a:blip r:embed="rId3"/>
          <a:srcRect l="9090" t="9034" b="55"/>
          <a:stretch>
            <a:fillRect/>
          </a:stretch>
        </p:blipFill>
        <p:spPr>
          <a:xfrm>
            <a:off x="-23150" y="0"/>
            <a:ext cx="9144000" cy="5143501"/>
          </a:xfrm>
          <a:prstGeom prst="rect">
            <a:avLst/>
          </a:prstGeom>
          <a:ln w="12700">
            <a:miter lim="400000"/>
          </a:ln>
        </p:spPr>
      </p:pic>
      <p:pic>
        <p:nvPicPr>
          <p:cNvPr id="439" name="CCI_logo_new_Монтажная область 1.png" descr="CCI_logo_new_Монтажная область 1.png"/>
          <p:cNvPicPr>
            <a:picLocks noChangeAspect="1"/>
          </p:cNvPicPr>
          <p:nvPr/>
        </p:nvPicPr>
        <p:blipFill>
          <a:blip r:embed="rId4"/>
          <a:stretch>
            <a:fillRect/>
          </a:stretch>
        </p:blipFill>
        <p:spPr>
          <a:xfrm>
            <a:off x="8013700" y="4782532"/>
            <a:ext cx="812800" cy="203778"/>
          </a:xfrm>
          <a:prstGeom prst="rect">
            <a:avLst/>
          </a:prstGeom>
          <a:ln w="12700">
            <a:miter lim="400000"/>
          </a:ln>
        </p:spPr>
      </p:pic>
      <p:sp>
        <p:nvSpPr>
          <p:cNvPr id="440" name="O!Mega-3 TG"/>
          <p:cNvSpPr txBox="1"/>
          <p:nvPr/>
        </p:nvSpPr>
        <p:spPr>
          <a:xfrm>
            <a:off x="406399" y="406400"/>
            <a:ext cx="2264716" cy="4214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2800" b="1">
                <a:solidFill>
                  <a:srgbClr val="FFFFFF"/>
                </a:solidFill>
                <a:latin typeface="Helvetica Neue"/>
                <a:ea typeface="Helvetica Neue"/>
                <a:cs typeface="Helvetica Neue"/>
                <a:sym typeface="Helvetica Neue"/>
              </a:defRPr>
            </a:lvl1pPr>
          </a:lstStyle>
          <a:p>
            <a:r>
              <a:t>O!Mega-3 TG</a:t>
            </a:r>
          </a:p>
        </p:txBody>
      </p:sp>
      <p:sp>
        <p:nvSpPr>
          <p:cNvPr id="441"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sp>
        <p:nvSpPr>
          <p:cNvPr id="442" name="Для здоровья сердца,  сосудов и зрения"/>
          <p:cNvSpPr txBox="1"/>
          <p:nvPr/>
        </p:nvSpPr>
        <p:spPr>
          <a:xfrm>
            <a:off x="787399" y="1315443"/>
            <a:ext cx="3180358"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defRPr sz="1500">
                <a:solidFill>
                  <a:srgbClr val="FFFFFF"/>
                </a:solidFill>
                <a:latin typeface="Gilroy Regular"/>
                <a:ea typeface="Gilroy Regular"/>
                <a:cs typeface="Gilroy Regular"/>
                <a:sym typeface="Gilroy Regular"/>
              </a:defRPr>
            </a:pPr>
            <a:r>
              <a:rPr lang="lv-LV" dirty="0"/>
              <a:t>Sirds, asinsvadu un redzes veselībai;</a:t>
            </a:r>
            <a:endParaRPr dirty="0"/>
          </a:p>
        </p:txBody>
      </p:sp>
      <p:sp>
        <p:nvSpPr>
          <p:cNvPr id="443" name="Высокая концентрация ПНЖК  омега-3 в каждой капсуле"/>
          <p:cNvSpPr txBox="1"/>
          <p:nvPr/>
        </p:nvSpPr>
        <p:spPr>
          <a:xfrm>
            <a:off x="787400" y="1797050"/>
            <a:ext cx="2388474"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defRPr sz="1500">
                <a:solidFill>
                  <a:srgbClr val="FFFFFF"/>
                </a:solidFill>
                <a:latin typeface="Gilroy Regular"/>
                <a:ea typeface="Gilroy Regular"/>
                <a:cs typeface="Gilroy Regular"/>
                <a:sym typeface="Gilroy Regular"/>
              </a:defRPr>
            </a:pPr>
            <a:r>
              <a:rPr lang="lv-LV" dirty="0"/>
              <a:t>Augsta Omega-3 PUFA </a:t>
            </a:r>
          </a:p>
          <a:p>
            <a:pPr>
              <a:defRPr sz="1500">
                <a:solidFill>
                  <a:srgbClr val="FFFFFF"/>
                </a:solidFill>
                <a:latin typeface="Gilroy Regular"/>
                <a:ea typeface="Gilroy Regular"/>
                <a:cs typeface="Gilroy Regular"/>
                <a:sym typeface="Gilroy Regular"/>
              </a:defRPr>
            </a:pPr>
            <a:r>
              <a:rPr lang="lv-LV" dirty="0"/>
              <a:t>koncentrācija katrā kapsulā;</a:t>
            </a:r>
            <a:endParaRPr dirty="0"/>
          </a:p>
        </p:txBody>
      </p:sp>
      <p:sp>
        <p:nvSpPr>
          <p:cNvPr id="444" name="Подходит для детей с 14 лет  и взрослых"/>
          <p:cNvSpPr txBox="1"/>
          <p:nvPr/>
        </p:nvSpPr>
        <p:spPr>
          <a:xfrm>
            <a:off x="787399" y="2400300"/>
            <a:ext cx="3416000"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defRPr sz="1500">
                <a:solidFill>
                  <a:srgbClr val="FFFFFF"/>
                </a:solidFill>
                <a:latin typeface="Gilroy Regular"/>
                <a:ea typeface="Gilroy Regular"/>
                <a:cs typeface="Gilroy Regular"/>
                <a:sym typeface="Gilroy Regular"/>
              </a:defRPr>
            </a:pPr>
            <a:r>
              <a:rPr lang="lv-LV" dirty="0"/>
              <a:t>Piemērots bērniem no </a:t>
            </a:r>
            <a:r>
              <a:rPr dirty="0"/>
              <a:t>14 </a:t>
            </a:r>
            <a:r>
              <a:rPr lang="lv-LV" dirty="0"/>
              <a:t>gadu vecuma </a:t>
            </a:r>
          </a:p>
          <a:p>
            <a:pPr>
              <a:defRPr sz="1500">
                <a:solidFill>
                  <a:srgbClr val="FFFFFF"/>
                </a:solidFill>
                <a:latin typeface="Gilroy Regular"/>
                <a:ea typeface="Gilroy Regular"/>
                <a:cs typeface="Gilroy Regular"/>
                <a:sym typeface="Gilroy Regular"/>
              </a:defRPr>
            </a:pPr>
            <a:r>
              <a:rPr lang="lv-LV" dirty="0"/>
              <a:t>un pieaugušajiem.</a:t>
            </a:r>
            <a:endParaRPr dirty="0"/>
          </a:p>
        </p:txBody>
      </p:sp>
      <p:sp>
        <p:nvSpPr>
          <p:cNvPr id="445" name="Линия"/>
          <p:cNvSpPr/>
          <p:nvPr/>
        </p:nvSpPr>
        <p:spPr>
          <a:xfrm flipH="1" flipV="1">
            <a:off x="544279" y="1546275"/>
            <a:ext cx="4744" cy="330169"/>
          </a:xfrm>
          <a:prstGeom prst="line">
            <a:avLst/>
          </a:prstGeom>
          <a:ln w="12700">
            <a:solidFill>
              <a:srgbClr val="FFFFFF"/>
            </a:solidFill>
          </a:ln>
        </p:spPr>
        <p:txBody>
          <a:bodyPr lIns="45718" tIns="45718" rIns="45718" bIns="45718"/>
          <a:lstStyle/>
          <a:p>
            <a:endParaRPr/>
          </a:p>
        </p:txBody>
      </p:sp>
      <p:grpSp>
        <p:nvGrpSpPr>
          <p:cNvPr id="448" name="Группа"/>
          <p:cNvGrpSpPr/>
          <p:nvPr/>
        </p:nvGrpSpPr>
        <p:grpSpPr>
          <a:xfrm>
            <a:off x="406400" y="1267333"/>
            <a:ext cx="279400" cy="279403"/>
            <a:chOff x="0" y="0"/>
            <a:chExt cx="279400" cy="279402"/>
          </a:xfrm>
        </p:grpSpPr>
        <p:sp>
          <p:nvSpPr>
            <p:cNvPr id="446" name="Кружок"/>
            <p:cNvSpPr/>
            <p:nvPr/>
          </p:nvSpPr>
          <p:spPr>
            <a:xfrm>
              <a:off x="0" y="-1"/>
              <a:ext cx="279400" cy="279404"/>
            </a:xfrm>
            <a:prstGeom prst="ellipse">
              <a:avLst/>
            </a:prstGeom>
            <a:noFill/>
            <a:ln w="12700" cap="flat">
              <a:solidFill>
                <a:srgbClr val="FFFFFF"/>
              </a:solidFill>
              <a:prstDash val="solid"/>
              <a:round/>
            </a:ln>
            <a:effectLst/>
          </p:spPr>
          <p:txBody>
            <a:bodyPr wrap="square" lIns="0" tIns="0" rIns="0" bIns="0" numCol="1" anchor="t">
              <a:noAutofit/>
            </a:bodyPr>
            <a:lstStyle/>
            <a:p>
              <a:pPr>
                <a:defRPr>
                  <a:latin typeface="+mn-lt"/>
                  <a:ea typeface="+mn-ea"/>
                  <a:cs typeface="+mn-cs"/>
                  <a:sym typeface="Arial"/>
                </a:defRPr>
              </a:pPr>
              <a:endParaRPr/>
            </a:p>
          </p:txBody>
        </p:sp>
        <p:sp>
          <p:nvSpPr>
            <p:cNvPr id="447" name="1"/>
            <p:cNvSpPr txBox="1"/>
            <p:nvPr/>
          </p:nvSpPr>
          <p:spPr>
            <a:xfrm>
              <a:off x="76198" y="12700"/>
              <a:ext cx="127001" cy="228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gn="ctr">
                <a:defRPr sz="1500">
                  <a:solidFill>
                    <a:srgbClr val="FFFFFF"/>
                  </a:solidFill>
                </a:defRPr>
              </a:lvl1pPr>
            </a:lstStyle>
            <a:p>
              <a:r>
                <a:t>1</a:t>
              </a:r>
            </a:p>
          </p:txBody>
        </p:sp>
      </p:grpSp>
      <p:sp>
        <p:nvSpPr>
          <p:cNvPr id="449" name="Линия"/>
          <p:cNvSpPr/>
          <p:nvPr/>
        </p:nvSpPr>
        <p:spPr>
          <a:xfrm flipH="1" flipV="1">
            <a:off x="544099" y="2146317"/>
            <a:ext cx="4730" cy="330168"/>
          </a:xfrm>
          <a:prstGeom prst="line">
            <a:avLst/>
          </a:prstGeom>
          <a:ln w="12700">
            <a:solidFill>
              <a:srgbClr val="FFFFFF"/>
            </a:solidFill>
          </a:ln>
        </p:spPr>
        <p:txBody>
          <a:bodyPr lIns="45718" tIns="45718" rIns="45718" bIns="45718"/>
          <a:lstStyle/>
          <a:p>
            <a:endParaRPr/>
          </a:p>
        </p:txBody>
      </p:sp>
      <p:grpSp>
        <p:nvGrpSpPr>
          <p:cNvPr id="452" name="Группа"/>
          <p:cNvGrpSpPr/>
          <p:nvPr/>
        </p:nvGrpSpPr>
        <p:grpSpPr>
          <a:xfrm>
            <a:off x="406400" y="2473831"/>
            <a:ext cx="279400" cy="279403"/>
            <a:chOff x="0" y="0"/>
            <a:chExt cx="279400" cy="279402"/>
          </a:xfrm>
        </p:grpSpPr>
        <p:sp>
          <p:nvSpPr>
            <p:cNvPr id="450" name="Кружок"/>
            <p:cNvSpPr/>
            <p:nvPr/>
          </p:nvSpPr>
          <p:spPr>
            <a:xfrm>
              <a:off x="0" y="-1"/>
              <a:ext cx="279400" cy="279404"/>
            </a:xfrm>
            <a:prstGeom prst="ellipse">
              <a:avLst/>
            </a:prstGeom>
            <a:noFill/>
            <a:ln w="12700" cap="flat">
              <a:solidFill>
                <a:srgbClr val="FFFFFF"/>
              </a:solidFill>
              <a:prstDash val="solid"/>
              <a:round/>
            </a:ln>
            <a:effectLst/>
          </p:spPr>
          <p:txBody>
            <a:bodyPr wrap="square" lIns="0" tIns="0" rIns="0" bIns="0" numCol="1" anchor="t">
              <a:noAutofit/>
            </a:bodyPr>
            <a:lstStyle/>
            <a:p>
              <a:pPr>
                <a:defRPr>
                  <a:latin typeface="+mn-lt"/>
                  <a:ea typeface="+mn-ea"/>
                  <a:cs typeface="+mn-cs"/>
                  <a:sym typeface="Arial"/>
                </a:defRPr>
              </a:pPr>
              <a:endParaRPr/>
            </a:p>
          </p:txBody>
        </p:sp>
        <p:sp>
          <p:nvSpPr>
            <p:cNvPr id="451" name="3"/>
            <p:cNvSpPr txBox="1"/>
            <p:nvPr/>
          </p:nvSpPr>
          <p:spPr>
            <a:xfrm>
              <a:off x="76198" y="12700"/>
              <a:ext cx="127001" cy="228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gn="ctr">
                <a:defRPr sz="1500">
                  <a:solidFill>
                    <a:srgbClr val="FFFFFF"/>
                  </a:solidFill>
                </a:defRPr>
              </a:lvl1pPr>
            </a:lstStyle>
            <a:p>
              <a:r>
                <a:t>3</a:t>
              </a:r>
            </a:p>
          </p:txBody>
        </p:sp>
      </p:grpSp>
      <p:grpSp>
        <p:nvGrpSpPr>
          <p:cNvPr id="455" name="Группа"/>
          <p:cNvGrpSpPr/>
          <p:nvPr/>
        </p:nvGrpSpPr>
        <p:grpSpPr>
          <a:xfrm>
            <a:off x="406400" y="1870581"/>
            <a:ext cx="279400" cy="279403"/>
            <a:chOff x="0" y="0"/>
            <a:chExt cx="279400" cy="279402"/>
          </a:xfrm>
        </p:grpSpPr>
        <p:sp>
          <p:nvSpPr>
            <p:cNvPr id="453" name="Кружок"/>
            <p:cNvSpPr/>
            <p:nvPr/>
          </p:nvSpPr>
          <p:spPr>
            <a:xfrm>
              <a:off x="0" y="-1"/>
              <a:ext cx="279400" cy="279404"/>
            </a:xfrm>
            <a:prstGeom prst="ellipse">
              <a:avLst/>
            </a:prstGeom>
            <a:noFill/>
            <a:ln w="12700" cap="flat">
              <a:solidFill>
                <a:srgbClr val="FFFFFF"/>
              </a:solidFill>
              <a:prstDash val="solid"/>
              <a:round/>
            </a:ln>
            <a:effectLst/>
          </p:spPr>
          <p:txBody>
            <a:bodyPr wrap="square" lIns="0" tIns="0" rIns="0" bIns="0" numCol="1" anchor="t">
              <a:noAutofit/>
            </a:bodyPr>
            <a:lstStyle/>
            <a:p>
              <a:pPr>
                <a:defRPr>
                  <a:latin typeface="+mn-lt"/>
                  <a:ea typeface="+mn-ea"/>
                  <a:cs typeface="+mn-cs"/>
                  <a:sym typeface="Arial"/>
                </a:defRPr>
              </a:pPr>
              <a:endParaRPr/>
            </a:p>
          </p:txBody>
        </p:sp>
        <p:sp>
          <p:nvSpPr>
            <p:cNvPr id="454" name="2"/>
            <p:cNvSpPr txBox="1"/>
            <p:nvPr/>
          </p:nvSpPr>
          <p:spPr>
            <a:xfrm>
              <a:off x="76198" y="12700"/>
              <a:ext cx="127001" cy="22860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gn="ctr">
                <a:defRPr sz="1500">
                  <a:solidFill>
                    <a:srgbClr val="FFFFFF"/>
                  </a:solidFill>
                </a:defRPr>
              </a:lvl1pPr>
            </a:lstStyle>
            <a:p>
              <a:r>
                <a:t>2</a:t>
              </a:r>
            </a:p>
          </p:txBody>
        </p:sp>
      </p:gr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9" name="12_omega копия-восстановлено30.jpg" descr="12_omega копия-восстановлено30.jpg"/>
          <p:cNvPicPr>
            <a:picLocks noChangeAspect="1"/>
          </p:cNvPicPr>
          <p:nvPr/>
        </p:nvPicPr>
        <p:blipFill>
          <a:blip r:embed="rId3"/>
          <a:srcRect l="5161" r="5161"/>
          <a:stretch>
            <a:fillRect/>
          </a:stretch>
        </p:blipFill>
        <p:spPr>
          <a:xfrm>
            <a:off x="0" y="0"/>
            <a:ext cx="9144000" cy="5143500"/>
          </a:xfrm>
          <a:prstGeom prst="rect">
            <a:avLst/>
          </a:prstGeom>
          <a:ln w="12700">
            <a:miter lim="400000"/>
          </a:ln>
        </p:spPr>
      </p:pic>
      <p:sp>
        <p:nvSpPr>
          <p:cNvPr id="460" name="CustomShape 1"/>
          <p:cNvSpPr txBox="1"/>
          <p:nvPr/>
        </p:nvSpPr>
        <p:spPr>
          <a:xfrm>
            <a:off x="406400" y="406400"/>
            <a:ext cx="4630981" cy="6039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85678" tIns="85678" rIns="85678" bIns="85678">
            <a:spAutoFit/>
          </a:bodyPr>
          <a:lstStyle>
            <a:lvl1pPr>
              <a:defRPr sz="2800">
                <a:solidFill>
                  <a:srgbClr val="FFFFFF"/>
                </a:solidFill>
                <a:latin typeface="Gilroy Bold"/>
                <a:ea typeface="Gilroy Bold"/>
                <a:cs typeface="Gilroy Bold"/>
                <a:sym typeface="Gilroy Bold"/>
              </a:defRPr>
            </a:lvl1pPr>
          </a:lstStyle>
          <a:p>
            <a:r>
              <a:rPr dirty="0"/>
              <a:t>O!Mega-3 TG (30 </a:t>
            </a:r>
            <a:r>
              <a:rPr lang="lv-LV" dirty="0"/>
              <a:t>kapsulas</a:t>
            </a:r>
            <a:r>
              <a:rPr dirty="0"/>
              <a:t>)</a:t>
            </a:r>
          </a:p>
        </p:txBody>
      </p:sp>
      <p:sp>
        <p:nvSpPr>
          <p:cNvPr id="461" name="CustomShape 2"/>
          <p:cNvSpPr txBox="1"/>
          <p:nvPr/>
        </p:nvSpPr>
        <p:spPr>
          <a:xfrm>
            <a:off x="406400" y="1634220"/>
            <a:ext cx="2983094" cy="17888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85678" tIns="85678" rIns="85678" bIns="85678">
            <a:spAutoFit/>
          </a:bodyPr>
          <a:lstStyle/>
          <a:p>
            <a:pPr>
              <a:defRPr sz="1500">
                <a:solidFill>
                  <a:srgbClr val="FFFFFF"/>
                </a:solidFill>
                <a:latin typeface="Gilroy Bold"/>
                <a:ea typeface="Gilroy Bold"/>
                <a:cs typeface="Gilroy Bold"/>
                <a:sym typeface="Gilroy Bold"/>
              </a:defRPr>
            </a:pPr>
            <a:r>
              <a:rPr lang="lv-LV" dirty="0"/>
              <a:t>BONUS-PUNKTI:</a:t>
            </a: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Gilroy Bold"/>
                <a:ea typeface="Gilroy Bold"/>
                <a:cs typeface="Gilroy Bold"/>
                <a:sym typeface="Gilroy Bold"/>
              </a:defRPr>
            </a:pPr>
            <a:r>
              <a:rPr lang="lv-LV" dirty="0"/>
              <a:t>KLUBA CENA:</a:t>
            </a: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Gilroy Bold"/>
                <a:ea typeface="Gilroy Bold"/>
                <a:cs typeface="Gilroy Bold"/>
                <a:sym typeface="Gilroy Bold"/>
              </a:defRPr>
            </a:pPr>
            <a:r>
              <a:rPr lang="lv-LV" dirty="0"/>
              <a:t>MAZUMTIRDZNIECĪBAS CENA:</a:t>
            </a:r>
            <a:endParaRPr dirty="0"/>
          </a:p>
        </p:txBody>
      </p:sp>
      <p:sp>
        <p:nvSpPr>
          <p:cNvPr id="462" name="CustomShape 4"/>
          <p:cNvSpPr txBox="1"/>
          <p:nvPr/>
        </p:nvSpPr>
        <p:spPr>
          <a:xfrm>
            <a:off x="3389494" y="2983561"/>
            <a:ext cx="1017812" cy="4038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85678" tIns="85678" rIns="85678" bIns="85678">
            <a:spAutoFit/>
          </a:bodyPr>
          <a:lstStyle>
            <a:lvl1pPr>
              <a:defRPr sz="1500">
                <a:solidFill>
                  <a:srgbClr val="FFFFFF"/>
                </a:solidFill>
                <a:latin typeface="Gilroy Regular"/>
                <a:ea typeface="Gilroy Regular"/>
                <a:cs typeface="Gilroy Regular"/>
                <a:sym typeface="Gilroy Regular"/>
              </a:defRPr>
            </a:lvl1pPr>
          </a:lstStyle>
          <a:p>
            <a:r>
              <a:rPr dirty="0"/>
              <a:t>15,00 </a:t>
            </a:r>
            <a:r>
              <a:rPr lang="lv-LV" dirty="0" err="1"/>
              <a:t>n.v</a:t>
            </a:r>
            <a:r>
              <a:rPr lang="lv-LV" dirty="0"/>
              <a:t>.</a:t>
            </a:r>
            <a:endParaRPr dirty="0"/>
          </a:p>
        </p:txBody>
      </p:sp>
      <p:sp>
        <p:nvSpPr>
          <p:cNvPr id="463" name="CustomShape 5"/>
          <p:cNvSpPr txBox="1"/>
          <p:nvPr/>
        </p:nvSpPr>
        <p:spPr>
          <a:xfrm>
            <a:off x="3389494" y="2325280"/>
            <a:ext cx="1251954" cy="4038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85678" tIns="85678" rIns="85678" bIns="85678">
            <a:spAutoFit/>
          </a:bodyPr>
          <a:lstStyle>
            <a:lvl1pPr>
              <a:defRPr sz="1500">
                <a:solidFill>
                  <a:srgbClr val="FFFFFF"/>
                </a:solidFill>
                <a:latin typeface="Gilroy Regular"/>
                <a:ea typeface="Gilroy Regular"/>
                <a:cs typeface="Gilroy Regular"/>
                <a:sym typeface="Gilroy Regular"/>
              </a:defRPr>
            </a:lvl1pPr>
          </a:lstStyle>
          <a:p>
            <a:r>
              <a:rPr dirty="0"/>
              <a:t>12,00</a:t>
            </a:r>
            <a:r>
              <a:rPr lang="lv-LV" dirty="0"/>
              <a:t> </a:t>
            </a:r>
            <a:r>
              <a:rPr lang="lv-LV" dirty="0" err="1"/>
              <a:t>n.v</a:t>
            </a:r>
            <a:r>
              <a:rPr lang="lv-LV" dirty="0"/>
              <a:t>.</a:t>
            </a:r>
            <a:endParaRPr dirty="0"/>
          </a:p>
        </p:txBody>
      </p:sp>
      <p:sp>
        <p:nvSpPr>
          <p:cNvPr id="464" name="2194"/>
          <p:cNvSpPr txBox="1"/>
          <p:nvPr/>
        </p:nvSpPr>
        <p:spPr>
          <a:xfrm>
            <a:off x="508000" y="939800"/>
            <a:ext cx="392938" cy="1959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defRPr sz="1500">
                <a:solidFill>
                  <a:srgbClr val="FFFFFF"/>
                </a:solidFill>
                <a:latin typeface="Gilroy Bold"/>
                <a:ea typeface="Gilroy Bold"/>
                <a:cs typeface="Gilroy Bold"/>
                <a:sym typeface="Gilroy Bold"/>
              </a:defRPr>
            </a:lvl1pPr>
          </a:lstStyle>
          <a:p>
            <a:r>
              <a:t>2194</a:t>
            </a:r>
          </a:p>
        </p:txBody>
      </p:sp>
      <p:sp>
        <p:nvSpPr>
          <p:cNvPr id="465" name="CustomShape 6"/>
          <p:cNvSpPr/>
          <p:nvPr/>
        </p:nvSpPr>
        <p:spPr>
          <a:xfrm>
            <a:off x="3593336" y="1630123"/>
            <a:ext cx="405113" cy="445010"/>
          </a:xfrm>
          <a:prstGeom prst="ellipse">
            <a:avLst/>
          </a:prstGeom>
          <a:ln w="12700">
            <a:solidFill>
              <a:schemeClr val="accent1">
                <a:satOff val="-31580"/>
                <a:lumOff val="-12156"/>
              </a:schemeClr>
            </a:solidFill>
            <a:miter lim="400000"/>
          </a:ln>
        </p:spPr>
        <p:txBody>
          <a:bodyPr lIns="0" tIns="0" rIns="0" bIns="0"/>
          <a:lstStyle/>
          <a:p>
            <a:pPr>
              <a:defRPr sz="1800">
                <a:solidFill>
                  <a:srgbClr val="200063"/>
                </a:solidFill>
                <a:latin typeface="+mn-lt"/>
                <a:ea typeface="+mn-ea"/>
                <a:cs typeface="+mn-cs"/>
                <a:sym typeface="Arial"/>
              </a:defRPr>
            </a:pPr>
            <a:endParaRPr/>
          </a:p>
        </p:txBody>
      </p:sp>
      <p:sp>
        <p:nvSpPr>
          <p:cNvPr id="466" name="7,5"/>
          <p:cNvSpPr txBox="1"/>
          <p:nvPr/>
        </p:nvSpPr>
        <p:spPr>
          <a:xfrm>
            <a:off x="3678481" y="1754647"/>
            <a:ext cx="234824" cy="1959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defRPr sz="1500">
                <a:solidFill>
                  <a:srgbClr val="FFFFFF"/>
                </a:solidFill>
                <a:latin typeface="Gilroy Bold"/>
                <a:ea typeface="Gilroy Bold"/>
                <a:cs typeface="Gilroy Bold"/>
                <a:sym typeface="Gilroy Bold"/>
              </a:defRPr>
            </a:lvl1pPr>
          </a:lstStyle>
          <a:p>
            <a:r>
              <a:rPr dirty="0"/>
              <a:t>7,5</a:t>
            </a:r>
          </a:p>
        </p:txBody>
      </p:sp>
      <p:grpSp>
        <p:nvGrpSpPr>
          <p:cNvPr id="469" name="Группа"/>
          <p:cNvGrpSpPr/>
          <p:nvPr/>
        </p:nvGrpSpPr>
        <p:grpSpPr>
          <a:xfrm>
            <a:off x="406399" y="4795520"/>
            <a:ext cx="8407401" cy="158275"/>
            <a:chOff x="0" y="0"/>
            <a:chExt cx="8407400" cy="158274"/>
          </a:xfrm>
        </p:grpSpPr>
        <p:sp>
          <p:nvSpPr>
            <p:cNvPr id="467" name="O!Mega-3 TG"/>
            <p:cNvSpPr txBox="1"/>
            <p:nvPr/>
          </p:nvSpPr>
          <p:spPr>
            <a:xfrm>
              <a:off x="0" y="0"/>
              <a:ext cx="971144" cy="1542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pic>
          <p:nvPicPr>
            <p:cNvPr id="468" name="Безымянный-1-44.png" descr="Безымянный-1-44.png"/>
            <p:cNvPicPr>
              <a:picLocks noChangeAspect="1"/>
            </p:cNvPicPr>
            <p:nvPr/>
          </p:nvPicPr>
          <p:blipFill>
            <a:blip r:embed="rId4"/>
            <a:stretch>
              <a:fillRect/>
            </a:stretch>
          </p:blipFill>
          <p:spPr>
            <a:xfrm>
              <a:off x="7620000" y="20010"/>
              <a:ext cx="787400" cy="138265"/>
            </a:xfrm>
            <a:prstGeom prst="rect">
              <a:avLst/>
            </a:prstGeom>
            <a:ln w="12700" cap="flat">
              <a:noFill/>
              <a:miter lim="400000"/>
            </a:ln>
            <a:effectLst/>
          </p:spPr>
        </p:pic>
      </p:gr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3" name="12_omega копия-восстановлено.jpg" descr="12_omega копия-восстановлено.jpg"/>
          <p:cNvPicPr>
            <a:picLocks noChangeAspect="1"/>
          </p:cNvPicPr>
          <p:nvPr/>
        </p:nvPicPr>
        <p:blipFill>
          <a:blip r:embed="rId3"/>
          <a:srcRect l="5161" r="5161"/>
          <a:stretch>
            <a:fillRect/>
          </a:stretch>
        </p:blipFill>
        <p:spPr>
          <a:xfrm>
            <a:off x="0" y="0"/>
            <a:ext cx="9144000" cy="5143500"/>
          </a:xfrm>
          <a:prstGeom prst="rect">
            <a:avLst/>
          </a:prstGeom>
          <a:ln w="12700">
            <a:miter lim="400000"/>
          </a:ln>
        </p:spPr>
      </p:pic>
      <p:sp>
        <p:nvSpPr>
          <p:cNvPr id="474" name="CustomShape 1"/>
          <p:cNvSpPr txBox="1"/>
          <p:nvPr/>
        </p:nvSpPr>
        <p:spPr>
          <a:xfrm>
            <a:off x="406399" y="406400"/>
            <a:ext cx="4630981" cy="6039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85678" tIns="85678" rIns="85678" bIns="85678">
            <a:spAutoFit/>
          </a:bodyPr>
          <a:lstStyle>
            <a:lvl1pPr>
              <a:defRPr sz="2800">
                <a:solidFill>
                  <a:srgbClr val="FFFFFF"/>
                </a:solidFill>
                <a:latin typeface="Gilroy Bold"/>
                <a:ea typeface="Gilroy Bold"/>
                <a:cs typeface="Gilroy Bold"/>
                <a:sym typeface="Gilroy Bold"/>
              </a:defRPr>
            </a:lvl1pPr>
          </a:lstStyle>
          <a:p>
            <a:r>
              <a:rPr dirty="0"/>
              <a:t>O!Mega-3 TG (90 </a:t>
            </a:r>
            <a:r>
              <a:rPr lang="lv-LV" dirty="0"/>
              <a:t>kapsulas</a:t>
            </a:r>
            <a:r>
              <a:rPr dirty="0"/>
              <a:t>)</a:t>
            </a:r>
          </a:p>
        </p:txBody>
      </p:sp>
      <p:sp>
        <p:nvSpPr>
          <p:cNvPr id="475" name="CustomShape 2"/>
          <p:cNvSpPr txBox="1"/>
          <p:nvPr/>
        </p:nvSpPr>
        <p:spPr>
          <a:xfrm>
            <a:off x="406400" y="1634220"/>
            <a:ext cx="3035993" cy="17888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85678" tIns="85678" rIns="85678" bIns="85678">
            <a:spAutoFit/>
          </a:bodyPr>
          <a:lstStyle/>
          <a:p>
            <a:pPr>
              <a:defRPr sz="1500">
                <a:solidFill>
                  <a:srgbClr val="FFFFFF"/>
                </a:solidFill>
                <a:latin typeface="Gilroy Bold"/>
                <a:ea typeface="Gilroy Bold"/>
                <a:cs typeface="Gilroy Bold"/>
                <a:sym typeface="Gilroy Bold"/>
              </a:defRPr>
            </a:pPr>
            <a:r>
              <a:rPr lang="lv-LV" dirty="0"/>
              <a:t>BONUS-PUNKTI:</a:t>
            </a: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Gilroy Bold"/>
                <a:ea typeface="Gilroy Bold"/>
                <a:cs typeface="Gilroy Bold"/>
                <a:sym typeface="Gilroy Bold"/>
              </a:defRPr>
            </a:pPr>
            <a:r>
              <a:rPr lang="lv-LV" dirty="0"/>
              <a:t>KLUBA CENA:</a:t>
            </a: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Gilroy Bold"/>
                <a:ea typeface="Gilroy Bold"/>
                <a:cs typeface="Gilroy Bold"/>
                <a:sym typeface="Gilroy Bold"/>
              </a:defRPr>
            </a:pPr>
            <a:endParaRPr lang="lv-LV" dirty="0"/>
          </a:p>
          <a:p>
            <a:pPr>
              <a:defRPr sz="1500">
                <a:solidFill>
                  <a:srgbClr val="FFFFFF"/>
                </a:solidFill>
                <a:latin typeface="Gilroy Bold"/>
                <a:ea typeface="Gilroy Bold"/>
                <a:cs typeface="Gilroy Bold"/>
                <a:sym typeface="Gilroy Bold"/>
              </a:defRPr>
            </a:pPr>
            <a:r>
              <a:rPr lang="lv-LV" dirty="0"/>
              <a:t>MAZUMTIRDZNIECĪBAS CENA:</a:t>
            </a:r>
            <a:endParaRPr dirty="0"/>
          </a:p>
        </p:txBody>
      </p:sp>
      <p:sp>
        <p:nvSpPr>
          <p:cNvPr id="476" name="CustomShape 4"/>
          <p:cNvSpPr txBox="1"/>
          <p:nvPr/>
        </p:nvSpPr>
        <p:spPr>
          <a:xfrm>
            <a:off x="3566182" y="2990911"/>
            <a:ext cx="1017812" cy="4038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85678" tIns="85678" rIns="85678" bIns="85678">
            <a:spAutoFit/>
          </a:bodyPr>
          <a:lstStyle>
            <a:lvl1pPr>
              <a:defRPr sz="1500">
                <a:solidFill>
                  <a:srgbClr val="FFFFFF"/>
                </a:solidFill>
                <a:latin typeface="Gilroy Regular"/>
                <a:ea typeface="Gilroy Regular"/>
                <a:cs typeface="Gilroy Regular"/>
                <a:sym typeface="Gilroy Regular"/>
              </a:defRPr>
            </a:lvl1pPr>
          </a:lstStyle>
          <a:p>
            <a:r>
              <a:rPr dirty="0"/>
              <a:t>37,50 </a:t>
            </a:r>
            <a:r>
              <a:rPr lang="lv-LV" dirty="0"/>
              <a:t>n</a:t>
            </a:r>
            <a:r>
              <a:rPr dirty="0"/>
              <a:t>.</a:t>
            </a:r>
            <a:r>
              <a:rPr lang="lv-LV" dirty="0"/>
              <a:t>v</a:t>
            </a:r>
            <a:r>
              <a:rPr dirty="0"/>
              <a:t>.</a:t>
            </a:r>
          </a:p>
        </p:txBody>
      </p:sp>
      <p:sp>
        <p:nvSpPr>
          <p:cNvPr id="477" name="CustomShape 5"/>
          <p:cNvSpPr txBox="1"/>
          <p:nvPr/>
        </p:nvSpPr>
        <p:spPr>
          <a:xfrm>
            <a:off x="3566182" y="2326717"/>
            <a:ext cx="1017812" cy="4038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85678" tIns="85678" rIns="85678" bIns="85678">
            <a:spAutoFit/>
          </a:bodyPr>
          <a:lstStyle>
            <a:lvl1pPr>
              <a:defRPr sz="1500">
                <a:solidFill>
                  <a:srgbClr val="FFFFFF"/>
                </a:solidFill>
                <a:latin typeface="Gilroy Regular"/>
                <a:ea typeface="Gilroy Regular"/>
                <a:cs typeface="Gilroy Regular"/>
                <a:sym typeface="Gilroy Regular"/>
              </a:defRPr>
            </a:lvl1pPr>
          </a:lstStyle>
          <a:p>
            <a:r>
              <a:rPr dirty="0"/>
              <a:t>30,00 </a:t>
            </a:r>
            <a:r>
              <a:rPr lang="lv-LV" dirty="0"/>
              <a:t>n</a:t>
            </a:r>
            <a:r>
              <a:rPr dirty="0"/>
              <a:t>.</a:t>
            </a:r>
            <a:r>
              <a:rPr lang="lv-LV" dirty="0"/>
              <a:t>v</a:t>
            </a:r>
            <a:r>
              <a:rPr dirty="0"/>
              <a:t>.</a:t>
            </a:r>
          </a:p>
        </p:txBody>
      </p:sp>
      <p:sp>
        <p:nvSpPr>
          <p:cNvPr id="478" name="CustomShape 6"/>
          <p:cNvSpPr/>
          <p:nvPr/>
        </p:nvSpPr>
        <p:spPr>
          <a:xfrm>
            <a:off x="3827436" y="1583070"/>
            <a:ext cx="495303" cy="495303"/>
          </a:xfrm>
          <a:prstGeom prst="ellipse">
            <a:avLst/>
          </a:prstGeom>
          <a:ln w="12700">
            <a:solidFill>
              <a:schemeClr val="accent1">
                <a:satOff val="-31580"/>
                <a:lumOff val="-12156"/>
              </a:schemeClr>
            </a:solidFill>
            <a:miter lim="400000"/>
          </a:ln>
        </p:spPr>
        <p:txBody>
          <a:bodyPr lIns="0" tIns="0" rIns="0" bIns="0"/>
          <a:lstStyle/>
          <a:p>
            <a:pPr>
              <a:defRPr sz="1800">
                <a:solidFill>
                  <a:srgbClr val="200063"/>
                </a:solidFill>
                <a:latin typeface="+mn-lt"/>
                <a:ea typeface="+mn-ea"/>
                <a:cs typeface="+mn-cs"/>
                <a:sym typeface="Arial"/>
              </a:defRPr>
            </a:pPr>
            <a:endParaRPr/>
          </a:p>
        </p:txBody>
      </p:sp>
      <p:sp>
        <p:nvSpPr>
          <p:cNvPr id="479" name="2191"/>
          <p:cNvSpPr txBox="1"/>
          <p:nvPr/>
        </p:nvSpPr>
        <p:spPr>
          <a:xfrm>
            <a:off x="508000" y="939800"/>
            <a:ext cx="363792" cy="1959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defRPr sz="1500">
                <a:solidFill>
                  <a:srgbClr val="FFFFFF"/>
                </a:solidFill>
                <a:latin typeface="Gilroy Bold"/>
                <a:ea typeface="Gilroy Bold"/>
                <a:cs typeface="Gilroy Bold"/>
                <a:sym typeface="Gilroy Bold"/>
              </a:defRPr>
            </a:lvl1pPr>
          </a:lstStyle>
          <a:p>
            <a:r>
              <a:t>2191</a:t>
            </a:r>
          </a:p>
        </p:txBody>
      </p:sp>
      <p:sp>
        <p:nvSpPr>
          <p:cNvPr id="480" name="19,0"/>
          <p:cNvSpPr txBox="1"/>
          <p:nvPr/>
        </p:nvSpPr>
        <p:spPr>
          <a:xfrm>
            <a:off x="3908907" y="1732740"/>
            <a:ext cx="332360" cy="1959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defRPr sz="1500">
                <a:solidFill>
                  <a:srgbClr val="FFFFFF"/>
                </a:solidFill>
                <a:latin typeface="Gilroy Bold"/>
                <a:ea typeface="Gilroy Bold"/>
                <a:cs typeface="Gilroy Bold"/>
                <a:sym typeface="Gilroy Bold"/>
              </a:defRPr>
            </a:lvl1pPr>
          </a:lstStyle>
          <a:p>
            <a:r>
              <a:rPr dirty="0"/>
              <a:t>19,0</a:t>
            </a:r>
          </a:p>
        </p:txBody>
      </p:sp>
      <p:sp>
        <p:nvSpPr>
          <p:cNvPr id="481"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pic>
        <p:nvPicPr>
          <p:cNvPr id="482" name="Безымянный-1-44.png" descr="Безымянный-1-44.png"/>
          <p:cNvPicPr>
            <a:picLocks noChangeAspect="1"/>
          </p:cNvPicPr>
          <p:nvPr/>
        </p:nvPicPr>
        <p:blipFill>
          <a:blip r:embed="rId4"/>
          <a:stretch>
            <a:fillRect/>
          </a:stretch>
        </p:blipFill>
        <p:spPr>
          <a:xfrm>
            <a:off x="8026400" y="4815530"/>
            <a:ext cx="787400" cy="138265"/>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 name="Безымянный-1_Монтажная область 1 копия.png" descr="Безымянный-1_Монтажная область 1 копия.png"/>
          <p:cNvPicPr>
            <a:picLocks noChangeAspect="1"/>
          </p:cNvPicPr>
          <p:nvPr/>
        </p:nvPicPr>
        <p:blipFill>
          <a:blip r:embed="rId2"/>
          <a:srcRect t="4" b="4"/>
          <a:stretch>
            <a:fillRect/>
          </a:stretch>
        </p:blipFill>
        <p:spPr>
          <a:xfrm>
            <a:off x="0" y="-1"/>
            <a:ext cx="9144001" cy="5143503"/>
          </a:xfrm>
          <a:prstGeom prst="rect">
            <a:avLst/>
          </a:prstGeom>
          <a:ln w="12700">
            <a:miter lim="400000"/>
          </a:ln>
        </p:spPr>
      </p:pic>
      <p:sp>
        <p:nvSpPr>
          <p:cNvPr id="110" name="Восстановленная триглицеридная форма —  лучший способ повысить концентрацию  ЭПК и ДГК"/>
          <p:cNvSpPr txBox="1"/>
          <p:nvPr/>
        </p:nvSpPr>
        <p:spPr>
          <a:xfrm>
            <a:off x="406398" y="406400"/>
            <a:ext cx="8452635" cy="3739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nSpc>
                <a:spcPct val="90000"/>
              </a:lnSpc>
              <a:defRPr sz="2700">
                <a:solidFill>
                  <a:srgbClr val="FFFFFF"/>
                </a:solidFill>
                <a:latin typeface="Gilroy Bold"/>
                <a:ea typeface="Gilroy Bold"/>
                <a:cs typeface="Gilroy Bold"/>
                <a:sym typeface="Gilroy Bold"/>
              </a:defRPr>
            </a:pPr>
            <a:r>
              <a:rPr dirty="0"/>
              <a:t>O!Mega-3 TG </a:t>
            </a:r>
            <a:r>
              <a:rPr lang="lv-LV" dirty="0"/>
              <a:t>nāk </a:t>
            </a:r>
            <a:r>
              <a:rPr dirty="0"/>
              <a:t>Omega 3/60</a:t>
            </a:r>
            <a:r>
              <a:rPr lang="lv-LV" dirty="0"/>
              <a:t> vietā</a:t>
            </a:r>
            <a:r>
              <a:rPr dirty="0"/>
              <a:t>: </a:t>
            </a:r>
            <a:r>
              <a:rPr lang="lv-LV" dirty="0"/>
              <a:t>kas ir mainījies</a:t>
            </a:r>
            <a:r>
              <a:rPr dirty="0"/>
              <a:t>?</a:t>
            </a:r>
          </a:p>
        </p:txBody>
      </p:sp>
      <p:graphicFrame>
        <p:nvGraphicFramePr>
          <p:cNvPr id="111" name="Таблица"/>
          <p:cNvGraphicFramePr/>
          <p:nvPr/>
        </p:nvGraphicFramePr>
        <p:xfrm>
          <a:off x="411941" y="1092200"/>
          <a:ext cx="8409519" cy="3655250"/>
        </p:xfrm>
        <a:graphic>
          <a:graphicData uri="http://schemas.openxmlformats.org/drawingml/2006/table">
            <a:tbl>
              <a:tblPr firstRow="1" firstCol="1" bandRow="1">
                <a:tableStyleId>{2708684C-4D16-4618-839F-0558EEFCDFE6}</a:tableStyleId>
              </a:tblPr>
              <a:tblGrid>
                <a:gridCol w="2803173">
                  <a:extLst>
                    <a:ext uri="{9D8B030D-6E8A-4147-A177-3AD203B41FA5}">
                      <a16:colId xmlns:a16="http://schemas.microsoft.com/office/drawing/2014/main" val="20000"/>
                    </a:ext>
                  </a:extLst>
                </a:gridCol>
                <a:gridCol w="2803173">
                  <a:extLst>
                    <a:ext uri="{9D8B030D-6E8A-4147-A177-3AD203B41FA5}">
                      <a16:colId xmlns:a16="http://schemas.microsoft.com/office/drawing/2014/main" val="20001"/>
                    </a:ext>
                  </a:extLst>
                </a:gridCol>
                <a:gridCol w="2803173">
                  <a:extLst>
                    <a:ext uri="{9D8B030D-6E8A-4147-A177-3AD203B41FA5}">
                      <a16:colId xmlns:a16="http://schemas.microsoft.com/office/drawing/2014/main" val="20002"/>
                    </a:ext>
                  </a:extLst>
                </a:gridCol>
              </a:tblGrid>
              <a:tr h="410108">
                <a:tc>
                  <a:txBody>
                    <a:bodyPr/>
                    <a:lstStyle/>
                    <a:p>
                      <a:endParaRPr dirty="0"/>
                    </a:p>
                  </a:txBody>
                  <a:tcPr marL="0" marR="0" marT="0" marB="0" horzOverflow="overflow">
                    <a:lnL w="12700">
                      <a:solidFill>
                        <a:srgbClr val="FFFFFF"/>
                      </a:solidFill>
                      <a:miter lim="400000"/>
                    </a:lnL>
                    <a:lnR w="6350">
                      <a:solidFill>
                        <a:srgbClr val="FFFFFF"/>
                      </a:solidFill>
                    </a:lnR>
                    <a:lnT w="12700">
                      <a:solidFill>
                        <a:srgbClr val="FFFFFF"/>
                      </a:solidFill>
                      <a:miter lim="400000"/>
                    </a:lnT>
                    <a:lnB w="6350">
                      <a:solidFill>
                        <a:srgbClr val="FFFFFF"/>
                      </a:solidFill>
                    </a:lnB>
                    <a:solidFill>
                      <a:srgbClr val="001561">
                        <a:alpha val="0"/>
                      </a:srgbClr>
                    </a:solidFill>
                  </a:tcPr>
                </a:tc>
                <a:tc>
                  <a:txBody>
                    <a:bodyPr/>
                    <a:lstStyle/>
                    <a:p>
                      <a:pPr algn="l">
                        <a:defRPr sz="1300" b="0">
                          <a:solidFill>
                            <a:srgbClr val="FEE6AF"/>
                          </a:solidFill>
                          <a:latin typeface="Gilroy Bold"/>
                          <a:ea typeface="Gilroy Bold"/>
                          <a:cs typeface="Gilroy Bold"/>
                          <a:sym typeface="Gilroy Bold"/>
                        </a:defRPr>
                      </a:pPr>
                      <a:r>
                        <a:rPr sz="2000" b="1" dirty="0">
                          <a:latin typeface="☞GILROY-REGULAR" pitchFamily="2" charset="0"/>
                          <a:ea typeface="+mn-ea"/>
                          <a:cs typeface="+mn-cs"/>
                          <a:sym typeface="Arial"/>
                        </a:rPr>
                        <a:t>O!Mega-3 TG</a:t>
                      </a:r>
                    </a:p>
                  </a:txBody>
                  <a:tcPr marL="101600" marR="101600" marT="101600" marB="101600" horzOverflow="overflow">
                    <a:lnL w="6350">
                      <a:solidFill>
                        <a:srgbClr val="FFFFFF"/>
                      </a:solidFill>
                    </a:lnL>
                    <a:lnR w="6350">
                      <a:solidFill>
                        <a:srgbClr val="FFFFFF"/>
                      </a:solidFill>
                    </a:lnR>
                    <a:lnT w="12700">
                      <a:solidFill>
                        <a:srgbClr val="FFFFFF"/>
                      </a:solidFill>
                      <a:miter lim="400000"/>
                    </a:lnT>
                    <a:lnB w="6350">
                      <a:solidFill>
                        <a:srgbClr val="FFFFFF"/>
                      </a:solidFill>
                    </a:lnB>
                    <a:solidFill>
                      <a:srgbClr val="001561">
                        <a:alpha val="0"/>
                      </a:srgbClr>
                    </a:solidFill>
                  </a:tcPr>
                </a:tc>
                <a:tc>
                  <a:txBody>
                    <a:bodyPr/>
                    <a:lstStyle/>
                    <a:p>
                      <a:pPr algn="ctr" defTabSz="449580">
                        <a:lnSpc>
                          <a:spcPct val="115000"/>
                        </a:lnSpc>
                        <a:defRPr sz="1400" b="0">
                          <a:solidFill>
                            <a:srgbClr val="FEE6AF"/>
                          </a:solidFill>
                          <a:uFill>
                            <a:solidFill>
                              <a:srgbClr val="000000"/>
                            </a:solidFill>
                          </a:uFill>
                          <a:latin typeface="Gilroy Regular"/>
                          <a:ea typeface="Gilroy Regular"/>
                          <a:cs typeface="Gilroy Regular"/>
                          <a:sym typeface="Gilroy Regular"/>
                        </a:defRPr>
                      </a:pPr>
                      <a:r>
                        <a:rPr dirty="0">
                          <a:latin typeface="Gilroy Bold"/>
                          <a:ea typeface="Gilroy Bold"/>
                          <a:cs typeface="Gilroy Bold"/>
                          <a:sym typeface="Gilroy Bold"/>
                        </a:rPr>
                        <a:t>Omega 3/60</a:t>
                      </a:r>
                    </a:p>
                  </a:txBody>
                  <a:tcPr marL="101600" marR="101600" marT="101600" marB="101600" horzOverflow="overflow">
                    <a:lnL w="6350">
                      <a:solidFill>
                        <a:srgbClr val="FFFFFF"/>
                      </a:solidFill>
                    </a:lnL>
                    <a:lnR w="12700">
                      <a:solidFill>
                        <a:srgbClr val="FFFFFF"/>
                      </a:solidFill>
                      <a:miter lim="400000"/>
                    </a:lnR>
                    <a:lnT w="12700">
                      <a:solidFill>
                        <a:srgbClr val="FFFFFF"/>
                      </a:solidFill>
                      <a:miter lim="400000"/>
                    </a:lnT>
                    <a:lnB w="6350">
                      <a:solidFill>
                        <a:srgbClr val="FFFFFF"/>
                      </a:solidFill>
                    </a:lnB>
                    <a:solidFill>
                      <a:srgbClr val="001561">
                        <a:alpha val="0"/>
                      </a:srgbClr>
                    </a:solidFill>
                  </a:tcPr>
                </a:tc>
                <a:extLst>
                  <a:ext uri="{0D108BD9-81ED-4DB2-BD59-A6C34878D82A}">
                    <a16:rowId xmlns:a16="http://schemas.microsoft.com/office/drawing/2014/main" val="10000"/>
                  </a:ext>
                </a:extLst>
              </a:tr>
              <a:tr h="1370096">
                <a:tc>
                  <a:txBody>
                    <a:bodyPr/>
                    <a:lstStyle/>
                    <a:p>
                      <a:pPr marL="25400" indent="-25400" algn="l" defTabSz="449580">
                        <a:lnSpc>
                          <a:spcPct val="115000"/>
                        </a:lnSpc>
                        <a:spcBef>
                          <a:spcPts val="700"/>
                        </a:spcBef>
                        <a:defRPr sz="1300" b="0">
                          <a:solidFill>
                            <a:srgbClr val="FEE6AF"/>
                          </a:solidFill>
                          <a:uFill>
                            <a:solidFill>
                              <a:srgbClr val="000000"/>
                            </a:solidFill>
                          </a:uFill>
                          <a:latin typeface="Gilroy Bold"/>
                          <a:ea typeface="Gilroy Bold"/>
                          <a:cs typeface="Gilroy Bold"/>
                          <a:sym typeface="Gilroy Bold"/>
                        </a:defRPr>
                      </a:pPr>
                      <a:r>
                        <a:rPr lang="lv-LV" dirty="0"/>
                        <a:t>Omega-3 PUFA</a:t>
                      </a:r>
                      <a:r>
                        <a:rPr lang="lv-LV" baseline="0" dirty="0"/>
                        <a:t> saturs</a:t>
                      </a:r>
                      <a:endParaRPr dirty="0"/>
                    </a:p>
                  </a:txBody>
                  <a:tcPr marL="101600" marR="101600" marT="101600" marB="101600" horzOverflow="overflow">
                    <a:lnL w="12700">
                      <a:solidFill>
                        <a:srgbClr val="FFFFFF"/>
                      </a:solidFill>
                      <a:miter lim="400000"/>
                    </a:lnL>
                    <a:lnR w="6350">
                      <a:solidFill>
                        <a:srgbClr val="FFFFFF"/>
                      </a:solidFill>
                    </a:lnR>
                    <a:lnT w="6350">
                      <a:solidFill>
                        <a:srgbClr val="FFFFFF"/>
                      </a:solidFill>
                    </a:lnT>
                    <a:lnB w="6350">
                      <a:solidFill>
                        <a:srgbClr val="FFFFFF"/>
                      </a:solidFill>
                    </a:lnB>
                    <a:solidFill>
                      <a:srgbClr val="001561">
                        <a:alpha val="0"/>
                      </a:srgbClr>
                    </a:solidFill>
                  </a:tcPr>
                </a:tc>
                <a:tc>
                  <a:txBody>
                    <a:bodyPr/>
                    <a:lstStyle/>
                    <a:p>
                      <a:pPr algn="l" defTabSz="449580">
                        <a:lnSpc>
                          <a:spcPct val="115000"/>
                        </a:lnSpc>
                        <a:defRPr sz="1200">
                          <a:solidFill>
                            <a:srgbClr val="FFFFFF"/>
                          </a:solidFill>
                          <a:uFill>
                            <a:solidFill>
                              <a:srgbClr val="000000"/>
                            </a:solidFill>
                          </a:uFill>
                          <a:latin typeface="Gilroy Regular"/>
                          <a:ea typeface="Gilroy Regular"/>
                          <a:cs typeface="Gilroy Regular"/>
                          <a:sym typeface="Gilroy Regular"/>
                        </a:defRPr>
                      </a:pPr>
                      <a:r>
                        <a:rPr lang="lv-LV" sz="1200" b="0" i="0" u="none" strike="noStrike" cap="none" spc="0" baseline="0" dirty="0">
                          <a:solidFill>
                            <a:schemeClr val="bg1"/>
                          </a:solidFill>
                          <a:uFillTx/>
                          <a:latin typeface="+mn-lt"/>
                          <a:ea typeface="+mn-ea"/>
                          <a:cs typeface="+mn-cs"/>
                          <a:sym typeface="Gilroy Regular"/>
                        </a:rPr>
                        <a:t>Kopējais Omega-3 PUFA saturs </a:t>
                      </a:r>
                    </a:p>
                    <a:p>
                      <a:pPr algn="l" defTabSz="449580">
                        <a:lnSpc>
                          <a:spcPct val="115000"/>
                        </a:lnSpc>
                        <a:defRPr sz="1200">
                          <a:solidFill>
                            <a:srgbClr val="FFFFFF"/>
                          </a:solidFill>
                          <a:uFill>
                            <a:solidFill>
                              <a:srgbClr val="000000"/>
                            </a:solidFill>
                          </a:uFill>
                          <a:latin typeface="Gilroy Regular"/>
                          <a:ea typeface="Gilroy Regular"/>
                          <a:cs typeface="Gilroy Regular"/>
                          <a:sym typeface="Gilroy Regular"/>
                        </a:defRPr>
                      </a:pPr>
                      <a:r>
                        <a:rPr lang="lv-LV" sz="1200" b="0" i="0" u="none" strike="noStrike" cap="none" spc="0" baseline="0" dirty="0">
                          <a:solidFill>
                            <a:schemeClr val="bg1"/>
                          </a:solidFill>
                          <a:uFillTx/>
                          <a:latin typeface="+mn-lt"/>
                          <a:ea typeface="+mn-ea"/>
                          <a:cs typeface="+mn-cs"/>
                          <a:sym typeface="Gilroy Regular"/>
                        </a:rPr>
                        <a:t>650 mg, no kuriem: </a:t>
                      </a:r>
                    </a:p>
                    <a:p>
                      <a:pPr marL="171450" indent="-171450" algn="l" defTabSz="449580">
                        <a:lnSpc>
                          <a:spcPct val="115000"/>
                        </a:lnSpc>
                        <a:buFont typeface="Arial" panose="020B0604020202020204" pitchFamily="34" charset="0"/>
                        <a:buChar char="•"/>
                        <a:defRPr sz="1200">
                          <a:solidFill>
                            <a:srgbClr val="FFFFFF"/>
                          </a:solidFill>
                          <a:uFill>
                            <a:solidFill>
                              <a:srgbClr val="000000"/>
                            </a:solidFill>
                          </a:uFill>
                          <a:latin typeface="Gilroy Regular"/>
                          <a:ea typeface="Gilroy Regular"/>
                          <a:cs typeface="Gilroy Regular"/>
                          <a:sym typeface="Gilroy Regular"/>
                        </a:defRPr>
                      </a:pPr>
                      <a:r>
                        <a:rPr lang="lv-LV" sz="1200" b="0" i="0" u="none" strike="noStrike" cap="none" spc="0" baseline="0" dirty="0">
                          <a:solidFill>
                            <a:schemeClr val="bg1"/>
                          </a:solidFill>
                          <a:uFillTx/>
                          <a:latin typeface="+mn-lt"/>
                          <a:ea typeface="+mn-ea"/>
                          <a:cs typeface="+mn-cs"/>
                          <a:sym typeface="Gilroy Regular"/>
                        </a:rPr>
                        <a:t>EPA (</a:t>
                      </a:r>
                      <a:r>
                        <a:rPr lang="lv-LV" sz="1200" b="0" i="0" u="none" strike="noStrike" cap="none" spc="0" baseline="0" dirty="0" err="1">
                          <a:solidFill>
                            <a:schemeClr val="bg1"/>
                          </a:solidFill>
                          <a:uFillTx/>
                          <a:latin typeface="+mn-lt"/>
                          <a:ea typeface="+mn-ea"/>
                          <a:cs typeface="+mn-cs"/>
                          <a:sym typeface="Gilroy Regular"/>
                        </a:rPr>
                        <a:t>eikozapentaēnskābe</a:t>
                      </a:r>
                      <a:r>
                        <a:rPr lang="lv-LV" sz="1200" b="0" i="0" u="none" strike="noStrike" cap="none" spc="0" baseline="0" dirty="0">
                          <a:solidFill>
                            <a:schemeClr val="bg1"/>
                          </a:solidFill>
                          <a:uFillTx/>
                          <a:latin typeface="+mn-lt"/>
                          <a:ea typeface="+mn-ea"/>
                          <a:cs typeface="+mn-cs"/>
                          <a:sym typeface="Gilroy Regular"/>
                        </a:rPr>
                        <a:t>) </a:t>
                      </a:r>
                    </a:p>
                    <a:p>
                      <a:pPr marL="0" indent="0" algn="l" defTabSz="449580">
                        <a:lnSpc>
                          <a:spcPct val="115000"/>
                        </a:lnSpc>
                        <a:buFont typeface="Arial" panose="020B0604020202020204" pitchFamily="34" charset="0"/>
                        <a:buNone/>
                        <a:defRPr sz="1200">
                          <a:solidFill>
                            <a:srgbClr val="FFFFFF"/>
                          </a:solidFill>
                          <a:uFill>
                            <a:solidFill>
                              <a:srgbClr val="000000"/>
                            </a:solidFill>
                          </a:uFill>
                          <a:latin typeface="Gilroy Regular"/>
                          <a:ea typeface="Gilroy Regular"/>
                          <a:cs typeface="Gilroy Regular"/>
                          <a:sym typeface="Gilroy Regular"/>
                        </a:defRPr>
                      </a:pPr>
                      <a:r>
                        <a:rPr lang="lv-LV" sz="1200" b="0" i="0" u="none" strike="noStrike" cap="none" spc="0" baseline="0" dirty="0">
                          <a:solidFill>
                            <a:schemeClr val="bg1"/>
                          </a:solidFill>
                          <a:uFillTx/>
                          <a:latin typeface="+mn-lt"/>
                          <a:ea typeface="+mn-ea"/>
                          <a:cs typeface="+mn-cs"/>
                          <a:sym typeface="Gilroy Regular"/>
                        </a:rPr>
                        <a:t>    360 mg </a:t>
                      </a:r>
                    </a:p>
                    <a:p>
                      <a:pPr marL="171450" indent="-171450" algn="l" defTabSz="449580">
                        <a:lnSpc>
                          <a:spcPct val="115000"/>
                        </a:lnSpc>
                        <a:buFont typeface="Arial" panose="020B0604020202020204" pitchFamily="34" charset="0"/>
                        <a:buChar char="•"/>
                        <a:defRPr sz="1200">
                          <a:solidFill>
                            <a:srgbClr val="FFFFFF"/>
                          </a:solidFill>
                          <a:uFill>
                            <a:solidFill>
                              <a:srgbClr val="000000"/>
                            </a:solidFill>
                          </a:uFill>
                          <a:latin typeface="Gilroy Regular"/>
                          <a:ea typeface="Gilroy Regular"/>
                          <a:cs typeface="Gilroy Regular"/>
                          <a:sym typeface="Gilroy Regular"/>
                        </a:defRPr>
                      </a:pPr>
                      <a:r>
                        <a:rPr lang="lv-LV" sz="1200" b="0" i="0" u="none" strike="noStrike" cap="none" spc="0" baseline="0" dirty="0">
                          <a:solidFill>
                            <a:schemeClr val="bg1"/>
                          </a:solidFill>
                          <a:uFillTx/>
                          <a:latin typeface="+mn-lt"/>
                          <a:ea typeface="+mn-ea"/>
                          <a:cs typeface="+mn-cs"/>
                          <a:sym typeface="Gilroy Regular"/>
                        </a:rPr>
                        <a:t>DHA (</a:t>
                      </a:r>
                      <a:r>
                        <a:rPr lang="lv-LV" sz="1200" b="0" i="0" u="none" strike="noStrike" cap="none" spc="0" baseline="0" dirty="0" err="1">
                          <a:solidFill>
                            <a:schemeClr val="bg1"/>
                          </a:solidFill>
                          <a:uFillTx/>
                          <a:latin typeface="+mn-lt"/>
                          <a:ea typeface="+mn-ea"/>
                          <a:cs typeface="+mn-cs"/>
                          <a:sym typeface="Gilroy Regular"/>
                        </a:rPr>
                        <a:t>dokozaheksaēnskābe</a:t>
                      </a:r>
                      <a:r>
                        <a:rPr lang="lv-LV" sz="1200" b="0" i="0" u="none" strike="noStrike" cap="none" spc="0" baseline="0" dirty="0">
                          <a:solidFill>
                            <a:schemeClr val="bg1"/>
                          </a:solidFill>
                          <a:uFillTx/>
                          <a:latin typeface="+mn-lt"/>
                          <a:ea typeface="+mn-ea"/>
                          <a:cs typeface="+mn-cs"/>
                          <a:sym typeface="Gilroy Regular"/>
                        </a:rPr>
                        <a:t>) </a:t>
                      </a:r>
                    </a:p>
                    <a:p>
                      <a:pPr marL="0" indent="0" algn="l" defTabSz="449580">
                        <a:lnSpc>
                          <a:spcPct val="115000"/>
                        </a:lnSpc>
                        <a:buFont typeface="Arial" panose="020B0604020202020204" pitchFamily="34" charset="0"/>
                        <a:buNone/>
                        <a:defRPr sz="1200">
                          <a:solidFill>
                            <a:srgbClr val="FFFFFF"/>
                          </a:solidFill>
                          <a:uFill>
                            <a:solidFill>
                              <a:srgbClr val="000000"/>
                            </a:solidFill>
                          </a:uFill>
                          <a:latin typeface="Gilroy Regular"/>
                          <a:ea typeface="Gilroy Regular"/>
                          <a:cs typeface="Gilroy Regular"/>
                          <a:sym typeface="Gilroy Regular"/>
                        </a:defRPr>
                      </a:pPr>
                      <a:r>
                        <a:rPr lang="lv-LV" sz="1200" b="0" i="0" u="none" strike="noStrike" cap="none" spc="0" baseline="0" dirty="0">
                          <a:solidFill>
                            <a:schemeClr val="bg1"/>
                          </a:solidFill>
                          <a:uFillTx/>
                          <a:latin typeface="+mn-lt"/>
                          <a:ea typeface="+mn-ea"/>
                          <a:cs typeface="+mn-cs"/>
                          <a:sym typeface="Gilroy Regular"/>
                        </a:rPr>
                        <a:t>     240 mg</a:t>
                      </a:r>
                    </a:p>
                  </a:txBody>
                  <a:tcPr marL="101600" marR="101600" marT="101600" marB="101600" horzOverflow="overflow">
                    <a:lnL w="6350">
                      <a:solidFill>
                        <a:srgbClr val="FFFFFF"/>
                      </a:solidFill>
                    </a:lnL>
                    <a:lnR w="6350">
                      <a:solidFill>
                        <a:srgbClr val="FFFFFF"/>
                      </a:solidFill>
                    </a:lnR>
                    <a:lnT w="6350">
                      <a:solidFill>
                        <a:srgbClr val="FFFFFF"/>
                      </a:solidFill>
                    </a:lnT>
                    <a:lnB w="6350">
                      <a:solidFill>
                        <a:srgbClr val="FFFFFF"/>
                      </a:solidFill>
                    </a:lnB>
                    <a:solidFill>
                      <a:srgbClr val="001561">
                        <a:alpha val="0"/>
                      </a:srgbClr>
                    </a:solidFill>
                  </a:tcPr>
                </a:tc>
                <a:tc>
                  <a:txBody>
                    <a:bodyPr/>
                    <a:lstStyle/>
                    <a:p>
                      <a:pPr algn="l" defTabSz="449580">
                        <a:lnSpc>
                          <a:spcPct val="115000"/>
                        </a:lnSpc>
                        <a:defRPr sz="1200">
                          <a:solidFill>
                            <a:srgbClr val="FFFFFF"/>
                          </a:solidFill>
                          <a:uFill>
                            <a:solidFill>
                              <a:srgbClr val="000000"/>
                            </a:solidFill>
                          </a:uFill>
                          <a:latin typeface="Gilroy Regular"/>
                          <a:ea typeface="Gilroy Regular"/>
                          <a:cs typeface="Gilroy Regular"/>
                          <a:sym typeface="Gilroy Regular"/>
                        </a:defRPr>
                      </a:pPr>
                      <a:r>
                        <a:rPr lang="lv-LV" sz="1200" b="0" i="0" u="none" strike="noStrike" cap="none" spc="0" baseline="0" dirty="0">
                          <a:solidFill>
                            <a:schemeClr val="bg1"/>
                          </a:solidFill>
                          <a:uFillTx/>
                          <a:latin typeface="+mn-lt"/>
                          <a:ea typeface="+mn-ea"/>
                          <a:cs typeface="+mn-cs"/>
                          <a:sym typeface="Gilroy Regular"/>
                        </a:rPr>
                        <a:t>Kopējais Omega-3 PUFA saturs </a:t>
                      </a:r>
                    </a:p>
                    <a:p>
                      <a:pPr algn="l" defTabSz="449580">
                        <a:lnSpc>
                          <a:spcPct val="115000"/>
                        </a:lnSpc>
                        <a:defRPr sz="1200">
                          <a:solidFill>
                            <a:srgbClr val="FFFFFF"/>
                          </a:solidFill>
                          <a:uFill>
                            <a:solidFill>
                              <a:srgbClr val="000000"/>
                            </a:solidFill>
                          </a:uFill>
                          <a:latin typeface="Gilroy Regular"/>
                          <a:ea typeface="Gilroy Regular"/>
                          <a:cs typeface="Gilroy Regular"/>
                          <a:sym typeface="Gilroy Regular"/>
                        </a:defRPr>
                      </a:pPr>
                      <a:r>
                        <a:rPr lang="lv-LV" sz="1200" b="0" i="0" u="none" strike="noStrike" cap="none" spc="0" baseline="0" dirty="0">
                          <a:solidFill>
                            <a:schemeClr val="bg1"/>
                          </a:solidFill>
                          <a:uFillTx/>
                          <a:latin typeface="+mn-lt"/>
                          <a:ea typeface="+mn-ea"/>
                          <a:cs typeface="+mn-cs"/>
                          <a:sym typeface="Gilroy Regular"/>
                        </a:rPr>
                        <a:t>600 mg, no kuriem: </a:t>
                      </a:r>
                    </a:p>
                    <a:p>
                      <a:pPr marL="171450" indent="-171450" algn="l" defTabSz="449580">
                        <a:lnSpc>
                          <a:spcPct val="115000"/>
                        </a:lnSpc>
                        <a:buFont typeface="Arial" panose="020B0604020202020204" pitchFamily="34" charset="0"/>
                        <a:buChar char="•"/>
                        <a:defRPr sz="1200">
                          <a:solidFill>
                            <a:srgbClr val="FFFFFF"/>
                          </a:solidFill>
                          <a:uFill>
                            <a:solidFill>
                              <a:srgbClr val="000000"/>
                            </a:solidFill>
                          </a:uFill>
                          <a:latin typeface="Gilroy Regular"/>
                          <a:ea typeface="Gilroy Regular"/>
                          <a:cs typeface="Gilroy Regular"/>
                          <a:sym typeface="Gilroy Regular"/>
                        </a:defRPr>
                      </a:pPr>
                      <a:r>
                        <a:rPr lang="lv-LV" sz="1200" b="0" i="0" u="none" strike="noStrike" cap="none" spc="0" baseline="0" dirty="0">
                          <a:solidFill>
                            <a:schemeClr val="bg1"/>
                          </a:solidFill>
                          <a:uFillTx/>
                          <a:latin typeface="+mn-lt"/>
                          <a:ea typeface="+mn-ea"/>
                          <a:cs typeface="+mn-cs"/>
                          <a:sym typeface="Gilroy Regular"/>
                        </a:rPr>
                        <a:t>EPA (</a:t>
                      </a:r>
                      <a:r>
                        <a:rPr lang="lv-LV" sz="1200" b="0" i="0" u="none" strike="noStrike" cap="none" spc="0" baseline="0" dirty="0" err="1">
                          <a:solidFill>
                            <a:schemeClr val="bg1"/>
                          </a:solidFill>
                          <a:uFillTx/>
                          <a:latin typeface="+mn-lt"/>
                          <a:ea typeface="+mn-ea"/>
                          <a:cs typeface="+mn-cs"/>
                          <a:sym typeface="Gilroy Regular"/>
                        </a:rPr>
                        <a:t>eikozapentaēnskābe</a:t>
                      </a:r>
                      <a:r>
                        <a:rPr lang="lv-LV" sz="1200" b="0" i="0" u="none" strike="noStrike" cap="none" spc="0" baseline="0" dirty="0">
                          <a:solidFill>
                            <a:schemeClr val="bg1"/>
                          </a:solidFill>
                          <a:uFillTx/>
                          <a:latin typeface="+mn-lt"/>
                          <a:ea typeface="+mn-ea"/>
                          <a:cs typeface="+mn-cs"/>
                          <a:sym typeface="Gilroy Regular"/>
                        </a:rPr>
                        <a:t>) </a:t>
                      </a:r>
                    </a:p>
                    <a:p>
                      <a:pPr marL="0" indent="0" algn="l" defTabSz="449580">
                        <a:lnSpc>
                          <a:spcPct val="115000"/>
                        </a:lnSpc>
                        <a:buFont typeface="Arial" panose="020B0604020202020204" pitchFamily="34" charset="0"/>
                        <a:buNone/>
                        <a:defRPr sz="1200">
                          <a:solidFill>
                            <a:srgbClr val="FFFFFF"/>
                          </a:solidFill>
                          <a:uFill>
                            <a:solidFill>
                              <a:srgbClr val="000000"/>
                            </a:solidFill>
                          </a:uFill>
                          <a:latin typeface="Gilroy Regular"/>
                          <a:ea typeface="Gilroy Regular"/>
                          <a:cs typeface="Gilroy Regular"/>
                          <a:sym typeface="Gilroy Regular"/>
                        </a:defRPr>
                      </a:pPr>
                      <a:r>
                        <a:rPr lang="lv-LV" sz="1200" b="0" i="0" u="none" strike="noStrike" cap="none" spc="0" baseline="0" dirty="0">
                          <a:solidFill>
                            <a:schemeClr val="bg1"/>
                          </a:solidFill>
                          <a:uFillTx/>
                          <a:latin typeface="+mn-lt"/>
                          <a:ea typeface="+mn-ea"/>
                          <a:cs typeface="+mn-cs"/>
                          <a:sym typeface="Gilroy Regular"/>
                        </a:rPr>
                        <a:t>    300 mg </a:t>
                      </a:r>
                    </a:p>
                    <a:p>
                      <a:pPr marL="171450" indent="-171450" algn="l" defTabSz="449580">
                        <a:lnSpc>
                          <a:spcPct val="115000"/>
                        </a:lnSpc>
                        <a:buFont typeface="Arial" panose="020B0604020202020204" pitchFamily="34" charset="0"/>
                        <a:buChar char="•"/>
                        <a:defRPr sz="1200">
                          <a:solidFill>
                            <a:srgbClr val="FFFFFF"/>
                          </a:solidFill>
                          <a:uFill>
                            <a:solidFill>
                              <a:srgbClr val="000000"/>
                            </a:solidFill>
                          </a:uFill>
                          <a:latin typeface="Gilroy Regular"/>
                          <a:ea typeface="Gilroy Regular"/>
                          <a:cs typeface="Gilroy Regular"/>
                          <a:sym typeface="Gilroy Regular"/>
                        </a:defRPr>
                      </a:pPr>
                      <a:r>
                        <a:rPr lang="lv-LV" sz="1200" b="0" i="0" u="none" strike="noStrike" cap="none" spc="0" baseline="0" dirty="0">
                          <a:solidFill>
                            <a:schemeClr val="bg1"/>
                          </a:solidFill>
                          <a:uFillTx/>
                          <a:latin typeface="+mn-lt"/>
                          <a:ea typeface="+mn-ea"/>
                          <a:cs typeface="+mn-cs"/>
                          <a:sym typeface="Gilroy Regular"/>
                        </a:rPr>
                        <a:t>DHA (</a:t>
                      </a:r>
                      <a:r>
                        <a:rPr lang="lv-LV" sz="1200" b="0" i="0" u="none" strike="noStrike" cap="none" spc="0" baseline="0" dirty="0" err="1">
                          <a:solidFill>
                            <a:schemeClr val="bg1"/>
                          </a:solidFill>
                          <a:uFillTx/>
                          <a:latin typeface="+mn-lt"/>
                          <a:ea typeface="+mn-ea"/>
                          <a:cs typeface="+mn-cs"/>
                          <a:sym typeface="Gilroy Regular"/>
                        </a:rPr>
                        <a:t>dokozaheksaēnskābe</a:t>
                      </a:r>
                      <a:r>
                        <a:rPr lang="lv-LV" sz="1200" b="0" i="0" u="none" strike="noStrike" cap="none" spc="0" baseline="0" dirty="0">
                          <a:solidFill>
                            <a:schemeClr val="bg1"/>
                          </a:solidFill>
                          <a:uFillTx/>
                          <a:latin typeface="+mn-lt"/>
                          <a:ea typeface="+mn-ea"/>
                          <a:cs typeface="+mn-cs"/>
                          <a:sym typeface="Gilroy Regular"/>
                        </a:rPr>
                        <a:t>) </a:t>
                      </a:r>
                    </a:p>
                    <a:p>
                      <a:pPr marL="0" indent="0" algn="l" defTabSz="449580">
                        <a:lnSpc>
                          <a:spcPct val="115000"/>
                        </a:lnSpc>
                        <a:buFont typeface="Arial" panose="020B0604020202020204" pitchFamily="34" charset="0"/>
                        <a:buNone/>
                        <a:defRPr sz="1200">
                          <a:solidFill>
                            <a:srgbClr val="FFFFFF"/>
                          </a:solidFill>
                          <a:uFill>
                            <a:solidFill>
                              <a:srgbClr val="000000"/>
                            </a:solidFill>
                          </a:uFill>
                          <a:latin typeface="Gilroy Regular"/>
                          <a:ea typeface="Gilroy Regular"/>
                          <a:cs typeface="Gilroy Regular"/>
                          <a:sym typeface="Gilroy Regular"/>
                        </a:defRPr>
                      </a:pPr>
                      <a:r>
                        <a:rPr lang="lv-LV" sz="1200" b="0" i="0" u="none" strike="noStrike" cap="none" spc="0" baseline="0" dirty="0">
                          <a:solidFill>
                            <a:schemeClr val="bg1"/>
                          </a:solidFill>
                          <a:uFillTx/>
                          <a:latin typeface="+mn-lt"/>
                          <a:ea typeface="+mn-ea"/>
                          <a:cs typeface="+mn-cs"/>
                          <a:sym typeface="Gilroy Regular"/>
                        </a:rPr>
                        <a:t>     200 mg</a:t>
                      </a:r>
                    </a:p>
                  </a:txBody>
                  <a:tcPr marL="101600" marR="101600" marT="101600" marB="101600" horzOverflow="overflow">
                    <a:lnL w="6350">
                      <a:solidFill>
                        <a:srgbClr val="FFFFFF"/>
                      </a:solidFill>
                    </a:lnL>
                    <a:lnR w="12700">
                      <a:solidFill>
                        <a:srgbClr val="FFFFFF"/>
                      </a:solidFill>
                      <a:miter lim="400000"/>
                    </a:lnR>
                    <a:lnT w="6350">
                      <a:solidFill>
                        <a:srgbClr val="FFFFFF"/>
                      </a:solidFill>
                    </a:lnT>
                    <a:lnB w="6350">
                      <a:solidFill>
                        <a:srgbClr val="FFFFFF"/>
                      </a:solidFill>
                    </a:lnB>
                    <a:solidFill>
                      <a:srgbClr val="001561">
                        <a:alpha val="0"/>
                      </a:srgbClr>
                    </a:solidFill>
                  </a:tcPr>
                </a:tc>
                <a:extLst>
                  <a:ext uri="{0D108BD9-81ED-4DB2-BD59-A6C34878D82A}">
                    <a16:rowId xmlns:a16="http://schemas.microsoft.com/office/drawing/2014/main" val="10001"/>
                  </a:ext>
                </a:extLst>
              </a:tr>
              <a:tr h="633983">
                <a:tc>
                  <a:txBody>
                    <a:bodyPr/>
                    <a:lstStyle/>
                    <a:p>
                      <a:pPr algn="l" defTabSz="449580">
                        <a:lnSpc>
                          <a:spcPct val="115000"/>
                        </a:lnSpc>
                        <a:defRPr sz="1300">
                          <a:solidFill>
                            <a:srgbClr val="FEE6AF"/>
                          </a:solidFill>
                          <a:uFill>
                            <a:solidFill>
                              <a:srgbClr val="000000"/>
                            </a:solidFill>
                          </a:uFill>
                        </a:defRPr>
                      </a:pPr>
                      <a:r>
                        <a:rPr lang="lv-LV" sz="1400" dirty="0">
                          <a:latin typeface="+mj-lt"/>
                        </a:rPr>
                        <a:t>Savienojuma</a:t>
                      </a:r>
                      <a:r>
                        <a:rPr lang="lv-LV" sz="1400" baseline="0" dirty="0">
                          <a:latin typeface="+mj-lt"/>
                        </a:rPr>
                        <a:t> forma</a:t>
                      </a:r>
                      <a:endParaRPr sz="1400" dirty="0">
                        <a:latin typeface="+mj-lt"/>
                      </a:endParaRPr>
                    </a:p>
                  </a:txBody>
                  <a:tcPr marL="101600" marR="101600" marT="101600" marB="101600" horzOverflow="overflow">
                    <a:lnL w="12700">
                      <a:solidFill>
                        <a:srgbClr val="FFFFFF"/>
                      </a:solidFill>
                      <a:miter lim="400000"/>
                    </a:lnL>
                    <a:lnR w="6350">
                      <a:solidFill>
                        <a:srgbClr val="FFFFFF"/>
                      </a:solidFill>
                    </a:lnR>
                    <a:lnT w="6350">
                      <a:solidFill>
                        <a:srgbClr val="FFFFFF"/>
                      </a:solidFill>
                    </a:lnT>
                    <a:lnB w="6350">
                      <a:solidFill>
                        <a:srgbClr val="FFFFFF"/>
                      </a:solidFill>
                    </a:lnB>
                    <a:solidFill>
                      <a:srgbClr val="001561">
                        <a:alpha val="0"/>
                      </a:srgbClr>
                    </a:solidFill>
                  </a:tcPr>
                </a:tc>
                <a:tc>
                  <a:txBody>
                    <a:bodyPr/>
                    <a:lstStyle/>
                    <a:p>
                      <a:pPr algn="l" defTabSz="449580">
                        <a:lnSpc>
                          <a:spcPct val="115000"/>
                        </a:lnSpc>
                        <a:defRPr sz="1200">
                          <a:solidFill>
                            <a:srgbClr val="FFFFFF"/>
                          </a:solidFill>
                          <a:uFill>
                            <a:solidFill>
                              <a:srgbClr val="000000"/>
                            </a:solidFill>
                          </a:uFill>
                          <a:latin typeface="Gilroy Regular"/>
                          <a:ea typeface="Gilroy Regular"/>
                          <a:cs typeface="Gilroy Regular"/>
                          <a:sym typeface="Gilroy Regular"/>
                        </a:defRPr>
                      </a:pPr>
                      <a:r>
                        <a:rPr lang="lv-LV" dirty="0"/>
                        <a:t>Atjaunota</a:t>
                      </a:r>
                      <a:r>
                        <a:rPr lang="lv-LV" baseline="0" dirty="0"/>
                        <a:t> </a:t>
                      </a:r>
                      <a:r>
                        <a:rPr lang="lv-LV" baseline="0" dirty="0" err="1"/>
                        <a:t>triglicerīda</a:t>
                      </a:r>
                      <a:r>
                        <a:rPr dirty="0"/>
                        <a:t> </a:t>
                      </a:r>
                    </a:p>
                    <a:p>
                      <a:pPr algn="l" defTabSz="449580">
                        <a:lnSpc>
                          <a:spcPct val="115000"/>
                        </a:lnSpc>
                        <a:defRPr sz="1200">
                          <a:solidFill>
                            <a:srgbClr val="FFFFFF"/>
                          </a:solidFill>
                          <a:uFill>
                            <a:solidFill>
                              <a:srgbClr val="000000"/>
                            </a:solidFill>
                          </a:uFill>
                          <a:latin typeface="Gilroy Regular"/>
                          <a:ea typeface="Gilroy Regular"/>
                          <a:cs typeface="Gilroy Regular"/>
                          <a:sym typeface="Gilroy Regular"/>
                        </a:defRPr>
                      </a:pPr>
                      <a:r>
                        <a:rPr dirty="0"/>
                        <a:t>(re-esterified TG)</a:t>
                      </a:r>
                    </a:p>
                  </a:txBody>
                  <a:tcPr marL="101600" marR="101600" marT="101600" marB="101600" horzOverflow="overflow">
                    <a:lnL w="6350">
                      <a:solidFill>
                        <a:srgbClr val="FFFFFF"/>
                      </a:solidFill>
                    </a:lnL>
                    <a:lnR w="6350">
                      <a:solidFill>
                        <a:srgbClr val="FFFFFF"/>
                      </a:solidFill>
                    </a:lnR>
                    <a:lnT w="6350">
                      <a:solidFill>
                        <a:srgbClr val="FFFFFF"/>
                      </a:solidFill>
                    </a:lnT>
                    <a:lnB w="6350">
                      <a:solidFill>
                        <a:srgbClr val="FFFFFF"/>
                      </a:solidFill>
                    </a:lnB>
                    <a:solidFill>
                      <a:srgbClr val="001561">
                        <a:alpha val="0"/>
                      </a:srgbClr>
                    </a:solidFill>
                  </a:tcPr>
                </a:tc>
                <a:tc>
                  <a:txBody>
                    <a:bodyPr/>
                    <a:lstStyle/>
                    <a:p>
                      <a:pPr algn="l" defTabSz="449580">
                        <a:lnSpc>
                          <a:spcPct val="115000"/>
                        </a:lnSpc>
                        <a:defRPr sz="1200">
                          <a:solidFill>
                            <a:srgbClr val="FFFFFF"/>
                          </a:solidFill>
                          <a:uFill>
                            <a:solidFill>
                              <a:srgbClr val="000000"/>
                            </a:solidFill>
                          </a:uFill>
                          <a:latin typeface="Gilroy Regular"/>
                          <a:ea typeface="Gilroy Regular"/>
                          <a:cs typeface="Gilroy Regular"/>
                          <a:sym typeface="Gilroy Regular"/>
                        </a:defRPr>
                      </a:pPr>
                      <a:r>
                        <a:rPr lang="lv-LV" dirty="0" err="1"/>
                        <a:t>Etilestera</a:t>
                      </a:r>
                      <a:r>
                        <a:rPr dirty="0"/>
                        <a:t> (ЕЕ)</a:t>
                      </a:r>
                    </a:p>
                  </a:txBody>
                  <a:tcPr marL="101600" marR="101600" marT="101600" marB="101600" horzOverflow="overflow">
                    <a:lnL w="6350">
                      <a:solidFill>
                        <a:srgbClr val="FFFFFF"/>
                      </a:solidFill>
                    </a:lnL>
                    <a:lnR w="12700">
                      <a:solidFill>
                        <a:srgbClr val="FFFFFF"/>
                      </a:solidFill>
                      <a:miter lim="400000"/>
                    </a:lnR>
                    <a:lnT w="6350">
                      <a:solidFill>
                        <a:srgbClr val="FFFFFF"/>
                      </a:solidFill>
                    </a:lnT>
                    <a:lnB w="6350">
                      <a:solidFill>
                        <a:srgbClr val="FFFFFF"/>
                      </a:solidFill>
                    </a:lnB>
                    <a:solidFill>
                      <a:srgbClr val="001561">
                        <a:alpha val="0"/>
                      </a:srgbClr>
                    </a:solidFill>
                  </a:tcPr>
                </a:tc>
                <a:extLst>
                  <a:ext uri="{0D108BD9-81ED-4DB2-BD59-A6C34878D82A}">
                    <a16:rowId xmlns:a16="http://schemas.microsoft.com/office/drawing/2014/main" val="10002"/>
                  </a:ext>
                </a:extLst>
              </a:tr>
              <a:tr h="612913">
                <a:tc>
                  <a:txBody>
                    <a:bodyPr/>
                    <a:lstStyle/>
                    <a:p>
                      <a:pPr algn="l" defTabSz="449580">
                        <a:lnSpc>
                          <a:spcPct val="115000"/>
                        </a:lnSpc>
                        <a:defRPr sz="1300">
                          <a:solidFill>
                            <a:srgbClr val="FEE6AF"/>
                          </a:solidFill>
                          <a:uFill>
                            <a:solidFill>
                              <a:srgbClr val="000000"/>
                            </a:solidFill>
                          </a:uFill>
                        </a:defRPr>
                      </a:pPr>
                      <a:r>
                        <a:rPr lang="lv-LV" dirty="0">
                          <a:latin typeface="+mj-lt"/>
                        </a:rPr>
                        <a:t>Patentētas</a:t>
                      </a:r>
                      <a:r>
                        <a:rPr lang="lv-LV" baseline="0" dirty="0">
                          <a:latin typeface="+mj-lt"/>
                        </a:rPr>
                        <a:t> ražošanas tehnoloģijas</a:t>
                      </a:r>
                      <a:endParaRPr dirty="0">
                        <a:latin typeface="☞GILROY-REGULAR" pitchFamily="2" charset="0"/>
                      </a:endParaRPr>
                    </a:p>
                  </a:txBody>
                  <a:tcPr marL="101600" marR="101600" marT="101600" marB="101600" horzOverflow="overflow">
                    <a:lnL w="12700">
                      <a:solidFill>
                        <a:srgbClr val="FFFFFF"/>
                      </a:solidFill>
                      <a:miter lim="400000"/>
                    </a:lnL>
                    <a:lnR w="6350">
                      <a:solidFill>
                        <a:srgbClr val="FFFFFF"/>
                      </a:solidFill>
                    </a:lnR>
                    <a:lnT w="6350">
                      <a:solidFill>
                        <a:srgbClr val="FFFFFF"/>
                      </a:solidFill>
                    </a:lnT>
                    <a:lnB w="6350">
                      <a:solidFill>
                        <a:srgbClr val="FFFFFF"/>
                      </a:solidFill>
                    </a:lnB>
                    <a:solidFill>
                      <a:srgbClr val="001561">
                        <a:alpha val="0"/>
                      </a:srgbClr>
                    </a:solidFill>
                  </a:tcPr>
                </a:tc>
                <a:tc>
                  <a:txBody>
                    <a:bodyPr/>
                    <a:lstStyle/>
                    <a:p>
                      <a:pPr>
                        <a:defRPr>
                          <a:solidFill>
                            <a:srgbClr val="000000">
                              <a:alpha val="0"/>
                            </a:srgbClr>
                          </a:solidFill>
                        </a:defRPr>
                      </a:pPr>
                      <a:endParaRPr/>
                    </a:p>
                  </a:txBody>
                  <a:tcPr marL="101600" marR="101600" marT="101600" marB="101600" horzOverflow="overflow">
                    <a:lnL w="6350">
                      <a:solidFill>
                        <a:srgbClr val="FFFFFF"/>
                      </a:solidFill>
                    </a:lnL>
                    <a:lnR w="6350">
                      <a:solidFill>
                        <a:srgbClr val="FFFFFF"/>
                      </a:solidFill>
                    </a:lnR>
                    <a:lnT w="6350">
                      <a:solidFill>
                        <a:srgbClr val="FFFFFF"/>
                      </a:solidFill>
                    </a:lnT>
                    <a:lnB w="6350">
                      <a:solidFill>
                        <a:srgbClr val="FFFFFF"/>
                      </a:solidFill>
                    </a:lnB>
                    <a:blipFill rotWithShape="1">
                      <a:blip r:embed="rId3"/>
                      <a:srcRect/>
                      <a:stretch>
                        <a:fillRect/>
                      </a:stretch>
                    </a:blipFill>
                  </a:tcPr>
                </a:tc>
                <a:tc>
                  <a:txBody>
                    <a:bodyPr/>
                    <a:lstStyle/>
                    <a:p>
                      <a:endParaRPr/>
                    </a:p>
                  </a:txBody>
                  <a:tcPr marL="101600" marR="101600" marT="101600" marB="101600" horzOverflow="overflow">
                    <a:lnL w="6350">
                      <a:solidFill>
                        <a:srgbClr val="FFFFFF"/>
                      </a:solidFill>
                    </a:lnL>
                    <a:lnR w="12700">
                      <a:solidFill>
                        <a:srgbClr val="FFFFFF"/>
                      </a:solidFill>
                      <a:miter lim="400000"/>
                    </a:lnR>
                    <a:lnT w="6350">
                      <a:solidFill>
                        <a:srgbClr val="FFFFFF"/>
                      </a:solidFill>
                    </a:lnT>
                    <a:lnB w="6350">
                      <a:solidFill>
                        <a:srgbClr val="FFFFFF"/>
                      </a:solidFill>
                    </a:lnB>
                    <a:solidFill>
                      <a:srgbClr val="001561">
                        <a:alpha val="0"/>
                      </a:srgbClr>
                    </a:solidFill>
                  </a:tcPr>
                </a:tc>
                <a:extLst>
                  <a:ext uri="{0D108BD9-81ED-4DB2-BD59-A6C34878D82A}">
                    <a16:rowId xmlns:a16="http://schemas.microsoft.com/office/drawing/2014/main" val="10003"/>
                  </a:ext>
                </a:extLst>
              </a:tr>
              <a:tr h="397823">
                <a:tc>
                  <a:txBody>
                    <a:bodyPr/>
                    <a:lstStyle/>
                    <a:p>
                      <a:pPr algn="l" defTabSz="449580">
                        <a:lnSpc>
                          <a:spcPct val="115000"/>
                        </a:lnSpc>
                        <a:defRPr sz="1300">
                          <a:solidFill>
                            <a:srgbClr val="FEE6AF"/>
                          </a:solidFill>
                          <a:uFill>
                            <a:solidFill>
                              <a:srgbClr val="000000"/>
                            </a:solidFill>
                          </a:uFill>
                        </a:defRPr>
                      </a:pPr>
                      <a:r>
                        <a:rPr lang="lv-LV" dirty="0">
                          <a:latin typeface="+mj-lt"/>
                        </a:rPr>
                        <a:t>Ražotājs</a:t>
                      </a:r>
                      <a:endParaRPr dirty="0">
                        <a:latin typeface="+mj-lt"/>
                      </a:endParaRPr>
                    </a:p>
                  </a:txBody>
                  <a:tcPr marL="101600" marR="101600" marT="101600" marB="101600" horzOverflow="overflow">
                    <a:lnL w="12700">
                      <a:solidFill>
                        <a:srgbClr val="FFFFFF"/>
                      </a:solidFill>
                      <a:miter lim="400000"/>
                    </a:lnL>
                    <a:lnR w="6350">
                      <a:solidFill>
                        <a:srgbClr val="FFFFFF"/>
                      </a:solidFill>
                    </a:lnR>
                    <a:lnT w="6350">
                      <a:solidFill>
                        <a:srgbClr val="FFFFFF"/>
                      </a:solidFill>
                    </a:lnT>
                    <a:lnB w="12700">
                      <a:solidFill>
                        <a:srgbClr val="FFFFFF"/>
                      </a:solidFill>
                      <a:miter lim="400000"/>
                    </a:lnB>
                    <a:solidFill>
                      <a:srgbClr val="001561">
                        <a:alpha val="0"/>
                      </a:srgbClr>
                    </a:solidFill>
                  </a:tcPr>
                </a:tc>
                <a:tc>
                  <a:txBody>
                    <a:bodyPr/>
                    <a:lstStyle/>
                    <a:p>
                      <a:pPr algn="l" defTabSz="449580">
                        <a:lnSpc>
                          <a:spcPct val="115000"/>
                        </a:lnSpc>
                        <a:defRPr sz="1200">
                          <a:solidFill>
                            <a:srgbClr val="FFFFFF"/>
                          </a:solidFill>
                          <a:uFill>
                            <a:solidFill>
                              <a:srgbClr val="000000"/>
                            </a:solidFill>
                          </a:uFill>
                          <a:latin typeface="Gilroy Regular"/>
                          <a:ea typeface="Gilroy Regular"/>
                          <a:cs typeface="Gilroy Regular"/>
                          <a:sym typeface="Gilroy Regular"/>
                        </a:defRPr>
                      </a:pPr>
                      <a:r>
                        <a:rPr dirty="0"/>
                        <a:t>Rioja Nature Pharma, S.L (</a:t>
                      </a:r>
                      <a:r>
                        <a:rPr lang="lv-LV" dirty="0"/>
                        <a:t>Spānija</a:t>
                      </a:r>
                      <a:r>
                        <a:rPr dirty="0"/>
                        <a:t>)</a:t>
                      </a:r>
                    </a:p>
                  </a:txBody>
                  <a:tcPr marL="101600" marR="101600" marT="101600" marB="101600" horzOverflow="overflow">
                    <a:lnL w="6350">
                      <a:solidFill>
                        <a:srgbClr val="FFFFFF"/>
                      </a:solidFill>
                    </a:lnL>
                    <a:lnR w="6350">
                      <a:solidFill>
                        <a:srgbClr val="FFFFFF"/>
                      </a:solidFill>
                    </a:lnR>
                    <a:lnT w="6350">
                      <a:solidFill>
                        <a:srgbClr val="FFFFFF"/>
                      </a:solidFill>
                    </a:lnT>
                    <a:lnB w="12700">
                      <a:solidFill>
                        <a:srgbClr val="FFFFFF"/>
                      </a:solidFill>
                      <a:miter lim="400000"/>
                    </a:lnB>
                    <a:solidFill>
                      <a:srgbClr val="001561">
                        <a:alpha val="0"/>
                      </a:srgbClr>
                    </a:solidFill>
                  </a:tcPr>
                </a:tc>
                <a:tc>
                  <a:txBody>
                    <a:bodyPr/>
                    <a:lstStyle/>
                    <a:p>
                      <a:pPr algn="l" defTabSz="449580">
                        <a:lnSpc>
                          <a:spcPct val="115000"/>
                        </a:lnSpc>
                        <a:defRPr sz="1200">
                          <a:solidFill>
                            <a:srgbClr val="FFFFFF"/>
                          </a:solidFill>
                          <a:uFill>
                            <a:solidFill>
                              <a:srgbClr val="000000"/>
                            </a:solidFill>
                          </a:uFill>
                          <a:latin typeface="Gilroy Regular"/>
                          <a:ea typeface="Gilroy Regular"/>
                          <a:cs typeface="Gilroy Regular"/>
                          <a:sym typeface="Gilroy Regular"/>
                        </a:defRPr>
                      </a:pPr>
                      <a:r>
                        <a:rPr dirty="0"/>
                        <a:t>United Pharma LLC (</a:t>
                      </a:r>
                      <a:r>
                        <a:rPr lang="lv-LV" dirty="0"/>
                        <a:t>ASV</a:t>
                      </a:r>
                      <a:r>
                        <a:rPr dirty="0"/>
                        <a:t>)</a:t>
                      </a:r>
                    </a:p>
                  </a:txBody>
                  <a:tcPr marL="101600" marR="101600" marT="101600" marB="101600" horzOverflow="overflow">
                    <a:lnL w="6350">
                      <a:solidFill>
                        <a:srgbClr val="FFFFFF"/>
                      </a:solidFill>
                    </a:lnL>
                    <a:lnR w="12700">
                      <a:solidFill>
                        <a:srgbClr val="FFFFFF"/>
                      </a:solidFill>
                      <a:miter lim="400000"/>
                    </a:lnR>
                    <a:lnT w="6350">
                      <a:solidFill>
                        <a:srgbClr val="FFFFFF"/>
                      </a:solidFill>
                    </a:lnT>
                    <a:lnB w="12700">
                      <a:solidFill>
                        <a:srgbClr val="FFFFFF"/>
                      </a:solidFill>
                      <a:miter lim="400000"/>
                    </a:lnB>
                    <a:solidFill>
                      <a:srgbClr val="001561">
                        <a:alpha val="0"/>
                      </a:srgbClr>
                    </a:solidFill>
                  </a:tcPr>
                </a:tc>
                <a:extLst>
                  <a:ext uri="{0D108BD9-81ED-4DB2-BD59-A6C34878D82A}">
                    <a16:rowId xmlns:a16="http://schemas.microsoft.com/office/drawing/2014/main" val="10004"/>
                  </a:ext>
                </a:extLst>
              </a:tr>
            </a:tbl>
          </a:graphicData>
        </a:graphic>
      </p:graphicFrame>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 name="sam-wermut-XvKaRS_0Jik-unsplash.jpg" descr="sam-wermut-XvKaRS_0Jik-unsplash.jpg"/>
          <p:cNvPicPr>
            <a:picLocks noChangeAspect="1"/>
          </p:cNvPicPr>
          <p:nvPr/>
        </p:nvPicPr>
        <p:blipFill>
          <a:blip r:embed="rId2"/>
          <a:srcRect t="62424" b="70"/>
          <a:stretch>
            <a:fillRect/>
          </a:stretch>
        </p:blipFill>
        <p:spPr>
          <a:xfrm>
            <a:off x="0" y="0"/>
            <a:ext cx="9144001" cy="5143502"/>
          </a:xfrm>
          <a:prstGeom prst="rect">
            <a:avLst/>
          </a:prstGeom>
          <a:ln w="12700">
            <a:miter lim="400000"/>
          </a:ln>
        </p:spPr>
      </p:pic>
      <p:pic>
        <p:nvPicPr>
          <p:cNvPr id="114" name="Безымянный-1_Монтажная область 1 копия.png" descr="Безымянный-1_Монтажная область 1 копия.png"/>
          <p:cNvPicPr>
            <a:picLocks noChangeAspect="1"/>
          </p:cNvPicPr>
          <p:nvPr/>
        </p:nvPicPr>
        <p:blipFill>
          <a:blip r:embed="rId3">
            <a:alphaModFix amt="51540"/>
          </a:blip>
          <a:srcRect t="4" b="4"/>
          <a:stretch>
            <a:fillRect/>
          </a:stretch>
        </p:blipFill>
        <p:spPr>
          <a:xfrm>
            <a:off x="7470" y="-2"/>
            <a:ext cx="9144000" cy="5143502"/>
          </a:xfrm>
          <a:prstGeom prst="rect">
            <a:avLst/>
          </a:prstGeom>
          <a:ln w="12700">
            <a:miter lim="400000"/>
          </a:ln>
        </p:spPr>
      </p:pic>
      <p:sp>
        <p:nvSpPr>
          <p:cNvPr id="115" name="O!Mega-3 TG"/>
          <p:cNvSpPr txBox="1"/>
          <p:nvPr/>
        </p:nvSpPr>
        <p:spPr>
          <a:xfrm>
            <a:off x="406398" y="406400"/>
            <a:ext cx="2115964" cy="3323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2700">
                <a:solidFill>
                  <a:srgbClr val="FFFFFF"/>
                </a:solidFill>
                <a:latin typeface="Gilroy Bold"/>
                <a:ea typeface="Gilroy Bold"/>
                <a:cs typeface="Gilroy Bold"/>
                <a:sym typeface="Gilroy Bold"/>
              </a:defRPr>
            </a:lvl1pPr>
          </a:lstStyle>
          <a:p>
            <a:r>
              <a:rPr dirty="0"/>
              <a:t>O!</a:t>
            </a:r>
            <a:r>
              <a:rPr lang="lv-LV" dirty="0" err="1"/>
              <a:t>Mega</a:t>
            </a:r>
            <a:r>
              <a:rPr dirty="0"/>
              <a:t>-3 TG</a:t>
            </a:r>
          </a:p>
        </p:txBody>
      </p:sp>
      <p:sp>
        <p:nvSpPr>
          <p:cNvPr id="116" name="Для здоровья сердца,  сосудов и зрения"/>
          <p:cNvSpPr txBox="1"/>
          <p:nvPr/>
        </p:nvSpPr>
        <p:spPr>
          <a:xfrm>
            <a:off x="787398" y="1193800"/>
            <a:ext cx="3302186" cy="542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marL="7619" indent="-7619" defTabSz="449580">
              <a:lnSpc>
                <a:spcPct val="115000"/>
              </a:lnSpc>
              <a:defRPr sz="1500">
                <a:solidFill>
                  <a:srgbClr val="FFFFFF"/>
                </a:solidFill>
                <a:uFill>
                  <a:solidFill>
                    <a:srgbClr val="000000"/>
                  </a:solidFill>
                </a:uFill>
                <a:latin typeface="Gilroy Regular"/>
                <a:ea typeface="Gilroy Regular"/>
                <a:cs typeface="Gilroy Regular"/>
                <a:sym typeface="Gilroy Regular"/>
              </a:defRPr>
            </a:pPr>
            <a:r>
              <a:rPr sz="1600" dirty="0">
                <a:latin typeface="Gilroy Bold"/>
                <a:ea typeface="Gilroy Bold"/>
                <a:cs typeface="Gilroy Bold"/>
                <a:sym typeface="Gilroy Bold"/>
              </a:rPr>
              <a:t>O!Mega-3 TG  - </a:t>
            </a:r>
            <a:r>
              <a:rPr lang="lv-LV" sz="1600" dirty="0">
                <a:latin typeface="Gilroy Bold"/>
                <a:ea typeface="Gilroy Bold"/>
                <a:cs typeface="Gilroy Bold"/>
                <a:sym typeface="Gilroy Bold"/>
              </a:rPr>
              <a:t>augstāka Omega-3 </a:t>
            </a:r>
          </a:p>
          <a:p>
            <a:pPr marL="7619" indent="-7619" defTabSz="449580">
              <a:lnSpc>
                <a:spcPct val="115000"/>
              </a:lnSpc>
              <a:defRPr sz="1500">
                <a:solidFill>
                  <a:srgbClr val="FFFFFF"/>
                </a:solidFill>
                <a:uFill>
                  <a:solidFill>
                    <a:srgbClr val="000000"/>
                  </a:solidFill>
                </a:uFill>
                <a:latin typeface="Gilroy Regular"/>
                <a:ea typeface="Gilroy Regular"/>
                <a:cs typeface="Gilroy Regular"/>
                <a:sym typeface="Gilroy Regular"/>
              </a:defRPr>
            </a:pPr>
            <a:r>
              <a:rPr lang="lv-LV" sz="1600" dirty="0">
                <a:latin typeface="Gilroy Bold"/>
                <a:ea typeface="Gilroy Bold"/>
                <a:cs typeface="Gilroy Bold"/>
                <a:sym typeface="Gilroy Bold"/>
              </a:rPr>
              <a:t>PUFA koncentrācija </a:t>
            </a:r>
            <a:r>
              <a:rPr sz="1600" dirty="0">
                <a:latin typeface="Gilroy Bold"/>
                <a:ea typeface="Gilroy Bold"/>
                <a:cs typeface="Gilroy Bold"/>
                <a:sym typeface="Gilroy Bold"/>
              </a:rPr>
              <a:t>+ 8,3%</a:t>
            </a:r>
          </a:p>
        </p:txBody>
      </p:sp>
      <p:grpSp>
        <p:nvGrpSpPr>
          <p:cNvPr id="119" name="Группа"/>
          <p:cNvGrpSpPr/>
          <p:nvPr/>
        </p:nvGrpSpPr>
        <p:grpSpPr>
          <a:xfrm>
            <a:off x="406675" y="1193799"/>
            <a:ext cx="279401" cy="279407"/>
            <a:chOff x="0" y="-1"/>
            <a:chExt cx="279400" cy="279406"/>
          </a:xfrm>
        </p:grpSpPr>
        <p:sp>
          <p:nvSpPr>
            <p:cNvPr id="117" name="Кружок"/>
            <p:cNvSpPr/>
            <p:nvPr/>
          </p:nvSpPr>
          <p:spPr>
            <a:xfrm>
              <a:off x="0" y="-2"/>
              <a:ext cx="279400" cy="279407"/>
            </a:xfrm>
            <a:prstGeom prst="ellipse">
              <a:avLst/>
            </a:prstGeom>
            <a:noFill/>
            <a:ln w="12700" cap="flat">
              <a:solidFill>
                <a:srgbClr val="FFFFFF"/>
              </a:solidFill>
              <a:prstDash val="solid"/>
              <a:round/>
            </a:ln>
            <a:effectLst/>
          </p:spPr>
          <p:txBody>
            <a:bodyPr wrap="square" lIns="0" tIns="0" rIns="0" bIns="0" numCol="1" anchor="t">
              <a:noAutofit/>
            </a:bodyPr>
            <a:lstStyle/>
            <a:p>
              <a:endParaRPr/>
            </a:p>
          </p:txBody>
        </p:sp>
        <p:sp>
          <p:nvSpPr>
            <p:cNvPr id="118" name="1"/>
            <p:cNvSpPr txBox="1"/>
            <p:nvPr/>
          </p:nvSpPr>
          <p:spPr>
            <a:xfrm>
              <a:off x="76197" y="12700"/>
              <a:ext cx="127001" cy="2286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ctr">
                <a:defRPr sz="1500">
                  <a:solidFill>
                    <a:srgbClr val="FFFFFF"/>
                  </a:solidFill>
                  <a:latin typeface="+mj-lt"/>
                  <a:ea typeface="+mj-ea"/>
                  <a:cs typeface="+mj-cs"/>
                  <a:sym typeface="Helvetica"/>
                </a:defRPr>
              </a:lvl1pPr>
            </a:lstStyle>
            <a:p>
              <a:r>
                <a:t>1</a:t>
              </a:r>
            </a:p>
          </p:txBody>
        </p:sp>
      </p:grpSp>
      <p:grpSp>
        <p:nvGrpSpPr>
          <p:cNvPr id="124" name="Группа"/>
          <p:cNvGrpSpPr/>
          <p:nvPr/>
        </p:nvGrpSpPr>
        <p:grpSpPr>
          <a:xfrm>
            <a:off x="111998" y="2177327"/>
            <a:ext cx="1650725" cy="1282703"/>
            <a:chOff x="0" y="0"/>
            <a:chExt cx="1650724" cy="1282702"/>
          </a:xfrm>
        </p:grpSpPr>
        <p:sp>
          <p:nvSpPr>
            <p:cNvPr id="120" name="Высокая концентрация ПНЖК  омега-3 в каждой капсуле"/>
            <p:cNvSpPr/>
            <p:nvPr/>
          </p:nvSpPr>
          <p:spPr>
            <a:xfrm>
              <a:off x="380724" y="0"/>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500">
                  <a:solidFill>
                    <a:srgbClr val="FFFFFF"/>
                  </a:solidFill>
                  <a:latin typeface="Gilroy Regular"/>
                  <a:ea typeface="Gilroy Regular"/>
                  <a:cs typeface="Gilroy Regular"/>
                  <a:sym typeface="Gilroy Regular"/>
                </a:defRPr>
              </a:pPr>
              <a:r>
                <a:rPr sz="2000" dirty="0">
                  <a:latin typeface="☞GILROY-REGULAR"/>
                  <a:sym typeface="Arial"/>
                </a:rPr>
                <a:t>O!Mega-3 TG  </a:t>
              </a:r>
              <a:r>
                <a:rPr sz="1600" dirty="0">
                  <a:latin typeface="☞GILROY-REGULAR"/>
                  <a:sym typeface="Arial"/>
                </a:rPr>
                <a:t>- </a:t>
              </a:r>
              <a:r>
                <a:rPr lang="lv-LV" sz="1600" dirty="0">
                  <a:sym typeface="Arial"/>
                </a:rPr>
                <a:t>mūsdienīgāka </a:t>
              </a:r>
            </a:p>
            <a:p>
              <a:pPr>
                <a:defRPr sz="1500">
                  <a:solidFill>
                    <a:srgbClr val="FFFFFF"/>
                  </a:solidFill>
                  <a:latin typeface="Gilroy Regular"/>
                  <a:ea typeface="Gilroy Regular"/>
                  <a:cs typeface="Gilroy Regular"/>
                  <a:sym typeface="Gilroy Regular"/>
                </a:defRPr>
              </a:pPr>
              <a:r>
                <a:rPr lang="lv-LV" sz="1600" dirty="0">
                  <a:sym typeface="Arial"/>
                </a:rPr>
                <a:t>Omega-3 PUFA savienojuma forma, </a:t>
              </a:r>
            </a:p>
            <a:p>
              <a:pPr>
                <a:defRPr sz="1500">
                  <a:solidFill>
                    <a:srgbClr val="FFFFFF"/>
                  </a:solidFill>
                  <a:latin typeface="Gilroy Regular"/>
                  <a:ea typeface="Gilroy Regular"/>
                  <a:cs typeface="Gilroy Regular"/>
                  <a:sym typeface="Gilroy Regular"/>
                </a:defRPr>
              </a:pPr>
              <a:r>
                <a:rPr lang="lv-LV" sz="1600" dirty="0">
                  <a:sym typeface="Arial"/>
                </a:rPr>
                <a:t>kas  pēc savas struktūras tuva dabiskajai</a:t>
              </a:r>
            </a:p>
          </p:txBody>
        </p:sp>
        <p:grpSp>
          <p:nvGrpSpPr>
            <p:cNvPr id="123" name="Группа"/>
            <p:cNvGrpSpPr/>
            <p:nvPr/>
          </p:nvGrpSpPr>
          <p:grpSpPr>
            <a:xfrm>
              <a:off x="0" y="0"/>
              <a:ext cx="1409699" cy="1282703"/>
              <a:chOff x="0" y="-1"/>
              <a:chExt cx="1409698" cy="1282702"/>
            </a:xfrm>
          </p:grpSpPr>
          <p:sp>
            <p:nvSpPr>
              <p:cNvPr id="121" name="Кружок"/>
              <p:cNvSpPr/>
              <p:nvPr/>
            </p:nvSpPr>
            <p:spPr>
              <a:xfrm>
                <a:off x="0" y="-2"/>
                <a:ext cx="279400" cy="279407"/>
              </a:xfrm>
              <a:prstGeom prst="ellipse">
                <a:avLst/>
              </a:prstGeom>
              <a:noFill/>
              <a:ln w="12700" cap="flat">
                <a:solidFill>
                  <a:srgbClr val="FFFFFF"/>
                </a:solidFill>
                <a:prstDash val="solid"/>
                <a:round/>
              </a:ln>
              <a:effectLst/>
            </p:spPr>
            <p:txBody>
              <a:bodyPr wrap="square" lIns="0" tIns="0" rIns="0" bIns="0" numCol="1" anchor="t">
                <a:noAutofit/>
              </a:bodyPr>
              <a:lstStyle/>
              <a:p>
                <a:endParaRPr/>
              </a:p>
            </p:txBody>
          </p:sp>
          <p:sp>
            <p:nvSpPr>
              <p:cNvPr id="122" name="2"/>
              <p:cNvSpPr/>
              <p:nvPr/>
            </p:nvSpPr>
            <p:spPr>
              <a:xfrm>
                <a:off x="139698" y="12701"/>
                <a:ext cx="1270001" cy="1270001"/>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ctr">
                  <a:defRPr sz="1500">
                    <a:solidFill>
                      <a:srgbClr val="FFFFFF"/>
                    </a:solidFill>
                    <a:latin typeface="+mj-lt"/>
                    <a:ea typeface="+mj-ea"/>
                    <a:cs typeface="+mj-cs"/>
                    <a:sym typeface="Helvetica"/>
                  </a:defRPr>
                </a:lvl1pPr>
              </a:lstStyle>
              <a:p>
                <a:r>
                  <a:t>2</a:t>
                </a:r>
              </a:p>
            </p:txBody>
          </p:sp>
        </p:grpSp>
      </p:grpSp>
      <p:grpSp>
        <p:nvGrpSpPr>
          <p:cNvPr id="129" name="Группа"/>
          <p:cNvGrpSpPr/>
          <p:nvPr/>
        </p:nvGrpSpPr>
        <p:grpSpPr>
          <a:xfrm>
            <a:off x="4641003" y="1409258"/>
            <a:ext cx="3819165" cy="1415772"/>
            <a:chOff x="0" y="0"/>
            <a:chExt cx="3819164" cy="1415771"/>
          </a:xfrm>
        </p:grpSpPr>
        <p:sp>
          <p:nvSpPr>
            <p:cNvPr id="125" name="Подходит для детей с 14 лет  и взрослых"/>
            <p:cNvSpPr txBox="1"/>
            <p:nvPr/>
          </p:nvSpPr>
          <p:spPr>
            <a:xfrm>
              <a:off x="380723" y="0"/>
              <a:ext cx="3438441" cy="14157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marL="7619" indent="-7619" defTabSz="449580">
                <a:lnSpc>
                  <a:spcPct val="115000"/>
                </a:lnSpc>
                <a:defRPr sz="1500">
                  <a:solidFill>
                    <a:srgbClr val="FFFFFF"/>
                  </a:solidFill>
                  <a:uFill>
                    <a:solidFill>
                      <a:srgbClr val="000000"/>
                    </a:solidFill>
                  </a:uFill>
                  <a:latin typeface="Gilroy Regular"/>
                  <a:ea typeface="Gilroy Regular"/>
                  <a:cs typeface="Gilroy Regular"/>
                  <a:sym typeface="Gilroy Regular"/>
                </a:defRPr>
              </a:pPr>
              <a:r>
                <a:rPr sz="1600" dirty="0">
                  <a:latin typeface="Gilroy Bold"/>
                  <a:ea typeface="Gilroy Bold"/>
                  <a:cs typeface="Gilroy Bold"/>
                  <a:sym typeface="Gilroy Bold"/>
                </a:rPr>
                <a:t>O!Mega-3 TG </a:t>
              </a:r>
              <a:r>
                <a:rPr sz="1600" dirty="0"/>
                <a:t>– </a:t>
              </a:r>
              <a:r>
                <a:rPr lang="lv-LV" sz="1600" dirty="0"/>
                <a:t>saudzīgā un efektīvā </a:t>
              </a:r>
            </a:p>
            <a:p>
              <a:pPr marL="7619" indent="-7619" defTabSz="449580">
                <a:lnSpc>
                  <a:spcPct val="115000"/>
                </a:lnSpc>
                <a:defRPr sz="1500">
                  <a:solidFill>
                    <a:srgbClr val="FFFFFF"/>
                  </a:solidFill>
                  <a:uFill>
                    <a:solidFill>
                      <a:srgbClr val="000000"/>
                    </a:solidFill>
                  </a:uFill>
                  <a:latin typeface="Gilroy Regular"/>
                  <a:ea typeface="Gilroy Regular"/>
                  <a:cs typeface="Gilroy Regular"/>
                  <a:sym typeface="Gilroy Regular"/>
                </a:defRPr>
              </a:pPr>
              <a:r>
                <a:rPr sz="1600" dirty="0" err="1">
                  <a:latin typeface="Gilroy Bold"/>
                  <a:ea typeface="Gilroy Bold"/>
                  <a:cs typeface="Gilroy Bold"/>
                  <a:sym typeface="Gilroy Bold"/>
                </a:rPr>
                <a:t>Flutex</a:t>
              </a:r>
              <a:r>
                <a:rPr sz="1600" dirty="0"/>
                <a:t> </a:t>
              </a:r>
              <a:r>
                <a:rPr lang="lv-LV" sz="1600" dirty="0"/>
                <a:t>tehnoloģija, kas tiek izmantota </a:t>
              </a:r>
            </a:p>
            <a:p>
              <a:pPr marL="7619" indent="-7619" defTabSz="449580">
                <a:lnSpc>
                  <a:spcPct val="115000"/>
                </a:lnSpc>
                <a:defRPr sz="1500">
                  <a:solidFill>
                    <a:srgbClr val="FFFFFF"/>
                  </a:solidFill>
                  <a:uFill>
                    <a:solidFill>
                      <a:srgbClr val="000000"/>
                    </a:solidFill>
                  </a:uFill>
                  <a:latin typeface="Gilroy Regular"/>
                  <a:ea typeface="Gilroy Regular"/>
                  <a:cs typeface="Gilroy Regular"/>
                  <a:sym typeface="Gilroy Regular"/>
                </a:defRPr>
              </a:pPr>
              <a:r>
                <a:rPr lang="lv-LV" sz="1600" dirty="0"/>
                <a:t>eļļas iegūšanai no zivīm</a:t>
              </a:r>
              <a:r>
                <a:rPr sz="1600" dirty="0"/>
                <a:t> — </a:t>
              </a:r>
              <a:br>
                <a:rPr sz="1600" dirty="0"/>
              </a:br>
              <a:r>
                <a:rPr lang="lv-LV" sz="1600" dirty="0"/>
                <a:t>bez toksisku šķīdinātāju un </a:t>
              </a:r>
            </a:p>
            <a:p>
              <a:pPr marL="7619" indent="-7619" defTabSz="449580">
                <a:lnSpc>
                  <a:spcPct val="115000"/>
                </a:lnSpc>
                <a:defRPr sz="1500">
                  <a:solidFill>
                    <a:srgbClr val="FFFFFF"/>
                  </a:solidFill>
                  <a:uFill>
                    <a:solidFill>
                      <a:srgbClr val="000000"/>
                    </a:solidFill>
                  </a:uFill>
                  <a:latin typeface="Gilroy Regular"/>
                  <a:ea typeface="Gilroy Regular"/>
                  <a:cs typeface="Gilroy Regular"/>
                  <a:sym typeface="Gilroy Regular"/>
                </a:defRPr>
              </a:pPr>
              <a:r>
                <a:rPr lang="lv-LV" sz="1600" dirty="0"/>
                <a:t>augstu temperatūru izmantošanas</a:t>
              </a:r>
              <a:r>
                <a:rPr sz="1600" dirty="0"/>
                <a:t>.</a:t>
              </a:r>
            </a:p>
          </p:txBody>
        </p:sp>
        <p:grpSp>
          <p:nvGrpSpPr>
            <p:cNvPr id="128" name="Группа"/>
            <p:cNvGrpSpPr/>
            <p:nvPr/>
          </p:nvGrpSpPr>
          <p:grpSpPr>
            <a:xfrm>
              <a:off x="0" y="0"/>
              <a:ext cx="279400" cy="279407"/>
              <a:chOff x="0" y="-1"/>
              <a:chExt cx="279400" cy="279406"/>
            </a:xfrm>
          </p:grpSpPr>
          <p:sp>
            <p:nvSpPr>
              <p:cNvPr id="126" name="Кружок"/>
              <p:cNvSpPr/>
              <p:nvPr/>
            </p:nvSpPr>
            <p:spPr>
              <a:xfrm>
                <a:off x="0" y="-2"/>
                <a:ext cx="279400" cy="279407"/>
              </a:xfrm>
              <a:prstGeom prst="ellipse">
                <a:avLst/>
              </a:prstGeom>
              <a:noFill/>
              <a:ln w="12700" cap="flat">
                <a:solidFill>
                  <a:srgbClr val="FFFFFF"/>
                </a:solidFill>
                <a:prstDash val="solid"/>
                <a:round/>
              </a:ln>
              <a:effectLst/>
            </p:spPr>
            <p:txBody>
              <a:bodyPr wrap="square" lIns="0" tIns="0" rIns="0" bIns="0" numCol="1" anchor="t">
                <a:noAutofit/>
              </a:bodyPr>
              <a:lstStyle/>
              <a:p>
                <a:endParaRPr/>
              </a:p>
            </p:txBody>
          </p:sp>
          <p:sp>
            <p:nvSpPr>
              <p:cNvPr id="127" name="3"/>
              <p:cNvSpPr txBox="1"/>
              <p:nvPr/>
            </p:nvSpPr>
            <p:spPr>
              <a:xfrm>
                <a:off x="76197" y="12700"/>
                <a:ext cx="127001" cy="2286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ctr">
                  <a:defRPr sz="1500">
                    <a:solidFill>
                      <a:srgbClr val="FFFFFF"/>
                    </a:solidFill>
                    <a:latin typeface="+mj-lt"/>
                    <a:ea typeface="+mj-ea"/>
                    <a:cs typeface="+mj-cs"/>
                    <a:sym typeface="Helvetica"/>
                  </a:defRPr>
                </a:lvl1pPr>
              </a:lstStyle>
              <a:p>
                <a:r>
                  <a:t>3</a:t>
                </a:r>
              </a:p>
            </p:txBody>
          </p:sp>
        </p:grpSp>
      </p:grpSp>
      <p:grpSp>
        <p:nvGrpSpPr>
          <p:cNvPr id="134" name="Группа"/>
          <p:cNvGrpSpPr/>
          <p:nvPr/>
        </p:nvGrpSpPr>
        <p:grpSpPr>
          <a:xfrm>
            <a:off x="4437805" y="3378640"/>
            <a:ext cx="4272814" cy="825354"/>
            <a:chOff x="0" y="0"/>
            <a:chExt cx="4272813" cy="825353"/>
          </a:xfrm>
        </p:grpSpPr>
        <p:sp>
          <p:nvSpPr>
            <p:cNvPr id="130" name="Подходит для детей с 14 лет  и взрослых"/>
            <p:cNvSpPr txBox="1"/>
            <p:nvPr/>
          </p:nvSpPr>
          <p:spPr>
            <a:xfrm>
              <a:off x="380723" y="0"/>
              <a:ext cx="3892090" cy="8253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marL="7619" indent="-7619" defTabSz="449580">
                <a:lnSpc>
                  <a:spcPct val="115000"/>
                </a:lnSpc>
                <a:defRPr sz="1500">
                  <a:solidFill>
                    <a:srgbClr val="FFFFFF"/>
                  </a:solidFill>
                  <a:uFill>
                    <a:solidFill>
                      <a:srgbClr val="000000"/>
                    </a:solidFill>
                  </a:uFill>
                  <a:latin typeface="Gilroy Regular"/>
                  <a:ea typeface="Gilroy Regular"/>
                  <a:cs typeface="Gilroy Regular"/>
                  <a:sym typeface="Gilroy Regular"/>
                </a:defRPr>
              </a:pPr>
              <a:r>
                <a:rPr sz="1600" dirty="0">
                  <a:latin typeface="Gilroy Bold"/>
                  <a:ea typeface="Gilroy Bold"/>
                  <a:cs typeface="Gilroy Bold"/>
                  <a:sym typeface="Gilroy Bold"/>
                </a:rPr>
                <a:t>O!Mega-3 TG – </a:t>
              </a:r>
              <a:r>
                <a:rPr lang="lv-LV" sz="1600" dirty="0">
                  <a:latin typeface="Gilroy Bold"/>
                  <a:ea typeface="Gilroy Bold"/>
                  <a:cs typeface="Gilroy Bold"/>
                  <a:sym typeface="Gilroy Bold"/>
                </a:rPr>
                <a:t>tiek ražota Spānijā, augsti </a:t>
              </a:r>
            </a:p>
            <a:p>
              <a:pPr marL="7619" indent="-7619" defTabSz="449580">
                <a:lnSpc>
                  <a:spcPct val="115000"/>
                </a:lnSpc>
                <a:defRPr sz="1500">
                  <a:solidFill>
                    <a:srgbClr val="FFFFFF"/>
                  </a:solidFill>
                  <a:uFill>
                    <a:solidFill>
                      <a:srgbClr val="000000"/>
                    </a:solidFill>
                  </a:uFill>
                  <a:latin typeface="Gilroy Regular"/>
                  <a:ea typeface="Gilroy Regular"/>
                  <a:cs typeface="Gilroy Regular"/>
                  <a:sym typeface="Gilroy Regular"/>
                </a:defRPr>
              </a:pPr>
              <a:r>
                <a:rPr lang="lv-LV" sz="1600" dirty="0">
                  <a:latin typeface="Gilroy Bold"/>
                  <a:sym typeface="Gilroy Bold"/>
                </a:rPr>
                <a:t>tehnoloģiskā rūpnīcā, kura atbilst </a:t>
              </a:r>
            </a:p>
            <a:p>
              <a:pPr marL="7619" indent="-7619" defTabSz="449580">
                <a:lnSpc>
                  <a:spcPct val="115000"/>
                </a:lnSpc>
                <a:defRPr sz="1500">
                  <a:solidFill>
                    <a:srgbClr val="FFFFFF"/>
                  </a:solidFill>
                  <a:uFill>
                    <a:solidFill>
                      <a:srgbClr val="000000"/>
                    </a:solidFill>
                  </a:uFill>
                  <a:latin typeface="Gilroy Regular"/>
                  <a:ea typeface="Gilroy Regular"/>
                  <a:cs typeface="Gilroy Regular"/>
                  <a:sym typeface="Gilroy Regular"/>
                </a:defRPr>
              </a:pPr>
              <a:r>
                <a:rPr lang="lv-LV" sz="1600" dirty="0">
                  <a:latin typeface="Gilroy Bold"/>
                  <a:sym typeface="Gilroy Bold"/>
                </a:rPr>
                <a:t>starptautiskajam GMP standartam</a:t>
              </a:r>
              <a:r>
                <a:rPr sz="1600" dirty="0"/>
                <a:t>.</a:t>
              </a:r>
            </a:p>
          </p:txBody>
        </p:sp>
        <p:grpSp>
          <p:nvGrpSpPr>
            <p:cNvPr id="133" name="Группа"/>
            <p:cNvGrpSpPr/>
            <p:nvPr/>
          </p:nvGrpSpPr>
          <p:grpSpPr>
            <a:xfrm>
              <a:off x="0" y="0"/>
              <a:ext cx="279400" cy="279407"/>
              <a:chOff x="0" y="-1"/>
              <a:chExt cx="279400" cy="279406"/>
            </a:xfrm>
          </p:grpSpPr>
          <p:sp>
            <p:nvSpPr>
              <p:cNvPr id="131" name="Кружок"/>
              <p:cNvSpPr/>
              <p:nvPr/>
            </p:nvSpPr>
            <p:spPr>
              <a:xfrm>
                <a:off x="0" y="-2"/>
                <a:ext cx="279400" cy="279407"/>
              </a:xfrm>
              <a:prstGeom prst="ellipse">
                <a:avLst/>
              </a:prstGeom>
              <a:noFill/>
              <a:ln w="12700" cap="flat">
                <a:solidFill>
                  <a:srgbClr val="FFFFFF"/>
                </a:solidFill>
                <a:prstDash val="solid"/>
                <a:round/>
              </a:ln>
              <a:effectLst/>
            </p:spPr>
            <p:txBody>
              <a:bodyPr wrap="square" lIns="0" tIns="0" rIns="0" bIns="0" numCol="1" anchor="t">
                <a:noAutofit/>
              </a:bodyPr>
              <a:lstStyle/>
              <a:p>
                <a:endParaRPr/>
              </a:p>
            </p:txBody>
          </p:sp>
          <p:sp>
            <p:nvSpPr>
              <p:cNvPr id="132" name="3"/>
              <p:cNvSpPr txBox="1"/>
              <p:nvPr/>
            </p:nvSpPr>
            <p:spPr>
              <a:xfrm>
                <a:off x="76197" y="12700"/>
                <a:ext cx="127001" cy="2286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ctr">
                  <a:defRPr sz="1500">
                    <a:solidFill>
                      <a:srgbClr val="FFFFFF"/>
                    </a:solidFill>
                    <a:latin typeface="+mj-lt"/>
                    <a:ea typeface="+mj-ea"/>
                    <a:cs typeface="+mj-cs"/>
                    <a:sym typeface="Helvetica"/>
                  </a:defRPr>
                </a:lvl1pPr>
              </a:lstStyle>
              <a:p>
                <a:r>
                  <a:t>4</a:t>
                </a:r>
              </a:p>
            </p:txBody>
          </p:sp>
        </p:grpSp>
      </p:gr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6" name="top banner_dha_d3.jpg" descr="top banner_dha_d3.jpg"/>
          <p:cNvPicPr>
            <a:picLocks noChangeAspect="1"/>
          </p:cNvPicPr>
          <p:nvPr/>
        </p:nvPicPr>
        <p:blipFill>
          <a:blip r:embed="rId3"/>
          <a:srcRect l="11873" r="3575" b="15448"/>
          <a:stretch>
            <a:fillRect/>
          </a:stretch>
        </p:blipFill>
        <p:spPr>
          <a:xfrm>
            <a:off x="0" y="-1"/>
            <a:ext cx="9144000" cy="5143501"/>
          </a:xfrm>
          <a:prstGeom prst="rect">
            <a:avLst/>
          </a:prstGeom>
          <a:ln w="12700">
            <a:miter lim="400000"/>
          </a:ln>
        </p:spPr>
      </p:pic>
      <p:sp>
        <p:nvSpPr>
          <p:cNvPr id="487"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001445"/>
                </a:solidFill>
                <a:latin typeface="Gilroy Bold"/>
                <a:ea typeface="Gilroy Bold"/>
                <a:cs typeface="Gilroy Bold"/>
                <a:sym typeface="Gilroy Bold"/>
              </a:defRPr>
            </a:lvl1pPr>
          </a:lstStyle>
          <a:p>
            <a:r>
              <a:t>O!Mega-3 TG</a:t>
            </a:r>
          </a:p>
        </p:txBody>
      </p:sp>
      <p:sp>
        <p:nvSpPr>
          <p:cNvPr id="488" name="Здоровье всей семьи с омега-3"/>
          <p:cNvSpPr txBox="1"/>
          <p:nvPr/>
        </p:nvSpPr>
        <p:spPr>
          <a:xfrm>
            <a:off x="406399" y="406400"/>
            <a:ext cx="5599290" cy="34471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2800">
                <a:solidFill>
                  <a:srgbClr val="FFFFFF"/>
                </a:solidFill>
                <a:latin typeface="Gilroy Bold"/>
                <a:ea typeface="Gilroy Bold"/>
                <a:cs typeface="Gilroy Bold"/>
                <a:sym typeface="Gilroy Bold"/>
              </a:defRPr>
            </a:lvl1pPr>
          </a:lstStyle>
          <a:p>
            <a:r>
              <a:rPr lang="lv-LV" dirty="0"/>
              <a:t>Veselība visai ģimenei ar</a:t>
            </a:r>
            <a:r>
              <a:rPr dirty="0"/>
              <a:t> </a:t>
            </a:r>
            <a:r>
              <a:rPr lang="lv-LV" dirty="0"/>
              <a:t>Omega</a:t>
            </a:r>
            <a:r>
              <a:rPr dirty="0"/>
              <a:t>-3</a:t>
            </a:r>
          </a:p>
        </p:txBody>
      </p:sp>
      <p:sp>
        <p:nvSpPr>
          <p:cNvPr id="489" name="Чтобы также поддержать гармоничное развитие  ребенка, дополните его рацион жевательными  пастилками DHA+D3 Smart Chews:"/>
          <p:cNvSpPr txBox="1"/>
          <p:nvPr/>
        </p:nvSpPr>
        <p:spPr>
          <a:xfrm>
            <a:off x="406399" y="889000"/>
            <a:ext cx="6392776"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defRPr sz="1500">
                <a:solidFill>
                  <a:srgbClr val="FFFFFF"/>
                </a:solidFill>
                <a:latin typeface="Gilroy Regular"/>
                <a:ea typeface="Gilroy Regular"/>
                <a:cs typeface="Gilroy Regular"/>
                <a:sym typeface="Gilroy Regular"/>
              </a:defRPr>
            </a:pPr>
            <a:r>
              <a:rPr lang="lv-LV" dirty="0"/>
              <a:t>Lai sniegtu atbalstu arī harmoniskai bērna attīstībai</a:t>
            </a:r>
            <a:r>
              <a:rPr dirty="0"/>
              <a:t>, </a:t>
            </a:r>
            <a:endParaRPr lang="lv-LV" dirty="0"/>
          </a:p>
          <a:p>
            <a:pPr>
              <a:defRPr sz="1500">
                <a:solidFill>
                  <a:srgbClr val="FFFFFF"/>
                </a:solidFill>
                <a:latin typeface="Gilroy Regular"/>
                <a:ea typeface="Gilroy Regular"/>
                <a:cs typeface="Gilroy Regular"/>
                <a:sym typeface="Gilroy Regular"/>
              </a:defRPr>
            </a:pPr>
            <a:r>
              <a:rPr lang="lv-LV" dirty="0"/>
              <a:t>papildiniet viņa uzturu ar košļājamajām pastilām </a:t>
            </a:r>
            <a:r>
              <a:rPr dirty="0"/>
              <a:t>DHA+D3 Smart Chews:  </a:t>
            </a:r>
          </a:p>
        </p:txBody>
      </p:sp>
      <p:pic>
        <p:nvPicPr>
          <p:cNvPr id="490" name="Безымянный-1-44.png" descr="Безымянный-1-44.png"/>
          <p:cNvPicPr>
            <a:picLocks noChangeAspect="1"/>
          </p:cNvPicPr>
          <p:nvPr/>
        </p:nvPicPr>
        <p:blipFill>
          <a:blip r:embed="rId4"/>
          <a:stretch>
            <a:fillRect/>
          </a:stretch>
        </p:blipFill>
        <p:spPr>
          <a:xfrm>
            <a:off x="8026400" y="4815530"/>
            <a:ext cx="787400" cy="138265"/>
          </a:xfrm>
          <a:prstGeom prst="rect">
            <a:avLst/>
          </a:prstGeom>
          <a:ln w="12700">
            <a:miter lim="400000"/>
          </a:ln>
        </p:spPr>
      </p:pic>
      <p:grpSp>
        <p:nvGrpSpPr>
          <p:cNvPr id="500" name="Группа"/>
          <p:cNvGrpSpPr/>
          <p:nvPr/>
        </p:nvGrpSpPr>
        <p:grpSpPr>
          <a:xfrm>
            <a:off x="406400" y="1883265"/>
            <a:ext cx="4860785" cy="1558203"/>
            <a:chOff x="0" y="0"/>
            <a:chExt cx="4860784" cy="1558202"/>
          </a:xfrm>
        </p:grpSpPr>
        <p:grpSp>
          <p:nvGrpSpPr>
            <p:cNvPr id="493" name="Группа"/>
            <p:cNvGrpSpPr/>
            <p:nvPr/>
          </p:nvGrpSpPr>
          <p:grpSpPr>
            <a:xfrm>
              <a:off x="0" y="0"/>
              <a:ext cx="3076642" cy="471209"/>
              <a:chOff x="0" y="0"/>
              <a:chExt cx="3076641" cy="471208"/>
            </a:xfrm>
          </p:grpSpPr>
          <p:pic>
            <p:nvPicPr>
              <p:cNvPr id="491" name="Безымянный-1-38.png" descr="Безымянный-1-38.png"/>
              <p:cNvPicPr>
                <a:picLocks noChangeAspect="1"/>
              </p:cNvPicPr>
              <p:nvPr/>
            </p:nvPicPr>
            <p:blipFill>
              <a:blip r:embed="rId5"/>
              <a:srcRect l="118" r="117"/>
              <a:stretch>
                <a:fillRect/>
              </a:stretch>
            </p:blipFill>
            <p:spPr>
              <a:xfrm>
                <a:off x="0" y="0"/>
                <a:ext cx="444501" cy="445558"/>
              </a:xfrm>
              <a:prstGeom prst="rect">
                <a:avLst/>
              </a:prstGeom>
              <a:ln w="12700" cap="flat">
                <a:noFill/>
                <a:miter lim="400000"/>
              </a:ln>
              <a:effectLst/>
            </p:spPr>
          </p:pic>
          <p:sp>
            <p:nvSpPr>
              <p:cNvPr id="492" name="в 1 вкусной пастилке — 360 мг  ДГК и 12 мг витамина D3"/>
              <p:cNvSpPr txBox="1"/>
              <p:nvPr/>
            </p:nvSpPr>
            <p:spPr>
              <a:xfrm>
                <a:off x="518250" y="9544"/>
                <a:ext cx="2558391" cy="461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500">
                    <a:solidFill>
                      <a:srgbClr val="FFFFFF"/>
                    </a:solidFill>
                    <a:latin typeface="Gilroy Regular"/>
                    <a:ea typeface="Gilroy Regular"/>
                    <a:cs typeface="Gilroy Regular"/>
                    <a:sym typeface="Gilroy Regular"/>
                  </a:defRPr>
                </a:pPr>
                <a:r>
                  <a:rPr dirty="0"/>
                  <a:t>1 </a:t>
                </a:r>
                <a:r>
                  <a:rPr lang="lv-LV" dirty="0"/>
                  <a:t>garšīgajā pastilā</a:t>
                </a:r>
                <a:r>
                  <a:rPr dirty="0"/>
                  <a:t> — 360 </a:t>
                </a:r>
                <a:r>
                  <a:rPr lang="lv-LV" dirty="0"/>
                  <a:t>mg</a:t>
                </a:r>
                <a:r>
                  <a:rPr dirty="0"/>
                  <a:t> </a:t>
                </a:r>
                <a:br>
                  <a:rPr dirty="0"/>
                </a:br>
                <a:r>
                  <a:rPr lang="lv-LV" dirty="0"/>
                  <a:t>DHA</a:t>
                </a:r>
                <a:r>
                  <a:rPr dirty="0"/>
                  <a:t> </a:t>
                </a:r>
                <a:r>
                  <a:rPr lang="lv-LV" dirty="0"/>
                  <a:t>un</a:t>
                </a:r>
                <a:r>
                  <a:rPr dirty="0"/>
                  <a:t> 12 </a:t>
                </a:r>
                <a:r>
                  <a:rPr lang="lv-LV" dirty="0"/>
                  <a:t>mg</a:t>
                </a:r>
                <a:r>
                  <a:rPr dirty="0"/>
                  <a:t> D3</a:t>
                </a:r>
                <a:r>
                  <a:rPr lang="lv-LV" dirty="0"/>
                  <a:t> vitamīna</a:t>
                </a:r>
                <a:endParaRPr dirty="0"/>
              </a:p>
            </p:txBody>
          </p:sp>
        </p:grpSp>
        <p:grpSp>
          <p:nvGrpSpPr>
            <p:cNvPr id="496" name="Группа"/>
            <p:cNvGrpSpPr/>
            <p:nvPr/>
          </p:nvGrpSpPr>
          <p:grpSpPr>
            <a:xfrm>
              <a:off x="0" y="1113934"/>
              <a:ext cx="4860784" cy="444268"/>
              <a:chOff x="0" y="0"/>
              <a:chExt cx="4860783" cy="444266"/>
            </a:xfrm>
          </p:grpSpPr>
          <p:pic>
            <p:nvPicPr>
              <p:cNvPr id="494" name="Безымянный-1-39.png" descr="Безымянный-1-39.png"/>
              <p:cNvPicPr>
                <a:picLocks noChangeAspect="1"/>
              </p:cNvPicPr>
              <p:nvPr/>
            </p:nvPicPr>
            <p:blipFill>
              <a:blip r:embed="rId6"/>
              <a:srcRect t="26" b="26"/>
              <a:stretch>
                <a:fillRect/>
              </a:stretch>
            </p:blipFill>
            <p:spPr>
              <a:xfrm>
                <a:off x="0" y="0"/>
                <a:ext cx="444501" cy="444266"/>
              </a:xfrm>
              <a:prstGeom prst="rect">
                <a:avLst/>
              </a:prstGeom>
              <a:ln w="12700" cap="flat">
                <a:noFill/>
                <a:miter lim="400000"/>
              </a:ln>
              <a:effectLst/>
            </p:spPr>
          </p:pic>
          <p:sp>
            <p:nvSpPr>
              <p:cNvPr id="495" name="подходит для детей с 4-х лет"/>
              <p:cNvSpPr txBox="1"/>
              <p:nvPr/>
            </p:nvSpPr>
            <p:spPr>
              <a:xfrm>
                <a:off x="518250" y="116849"/>
                <a:ext cx="4342533" cy="230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500">
                    <a:solidFill>
                      <a:srgbClr val="FFFFFF"/>
                    </a:solidFill>
                    <a:latin typeface="Gilroy Regular"/>
                    <a:ea typeface="Gilroy Regular"/>
                    <a:cs typeface="Gilroy Regular"/>
                    <a:sym typeface="Gilroy Regular"/>
                  </a:defRPr>
                </a:lvl1pPr>
              </a:lstStyle>
              <a:p>
                <a:r>
                  <a:rPr lang="lv-LV" dirty="0"/>
                  <a:t>produkts piemērots bērniem no 4 gadu vecuma</a:t>
                </a:r>
                <a:r>
                  <a:rPr dirty="0"/>
                  <a:t>   </a:t>
                </a:r>
              </a:p>
            </p:txBody>
          </p:sp>
        </p:grpSp>
        <p:grpSp>
          <p:nvGrpSpPr>
            <p:cNvPr id="499" name="Группа"/>
            <p:cNvGrpSpPr/>
            <p:nvPr/>
          </p:nvGrpSpPr>
          <p:grpSpPr>
            <a:xfrm>
              <a:off x="0" y="557646"/>
              <a:ext cx="2834590" cy="470550"/>
              <a:chOff x="0" y="0"/>
              <a:chExt cx="2834589" cy="470549"/>
            </a:xfrm>
          </p:grpSpPr>
          <p:pic>
            <p:nvPicPr>
              <p:cNvPr id="497" name="Безымянный-1-37.png" descr="Безымянный-1-37.png"/>
              <p:cNvPicPr>
                <a:picLocks noChangeAspect="1"/>
              </p:cNvPicPr>
              <p:nvPr/>
            </p:nvPicPr>
            <p:blipFill>
              <a:blip r:embed="rId7"/>
              <a:srcRect t="29" b="28"/>
              <a:stretch>
                <a:fillRect/>
              </a:stretch>
            </p:blipFill>
            <p:spPr>
              <a:xfrm>
                <a:off x="0" y="0"/>
                <a:ext cx="444501" cy="444240"/>
              </a:xfrm>
              <a:prstGeom prst="rect">
                <a:avLst/>
              </a:prstGeom>
              <a:ln w="12700" cap="flat">
                <a:noFill/>
                <a:miter lim="400000"/>
              </a:ln>
              <a:effectLst/>
            </p:spPr>
          </p:pic>
          <p:sp>
            <p:nvSpPr>
              <p:cNvPr id="498" name="технология ConCordix  для максимальной биодоступности"/>
              <p:cNvSpPr txBox="1"/>
              <p:nvPr/>
            </p:nvSpPr>
            <p:spPr>
              <a:xfrm>
                <a:off x="518250" y="8885"/>
                <a:ext cx="2316339" cy="461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500">
                    <a:solidFill>
                      <a:srgbClr val="FFFFFF"/>
                    </a:solidFill>
                    <a:latin typeface="Gilroy Regular"/>
                    <a:ea typeface="Gilroy Regular"/>
                    <a:cs typeface="Gilroy Regular"/>
                    <a:sym typeface="Gilroy Regular"/>
                  </a:defRPr>
                </a:pPr>
                <a:r>
                  <a:rPr dirty="0" err="1"/>
                  <a:t>ConCordix</a:t>
                </a:r>
                <a:r>
                  <a:rPr dirty="0"/>
                  <a:t> </a:t>
                </a:r>
                <a:r>
                  <a:rPr lang="lv-LV" dirty="0"/>
                  <a:t>tehnoloģija </a:t>
                </a:r>
              </a:p>
              <a:p>
                <a:pPr>
                  <a:defRPr sz="1500">
                    <a:solidFill>
                      <a:srgbClr val="FFFFFF"/>
                    </a:solidFill>
                    <a:latin typeface="Gilroy Regular"/>
                    <a:ea typeface="Gilroy Regular"/>
                    <a:cs typeface="Gilroy Regular"/>
                    <a:sym typeface="Gilroy Regular"/>
                  </a:defRPr>
                </a:pPr>
                <a:r>
                  <a:rPr lang="lv-LV" dirty="0"/>
                  <a:t>maksimālai </a:t>
                </a:r>
                <a:r>
                  <a:rPr lang="lv-LV" dirty="0" err="1"/>
                  <a:t>biopieejamībai</a:t>
                </a:r>
                <a:r>
                  <a:rPr lang="lv-LV" dirty="0"/>
                  <a:t> </a:t>
                </a:r>
                <a:endParaRPr dirty="0"/>
              </a:p>
            </p:txBody>
          </p:sp>
        </p:grpSp>
      </p:gr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FF0FF"/>
        </a:solidFill>
        <a:effectLst/>
      </p:bgPr>
    </p:bg>
    <p:spTree>
      <p:nvGrpSpPr>
        <p:cNvPr id="1" name=""/>
        <p:cNvGrpSpPr/>
        <p:nvPr/>
      </p:nvGrpSpPr>
      <p:grpSpPr>
        <a:xfrm>
          <a:off x="0" y="0"/>
          <a:ext cx="0" cy="0"/>
          <a:chOff x="0" y="0"/>
          <a:chExt cx="0" cy="0"/>
        </a:xfrm>
      </p:grpSpPr>
      <p:pic>
        <p:nvPicPr>
          <p:cNvPr id="504" name="shutterstock_2122618271.jpg" descr="shutterstock_2122618271.jpg"/>
          <p:cNvPicPr>
            <a:picLocks noChangeAspect="1"/>
          </p:cNvPicPr>
          <p:nvPr/>
        </p:nvPicPr>
        <p:blipFill>
          <a:blip r:embed="rId2"/>
          <a:srcRect l="16279" t="8139" b="8138"/>
          <a:stretch>
            <a:fillRect/>
          </a:stretch>
        </p:blipFill>
        <p:spPr>
          <a:xfrm>
            <a:off x="0" y="0"/>
            <a:ext cx="9144000" cy="5143501"/>
          </a:xfrm>
          <a:prstGeom prst="rect">
            <a:avLst/>
          </a:prstGeom>
          <a:ln w="12700">
            <a:miter lim="400000"/>
          </a:ln>
        </p:spPr>
      </p:pic>
      <p:pic>
        <p:nvPicPr>
          <p:cNvPr id="505" name="CCI_logo_new_Монтажная область 1.png" descr="CCI_logo_new_Монтажная область 1.png"/>
          <p:cNvPicPr>
            <a:picLocks noChangeAspect="1"/>
          </p:cNvPicPr>
          <p:nvPr/>
        </p:nvPicPr>
        <p:blipFill>
          <a:blip r:embed="rId3"/>
          <a:stretch>
            <a:fillRect/>
          </a:stretch>
        </p:blipFill>
        <p:spPr>
          <a:xfrm>
            <a:off x="393700" y="451832"/>
            <a:ext cx="1053673" cy="264165"/>
          </a:xfrm>
          <a:prstGeom prst="rect">
            <a:avLst/>
          </a:prstGeom>
          <a:ln w="12700">
            <a:miter lim="400000"/>
          </a:ln>
        </p:spPr>
      </p:pic>
      <p:sp>
        <p:nvSpPr>
          <p:cNvPr id="506" name="Google Shape;106;p23"/>
          <p:cNvSpPr txBox="1">
            <a:spLocks noGrp="1"/>
          </p:cNvSpPr>
          <p:nvPr>
            <p:ph type="ctrTitle"/>
          </p:nvPr>
        </p:nvSpPr>
        <p:spPr>
          <a:xfrm>
            <a:off x="330200" y="2198521"/>
            <a:ext cx="5339620" cy="1532376"/>
          </a:xfrm>
          <a:prstGeom prst="rect">
            <a:avLst/>
          </a:prstGeom>
        </p:spPr>
        <p:txBody>
          <a:bodyPr anchor="t"/>
          <a:lstStyle>
            <a:lvl1pPr algn="l">
              <a:lnSpc>
                <a:spcPct val="80000"/>
              </a:lnSpc>
              <a:defRPr sz="2700">
                <a:solidFill>
                  <a:srgbClr val="FFFFFF"/>
                </a:solidFill>
                <a:latin typeface="Gilroy Regular"/>
                <a:ea typeface="Gilroy Regular"/>
                <a:cs typeface="Gilroy Regular"/>
                <a:sym typeface="Gilroy Regular"/>
              </a:defRPr>
            </a:lvl1pPr>
          </a:lstStyle>
          <a:p>
            <a:r>
              <a:rPr lang="lv-LV" sz="2800" b="1"/>
              <a:t>Veselības ritms</a:t>
            </a:r>
            <a:endParaRPr dirty="0"/>
          </a:p>
        </p:txBody>
      </p:sp>
      <p:sp>
        <p:nvSpPr>
          <p:cNvPr id="507" name="O!Mega-3 TG"/>
          <p:cNvSpPr txBox="1"/>
          <p:nvPr/>
        </p:nvSpPr>
        <p:spPr>
          <a:xfrm>
            <a:off x="406399" y="1016000"/>
            <a:ext cx="3583649" cy="11619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nSpc>
                <a:spcPct val="90000"/>
              </a:lnSpc>
              <a:defRPr sz="4300" b="1">
                <a:solidFill>
                  <a:srgbClr val="FFFFFF"/>
                </a:solidFill>
                <a:latin typeface="Gilroy Bold"/>
                <a:ea typeface="Gilroy Bold"/>
                <a:cs typeface="Gilroy Bold"/>
                <a:sym typeface="Gilroy Bold"/>
              </a:defRPr>
            </a:pPr>
            <a:endParaRPr/>
          </a:p>
          <a:p>
            <a:pPr>
              <a:lnSpc>
                <a:spcPct val="90000"/>
              </a:lnSpc>
              <a:defRPr sz="4300" b="1">
                <a:solidFill>
                  <a:srgbClr val="FFFFFF"/>
                </a:solidFill>
                <a:latin typeface="Gilroy Bold"/>
                <a:ea typeface="Gilroy Bold"/>
                <a:cs typeface="Gilroy Bold"/>
                <a:sym typeface="Gilroy Bold"/>
              </a:defRPr>
            </a:pPr>
            <a:r>
              <a:t>O!Mega-3 TG </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9"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sp>
        <p:nvSpPr>
          <p:cNvPr id="510" name="Исследования и литература"/>
          <p:cNvSpPr txBox="1"/>
          <p:nvPr/>
        </p:nvSpPr>
        <p:spPr>
          <a:xfrm>
            <a:off x="406399" y="406400"/>
            <a:ext cx="3270126" cy="3739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90000"/>
              </a:lnSpc>
              <a:defRPr sz="2700">
                <a:solidFill>
                  <a:srgbClr val="001F67"/>
                </a:solidFill>
                <a:latin typeface="Gilroy Bold"/>
                <a:ea typeface="Gilroy Bold"/>
                <a:cs typeface="Gilroy Bold"/>
                <a:sym typeface="Gilroy Bold"/>
              </a:defRPr>
            </a:lvl1pPr>
          </a:lstStyle>
          <a:p>
            <a:r>
              <a:rPr lang="lv-LV" dirty="0"/>
              <a:t>Pētījumi un literatūra</a:t>
            </a:r>
            <a:endParaRPr dirty="0"/>
          </a:p>
        </p:txBody>
      </p:sp>
      <p:sp>
        <p:nvSpPr>
          <p:cNvPr id="511"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pic>
        <p:nvPicPr>
          <p:cNvPr id="512" name="Безымянный-1-44.png" descr="Безымянный-1-44.png"/>
          <p:cNvPicPr>
            <a:picLocks noChangeAspect="1"/>
          </p:cNvPicPr>
          <p:nvPr/>
        </p:nvPicPr>
        <p:blipFill>
          <a:blip r:embed="rId4"/>
          <a:stretch>
            <a:fillRect/>
          </a:stretch>
        </p:blipFill>
        <p:spPr>
          <a:xfrm>
            <a:off x="8026400" y="4815530"/>
            <a:ext cx="787400" cy="138265"/>
          </a:xfrm>
          <a:prstGeom prst="rect">
            <a:avLst/>
          </a:prstGeom>
          <a:ln w="12700">
            <a:miter lim="400000"/>
          </a:ln>
        </p:spPr>
      </p:pic>
      <p:grpSp>
        <p:nvGrpSpPr>
          <p:cNvPr id="515" name="Группа"/>
          <p:cNvGrpSpPr/>
          <p:nvPr/>
        </p:nvGrpSpPr>
        <p:grpSpPr>
          <a:xfrm>
            <a:off x="406400" y="1092200"/>
            <a:ext cx="1496543" cy="1270000"/>
            <a:chOff x="0" y="0"/>
            <a:chExt cx="1496542" cy="1270000"/>
          </a:xfrm>
        </p:grpSpPr>
        <p:sp>
          <p:nvSpPr>
            <p:cNvPr id="513" name="Guo XF, Li KL, Li JM, Li D. Effects of EPA and DHA on blood pressure and inflammatory factors: a meta-analysis of randomized  controlled trials. Crit Rev Food Sci Nutr. 2019;59(20):3380-3393. https://doi.org/10.1080/10408398.2018.1492901"/>
            <p:cNvSpPr/>
            <p:nvPr/>
          </p:nvSpPr>
          <p:spPr>
            <a:xfrm>
              <a:off x="226542" y="0"/>
              <a:ext cx="1270001"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Guo XF, Li KL, Li JM, Li D. Effects of EPA and DHA on blood pressure and inflammatory factors: a meta-analysis of randomized controlled trials. </a:t>
              </a:r>
            </a:p>
            <a:p>
              <a:pPr>
                <a:defRPr sz="900">
                  <a:solidFill>
                    <a:srgbClr val="001F67"/>
                  </a:solidFill>
                  <a:latin typeface="Gilroy Regular"/>
                  <a:ea typeface="Gilroy Regular"/>
                  <a:cs typeface="Gilroy Regular"/>
                  <a:sym typeface="Gilroy Regular"/>
                </a:defRPr>
              </a:pPr>
              <a:r>
                <a:t>Crit Rev Food Sci Nutr. 2019;59(20):3380-3393. </a:t>
              </a:r>
              <a:r>
                <a:rPr u="sng">
                  <a:solidFill>
                    <a:srgbClr val="0000FF"/>
                  </a:solidFill>
                  <a:uFill>
                    <a:solidFill>
                      <a:srgbClr val="0000FF"/>
                    </a:solidFill>
                  </a:uFill>
                  <a:hlinkClick r:id="rId5"/>
                </a:rPr>
                <a:t>https://doi.org/10.1080/10408398.2018.1492901</a:t>
              </a:r>
              <a:r>
                <a:t> </a:t>
              </a:r>
            </a:p>
          </p:txBody>
        </p:sp>
        <p:sp>
          <p:nvSpPr>
            <p:cNvPr id="514" name="1."/>
            <p:cNvSpPr/>
            <p:nvPr/>
          </p:nvSpPr>
          <p:spPr>
            <a:xfrm>
              <a:off x="0" y="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1.</a:t>
              </a:r>
            </a:p>
          </p:txBody>
        </p:sp>
      </p:grpSp>
      <p:grpSp>
        <p:nvGrpSpPr>
          <p:cNvPr id="540" name="Группа"/>
          <p:cNvGrpSpPr/>
          <p:nvPr/>
        </p:nvGrpSpPr>
        <p:grpSpPr>
          <a:xfrm>
            <a:off x="406398" y="1457324"/>
            <a:ext cx="8336257" cy="3002916"/>
            <a:chOff x="0" y="0"/>
            <a:chExt cx="8336255" cy="3002914"/>
          </a:xfrm>
        </p:grpSpPr>
        <p:grpSp>
          <p:nvGrpSpPr>
            <p:cNvPr id="518" name="Группа"/>
            <p:cNvGrpSpPr/>
            <p:nvPr/>
          </p:nvGrpSpPr>
          <p:grpSpPr>
            <a:xfrm>
              <a:off x="0" y="-1"/>
              <a:ext cx="8091769" cy="396241"/>
              <a:chOff x="0" y="0"/>
              <a:chExt cx="8091768" cy="396239"/>
            </a:xfrm>
          </p:grpSpPr>
          <p:sp>
            <p:nvSpPr>
              <p:cNvPr id="516" name="Lee JB, Notay K, Klingel SL, Chabowski A, Mutch DM, Millar PJ. Docosahexaenoic acid reduces resting blood pressure but  increases muscle sympathetic outflow compared with eicosapentaenoic acid in healthy men and women. Am J Physiol Heart  Circ Physiol. 2"/>
              <p:cNvSpPr txBox="1"/>
              <p:nvPr/>
            </p:nvSpPr>
            <p:spPr>
              <a:xfrm>
                <a:off x="226543" y="0"/>
                <a:ext cx="7865226" cy="3962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Lee JB, Notay K, Klingel SL, Chabowski A, Mutch DM, Millar PJ. Docosahexaenoic acid reduces resting blood pressure but increases muscle sympathetic </a:t>
                </a:r>
                <a:br/>
                <a:r>
                  <a:t>outflow compared with eicosapentaenoic acid in healthy men and women. Am J Physiol Heart Circ Physiol. 2019;316(4):H873-H881. </a:t>
                </a:r>
                <a:br/>
                <a:r>
                  <a:rPr u="sng">
                    <a:solidFill>
                      <a:srgbClr val="0000FF"/>
                    </a:solidFill>
                    <a:uFill>
                      <a:solidFill>
                        <a:srgbClr val="0000FF"/>
                      </a:solidFill>
                    </a:uFill>
                    <a:hlinkClick r:id="rId6"/>
                  </a:rPr>
                  <a:t>https://doi.org/10.1152/ajpheart.00677.2018</a:t>
                </a:r>
                <a:r>
                  <a:t> </a:t>
                </a:r>
              </a:p>
            </p:txBody>
          </p:sp>
          <p:sp>
            <p:nvSpPr>
              <p:cNvPr id="517" name="2."/>
              <p:cNvSpPr txBox="1"/>
              <p:nvPr/>
            </p:nvSpPr>
            <p:spPr>
              <a:xfrm>
                <a:off x="0" y="0"/>
                <a:ext cx="134468" cy="1542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2.</a:t>
                </a:r>
              </a:p>
            </p:txBody>
          </p:sp>
        </p:grpSp>
        <p:grpSp>
          <p:nvGrpSpPr>
            <p:cNvPr id="521" name="Группа"/>
            <p:cNvGrpSpPr/>
            <p:nvPr/>
          </p:nvGrpSpPr>
          <p:grpSpPr>
            <a:xfrm>
              <a:off x="0" y="517524"/>
              <a:ext cx="8176808" cy="256541"/>
              <a:chOff x="0" y="0"/>
              <a:chExt cx="8176807" cy="256539"/>
            </a:xfrm>
          </p:grpSpPr>
          <p:sp>
            <p:nvSpPr>
              <p:cNvPr id="519" name="Saccà SC, Cutolo CA, Ferrari D, Corazza P, Traverso CE. The Eye, Oxidative Damage and Polyunsaturated Fatty Acids. Nutrients.  2018;10(6):668. Published 2018 May 24. https://doi.org/10.3390/nu10060668"/>
              <p:cNvSpPr txBox="1"/>
              <p:nvPr/>
            </p:nvSpPr>
            <p:spPr>
              <a:xfrm>
                <a:off x="226543" y="0"/>
                <a:ext cx="7950265" cy="2565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Saccà SC, Cutolo CA, Ferrari D, Corazza P, Traverso CE. The Eye, Oxidative Damage and Polyunsaturated Fatty Acids. Nutrients. 2018;10(6):668. Published </a:t>
                </a:r>
                <a:br/>
                <a:r>
                  <a:t>2018 May 24. </a:t>
                </a:r>
                <a:r>
                  <a:rPr u="sng">
                    <a:solidFill>
                      <a:srgbClr val="0000FF"/>
                    </a:solidFill>
                    <a:uFill>
                      <a:solidFill>
                        <a:srgbClr val="0000FF"/>
                      </a:solidFill>
                    </a:uFill>
                    <a:hlinkClick r:id="rId7"/>
                  </a:rPr>
                  <a:t>https://doi.org/10.3390/nu10060668</a:t>
                </a:r>
                <a:r>
                  <a:t> </a:t>
                </a:r>
              </a:p>
            </p:txBody>
          </p:sp>
          <p:sp>
            <p:nvSpPr>
              <p:cNvPr id="520" name="3."/>
              <p:cNvSpPr txBox="1"/>
              <p:nvPr/>
            </p:nvSpPr>
            <p:spPr>
              <a:xfrm>
                <a:off x="0" y="0"/>
                <a:ext cx="133554" cy="1542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3.</a:t>
                </a:r>
              </a:p>
            </p:txBody>
          </p:sp>
        </p:grpSp>
        <p:grpSp>
          <p:nvGrpSpPr>
            <p:cNvPr id="524" name="Группа"/>
            <p:cNvGrpSpPr/>
            <p:nvPr/>
          </p:nvGrpSpPr>
          <p:grpSpPr>
            <a:xfrm>
              <a:off x="1" y="888999"/>
              <a:ext cx="6759944" cy="256541"/>
              <a:chOff x="0" y="0"/>
              <a:chExt cx="6759943" cy="256539"/>
            </a:xfrm>
          </p:grpSpPr>
          <p:sp>
            <p:nvSpPr>
              <p:cNvPr id="522" name="Giles GE, Mahoney CR, Urry HL, Brunyé TT, Taylor HA, Kanarek RB. Omega-3 fatty acids and stress-induced changes to mood  and cognition in healthy individuals. Pharmacol Biochem Behav. 2015;132:10-19. https://doi.org/10.1016/j.pbb.2015.02.018"/>
              <p:cNvSpPr txBox="1"/>
              <p:nvPr/>
            </p:nvSpPr>
            <p:spPr>
              <a:xfrm>
                <a:off x="226542" y="0"/>
                <a:ext cx="6533402" cy="2565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Giles GE, Mahoney CR, Urry HL, Brunyé TT, Taylor HA, Kanarek RB. Omega-3 fatty acids and stress-induced changes to mood </a:t>
                </a:r>
                <a:br/>
                <a:r>
                  <a:t>and cognition in healthy individuals. Pharmacol Biochem Behav. 2015;132:10-19. </a:t>
                </a:r>
                <a:r>
                  <a:rPr u="sng">
                    <a:solidFill>
                      <a:srgbClr val="0000FF"/>
                    </a:solidFill>
                    <a:uFill>
                      <a:solidFill>
                        <a:srgbClr val="0000FF"/>
                      </a:solidFill>
                    </a:uFill>
                    <a:hlinkClick r:id="rId8"/>
                  </a:rPr>
                  <a:t>https://doi.org/10.1016/j.pbb.2015.02.018</a:t>
                </a:r>
                <a:r>
                  <a:t> </a:t>
                </a:r>
              </a:p>
            </p:txBody>
          </p:sp>
          <p:sp>
            <p:nvSpPr>
              <p:cNvPr id="523" name="4."/>
              <p:cNvSpPr txBox="1"/>
              <p:nvPr/>
            </p:nvSpPr>
            <p:spPr>
              <a:xfrm>
                <a:off x="0" y="0"/>
                <a:ext cx="141936" cy="1542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4.</a:t>
                </a:r>
              </a:p>
            </p:txBody>
          </p:sp>
        </p:grpSp>
        <p:grpSp>
          <p:nvGrpSpPr>
            <p:cNvPr id="527" name="Группа"/>
            <p:cNvGrpSpPr/>
            <p:nvPr/>
          </p:nvGrpSpPr>
          <p:grpSpPr>
            <a:xfrm>
              <a:off x="0" y="1260474"/>
              <a:ext cx="8080453" cy="256541"/>
              <a:chOff x="0" y="0"/>
              <a:chExt cx="8080452" cy="256539"/>
            </a:xfrm>
          </p:grpSpPr>
          <p:sp>
            <p:nvSpPr>
              <p:cNvPr id="525" name="Al-Khalaifah H. Modulatory Effect of Dietary Polyunsaturated Fatty Acids on Immunity, Represented by Phagocytic Activity. Front  Vet Sci. 2020;7:569939. Published 2020 Sep 22. https://doi.org/10.3389/fvets.2020.569939"/>
              <p:cNvSpPr txBox="1"/>
              <p:nvPr/>
            </p:nvSpPr>
            <p:spPr>
              <a:xfrm>
                <a:off x="226543" y="0"/>
                <a:ext cx="7853910" cy="2565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Al-Khalaifah H. Modulatory Effect of Dietary Polyunsaturated Fatty Acids on Immunity, Represented by Phagocytic Activity. Front Vet Sci. 2020;7:569939. </a:t>
                </a:r>
                <a:br/>
                <a:r>
                  <a:t>Published 2020 Sep 22. </a:t>
                </a:r>
                <a:r>
                  <a:rPr u="sng">
                    <a:solidFill>
                      <a:srgbClr val="0000FF"/>
                    </a:solidFill>
                    <a:uFill>
                      <a:solidFill>
                        <a:srgbClr val="0000FF"/>
                      </a:solidFill>
                    </a:uFill>
                    <a:hlinkClick r:id="rId9"/>
                  </a:rPr>
                  <a:t>https://doi.org/10.3389/fvets.2020.569939</a:t>
                </a:r>
                <a:r>
                  <a:t> </a:t>
                </a:r>
              </a:p>
            </p:txBody>
          </p:sp>
          <p:sp>
            <p:nvSpPr>
              <p:cNvPr id="526" name="5."/>
              <p:cNvSpPr txBox="1"/>
              <p:nvPr/>
            </p:nvSpPr>
            <p:spPr>
              <a:xfrm>
                <a:off x="0" y="0"/>
                <a:ext cx="134011" cy="1542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5.</a:t>
                </a:r>
              </a:p>
            </p:txBody>
          </p:sp>
        </p:grpSp>
        <p:grpSp>
          <p:nvGrpSpPr>
            <p:cNvPr id="530" name="Группа"/>
            <p:cNvGrpSpPr/>
            <p:nvPr/>
          </p:nvGrpSpPr>
          <p:grpSpPr>
            <a:xfrm>
              <a:off x="-1" y="1631949"/>
              <a:ext cx="8006730" cy="256541"/>
              <a:chOff x="0" y="0"/>
              <a:chExt cx="8006728" cy="256539"/>
            </a:xfrm>
          </p:grpSpPr>
          <p:sp>
            <p:nvSpPr>
              <p:cNvPr id="528" name="Vaid M, Singh T, Prasad R, Katiyar SK. Intake of high-fat diet stimulates the risk of ultraviolet radiation-induced skin tumors  and malignant progression of papillomas to carcinoma in SKH-1 hairless mice. Toxicol Appl Pharmacol. 2014;274(1):147-155.  ht"/>
              <p:cNvSpPr txBox="1"/>
              <p:nvPr/>
            </p:nvSpPr>
            <p:spPr>
              <a:xfrm>
                <a:off x="226543" y="0"/>
                <a:ext cx="7780186" cy="2565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Vaid M, Singh T, Prasad R, Katiyar SK. Intake of high-fat diet stimulates the risk of ultraviolet radiation-induced skin tumors and malignant progression </a:t>
                </a:r>
                <a:br/>
                <a:r>
                  <a:t>of papillomas to carcinoma in SKH-1 hairless mice. Toxicol Appl Pharmacol. 2014;274(1):147-155. </a:t>
                </a:r>
                <a:r>
                  <a:rPr u="sng">
                    <a:solidFill>
                      <a:srgbClr val="0000FF"/>
                    </a:solidFill>
                    <a:uFill>
                      <a:solidFill>
                        <a:srgbClr val="0000FF"/>
                      </a:solidFill>
                    </a:uFill>
                    <a:hlinkClick r:id="rId10"/>
                  </a:rPr>
                  <a:t>https://doi.org/10.1016/j.taap.2013.10.030</a:t>
                </a:r>
              </a:p>
            </p:txBody>
          </p:sp>
          <p:sp>
            <p:nvSpPr>
              <p:cNvPr id="529" name="6."/>
              <p:cNvSpPr txBox="1"/>
              <p:nvPr/>
            </p:nvSpPr>
            <p:spPr>
              <a:xfrm>
                <a:off x="0" y="0"/>
                <a:ext cx="134773" cy="1542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6.</a:t>
                </a:r>
              </a:p>
            </p:txBody>
          </p:sp>
        </p:grpSp>
        <p:grpSp>
          <p:nvGrpSpPr>
            <p:cNvPr id="533" name="Группа"/>
            <p:cNvGrpSpPr/>
            <p:nvPr/>
          </p:nvGrpSpPr>
          <p:grpSpPr>
            <a:xfrm>
              <a:off x="1" y="2003424"/>
              <a:ext cx="8336255" cy="256541"/>
              <a:chOff x="0" y="0"/>
              <a:chExt cx="8336254" cy="256539"/>
            </a:xfrm>
          </p:grpSpPr>
          <p:sp>
            <p:nvSpPr>
              <p:cNvPr id="531" name="Stark KD, Van Elswyk ME, Higgins MR, Weatherford CA, Salem N Jr. Global survey of the omega-3 fatty acids, docosahexaenoic  acid and eicosapentaenoic acid in the blood stream of healthy adults. Prog Lipid Res. 2016;63:132-152.  https://doi.org/10.1016/j."/>
              <p:cNvSpPr txBox="1"/>
              <p:nvPr/>
            </p:nvSpPr>
            <p:spPr>
              <a:xfrm>
                <a:off x="226542" y="0"/>
                <a:ext cx="8109713" cy="2565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Stark KD, Van Elswyk ME, Higgins MR, Weatherford CA, Salem N Jr. Global survey of the omega-3 fatty acids, docosahexaenoic acid and eicosapentaenoic </a:t>
                </a:r>
                <a:br/>
                <a:r>
                  <a:t>acid in the blood stream of healthy adults. Prog Lipid Res. 2016;63:132-152. </a:t>
                </a:r>
                <a:r>
                  <a:rPr u="sng">
                    <a:solidFill>
                      <a:srgbClr val="0000FF"/>
                    </a:solidFill>
                    <a:uFill>
                      <a:solidFill>
                        <a:srgbClr val="0000FF"/>
                      </a:solidFill>
                    </a:uFill>
                    <a:hlinkClick r:id="rId11"/>
                  </a:rPr>
                  <a:t>https://doi.org/10.1016/j.plipres.2016.05.001</a:t>
                </a:r>
                <a:r>
                  <a:t> </a:t>
                </a:r>
              </a:p>
            </p:txBody>
          </p:sp>
          <p:sp>
            <p:nvSpPr>
              <p:cNvPr id="532" name="7."/>
              <p:cNvSpPr txBox="1"/>
              <p:nvPr/>
            </p:nvSpPr>
            <p:spPr>
              <a:xfrm>
                <a:off x="0" y="0"/>
                <a:ext cx="127000" cy="1542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7.</a:t>
                </a:r>
              </a:p>
            </p:txBody>
          </p:sp>
        </p:grpSp>
        <p:grpSp>
          <p:nvGrpSpPr>
            <p:cNvPr id="536" name="Группа"/>
            <p:cNvGrpSpPr/>
            <p:nvPr/>
          </p:nvGrpSpPr>
          <p:grpSpPr>
            <a:xfrm>
              <a:off x="1" y="2746374"/>
              <a:ext cx="8122971" cy="256541"/>
              <a:chOff x="0" y="0"/>
              <a:chExt cx="8122971" cy="256539"/>
            </a:xfrm>
          </p:grpSpPr>
          <p:sp>
            <p:nvSpPr>
              <p:cNvPr id="534" name="8."/>
              <p:cNvSpPr txBox="1"/>
              <p:nvPr/>
            </p:nvSpPr>
            <p:spPr>
              <a:xfrm>
                <a:off x="0" y="0"/>
                <a:ext cx="127000" cy="1542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9.</a:t>
                </a:r>
              </a:p>
            </p:txBody>
          </p:sp>
          <p:sp>
            <p:nvSpPr>
              <p:cNvPr id="535" name="Dyerberg J, Madsen P, Møller JM, Aardestrup I, Schmidt EB. Bioavailability of marine n-3 fatty acid formulations. Prostaglandins  Leukot Essent Fatty Acids. 2010;83(3):137-141. https://doi.org/10.1016/j.plefa.2010.06.007"/>
              <p:cNvSpPr txBox="1"/>
              <p:nvPr/>
            </p:nvSpPr>
            <p:spPr>
              <a:xfrm>
                <a:off x="226542" y="0"/>
                <a:ext cx="7896430" cy="2565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Neubronner, J., Schuchardt, J. P., Kressel, G., Merkel, M., von Schacky, C., &amp; Hahn, A. Enhanced increase of omega-3 index in response to long-term </a:t>
                </a:r>
                <a:br/>
                <a:r>
                  <a:t>n-3 fatty acid supplementation from triacylglycerides versus ethyl esters. European Journal of Clinical Nutrition, 65(2), 247–254. doi:10.1038/ejcn.2010.239</a:t>
                </a:r>
              </a:p>
            </p:txBody>
          </p:sp>
        </p:grpSp>
        <p:grpSp>
          <p:nvGrpSpPr>
            <p:cNvPr id="539" name="Группа"/>
            <p:cNvGrpSpPr/>
            <p:nvPr/>
          </p:nvGrpSpPr>
          <p:grpSpPr>
            <a:xfrm>
              <a:off x="1" y="2374899"/>
              <a:ext cx="8209496" cy="256541"/>
              <a:chOff x="0" y="0"/>
              <a:chExt cx="8209496" cy="256539"/>
            </a:xfrm>
          </p:grpSpPr>
          <p:sp>
            <p:nvSpPr>
              <p:cNvPr id="537" name="Dyerberg J, Madsen P, Møller JM, Aardestrup I, Schmidt EB. Bioavailability of marine n-3 fatty acid formulations. Prostaglandins  Leukot Essent Fatty Acids. 2010;83(3):137-141. https://doi.org/10.1016/j.plefa.2010.06.007"/>
              <p:cNvSpPr txBox="1"/>
              <p:nvPr/>
            </p:nvSpPr>
            <p:spPr>
              <a:xfrm>
                <a:off x="226542" y="0"/>
                <a:ext cx="7982955" cy="25654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Dyerberg J, Madsen P, Møller JM, Aardestrup I, Schmidt EB. Bioavailability of marine n-3 fatty acid formulations. Prostaglandins Leukot Essent Fatty Acids. </a:t>
                </a:r>
                <a:br/>
                <a:r>
                  <a:t>2010;83(3):137-141. </a:t>
                </a:r>
                <a:r>
                  <a:rPr u="sng">
                    <a:solidFill>
                      <a:srgbClr val="0000FF"/>
                    </a:solidFill>
                    <a:uFill>
                      <a:solidFill>
                        <a:srgbClr val="0000FF"/>
                      </a:solidFill>
                    </a:uFill>
                    <a:hlinkClick r:id="rId12"/>
                  </a:rPr>
                  <a:t>https://doi.org/10.1016/j.plefa.2010.06.007</a:t>
                </a:r>
                <a:r>
                  <a:t> </a:t>
                </a:r>
              </a:p>
            </p:txBody>
          </p:sp>
          <p:sp>
            <p:nvSpPr>
              <p:cNvPr id="538" name="7."/>
              <p:cNvSpPr txBox="1"/>
              <p:nvPr/>
            </p:nvSpPr>
            <p:spPr>
              <a:xfrm>
                <a:off x="0" y="0"/>
                <a:ext cx="140107" cy="1542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8.</a:t>
                </a:r>
              </a:p>
            </p:txBody>
          </p:sp>
        </p:grpSp>
      </p:gr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sp>
        <p:nvSpPr>
          <p:cNvPr id="119" name="Линия"/>
          <p:cNvSpPr/>
          <p:nvPr/>
        </p:nvSpPr>
        <p:spPr>
          <a:xfrm flipV="1">
            <a:off x="412750" y="1586324"/>
            <a:ext cx="8318501" cy="3370"/>
          </a:xfrm>
          <a:prstGeom prst="line">
            <a:avLst/>
          </a:prstGeom>
          <a:ln w="19050">
            <a:solidFill>
              <a:srgbClr val="001F67"/>
            </a:solidFill>
          </a:ln>
        </p:spPr>
        <p:txBody>
          <a:bodyPr lIns="45718" tIns="45718" rIns="45718" bIns="45718"/>
          <a:lstStyle/>
          <a:p>
            <a:endParaRPr/>
          </a:p>
        </p:txBody>
      </p:sp>
      <p:sp>
        <p:nvSpPr>
          <p:cNvPr id="120" name="Омега-3 — собирательное название полиненасыщенных жирных кислот (ПНЖК)"/>
          <p:cNvSpPr txBox="1"/>
          <p:nvPr/>
        </p:nvSpPr>
        <p:spPr>
          <a:xfrm>
            <a:off x="406400" y="406400"/>
            <a:ext cx="6424836" cy="7478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90000"/>
              </a:lnSpc>
              <a:defRPr sz="2700">
                <a:solidFill>
                  <a:srgbClr val="001F67"/>
                </a:solidFill>
                <a:latin typeface="Gilroy Bold"/>
                <a:ea typeface="Gilroy Bold"/>
                <a:cs typeface="Gilroy Bold"/>
                <a:sym typeface="Gilroy Bold"/>
              </a:defRPr>
            </a:lvl1pPr>
          </a:lstStyle>
          <a:p>
            <a:r>
              <a:rPr lang="lv-LV" dirty="0"/>
              <a:t>Omega</a:t>
            </a:r>
            <a:r>
              <a:rPr dirty="0"/>
              <a:t>-3 — </a:t>
            </a:r>
            <a:r>
              <a:rPr lang="lv-LV" dirty="0" err="1"/>
              <a:t>polinepiesātināto</a:t>
            </a:r>
            <a:r>
              <a:rPr lang="lv-LV" dirty="0"/>
              <a:t> taukskābju </a:t>
            </a:r>
          </a:p>
          <a:p>
            <a:r>
              <a:rPr lang="lv-LV" dirty="0"/>
              <a:t>(PUFA) grupas kopējais nosaukums</a:t>
            </a:r>
            <a:endParaRPr dirty="0"/>
          </a:p>
        </p:txBody>
      </p:sp>
      <p:sp>
        <p:nvSpPr>
          <p:cNvPr id="121" name="Что мы о них знаем?"/>
          <p:cNvSpPr txBox="1"/>
          <p:nvPr/>
        </p:nvSpPr>
        <p:spPr>
          <a:xfrm>
            <a:off x="406400" y="1219200"/>
            <a:ext cx="2244204"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defRPr sz="1500">
                <a:solidFill>
                  <a:srgbClr val="001F67"/>
                </a:solidFill>
                <a:latin typeface="Gilroy Regular"/>
                <a:ea typeface="Gilroy Regular"/>
                <a:cs typeface="Gilroy Regular"/>
                <a:sym typeface="Gilroy Regular"/>
              </a:defRPr>
            </a:lvl1pPr>
          </a:lstStyle>
          <a:p>
            <a:r>
              <a:rPr lang="lv-LV" dirty="0"/>
              <a:t>Ko mēs par tām zinām</a:t>
            </a:r>
            <a:r>
              <a:rPr dirty="0"/>
              <a:t>?   </a:t>
            </a:r>
          </a:p>
        </p:txBody>
      </p:sp>
      <p:sp>
        <p:nvSpPr>
          <p:cNvPr id="122"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grpSp>
        <p:nvGrpSpPr>
          <p:cNvPr id="132" name="Группа"/>
          <p:cNvGrpSpPr/>
          <p:nvPr/>
        </p:nvGrpSpPr>
        <p:grpSpPr>
          <a:xfrm>
            <a:off x="412750" y="2033097"/>
            <a:ext cx="6769101" cy="2667000"/>
            <a:chOff x="0" y="0"/>
            <a:chExt cx="6769100" cy="2667000"/>
          </a:xfrm>
        </p:grpSpPr>
        <p:sp>
          <p:nvSpPr>
            <p:cNvPr id="123" name="Поступают в организм  в основном с пищей —…"/>
            <p:cNvSpPr/>
            <p:nvPr/>
          </p:nvSpPr>
          <p:spPr>
            <a:xfrm>
              <a:off x="12700" y="72390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a:solidFill>
                    <a:srgbClr val="001F67"/>
                  </a:solidFill>
                  <a:latin typeface="Gilroy Bold"/>
                  <a:ea typeface="Gilroy Bold"/>
                  <a:cs typeface="Gilroy Bold"/>
                  <a:sym typeface="Gilroy Bold"/>
                </a:defRPr>
              </a:pPr>
              <a:r>
                <a:rPr lang="lv-LV" dirty="0"/>
                <a:t>Nokļūst organismā </a:t>
              </a:r>
            </a:p>
            <a:p>
              <a:pPr>
                <a:defRPr sz="1200">
                  <a:solidFill>
                    <a:srgbClr val="001F67"/>
                  </a:solidFill>
                  <a:latin typeface="Gilroy Bold"/>
                  <a:ea typeface="Gilroy Bold"/>
                  <a:cs typeface="Gilroy Bold"/>
                  <a:sym typeface="Gilroy Bold"/>
                </a:defRPr>
              </a:pPr>
              <a:r>
                <a:rPr lang="lv-LV" dirty="0"/>
                <a:t>galvenokārt ar pārtiku </a:t>
              </a:r>
              <a:r>
                <a:rPr dirty="0"/>
                <a:t> — </a:t>
              </a:r>
            </a:p>
            <a:p>
              <a:pPr>
                <a:defRPr sz="1200">
                  <a:solidFill>
                    <a:srgbClr val="001F67"/>
                  </a:solidFill>
                  <a:latin typeface="Gilroy Bold"/>
                  <a:ea typeface="Gilroy Bold"/>
                  <a:cs typeface="Gilroy Bold"/>
                  <a:sym typeface="Gilroy Bold"/>
                </a:defRPr>
              </a:pPr>
              <a:r>
                <a:rPr lang="lv-LV" dirty="0"/>
                <a:t>galvenie avoti</a:t>
              </a:r>
              <a:r>
                <a:rPr dirty="0"/>
                <a:t>:</a:t>
              </a:r>
            </a:p>
          </p:txBody>
        </p:sp>
        <p:sp>
          <p:nvSpPr>
            <p:cNvPr id="124" name="жир морских рыб…"/>
            <p:cNvSpPr/>
            <p:nvPr/>
          </p:nvSpPr>
          <p:spPr>
            <a:xfrm>
              <a:off x="12700" y="139700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marL="110289" indent="-110289">
                <a:buSzPct val="100000"/>
                <a:buChar char="•"/>
                <a:defRPr sz="1100">
                  <a:solidFill>
                    <a:srgbClr val="001F67"/>
                  </a:solidFill>
                  <a:latin typeface="Gilroy Regular"/>
                  <a:ea typeface="Gilroy Regular"/>
                  <a:cs typeface="Gilroy Regular"/>
                  <a:sym typeface="Gilroy Regular"/>
                </a:defRPr>
              </a:pPr>
              <a:r>
                <a:rPr lang="lv-LV" dirty="0"/>
                <a:t>jūras zivju eļļa</a:t>
              </a:r>
            </a:p>
            <a:p>
              <a:pPr marL="110289" indent="-110289">
                <a:buSzPct val="100000"/>
                <a:buChar char="•"/>
                <a:defRPr sz="1100">
                  <a:solidFill>
                    <a:srgbClr val="001F67"/>
                  </a:solidFill>
                  <a:latin typeface="Gilroy Regular"/>
                  <a:ea typeface="Gilroy Regular"/>
                  <a:cs typeface="Gilroy Regular"/>
                  <a:sym typeface="Gilroy Regular"/>
                </a:defRPr>
              </a:pPr>
              <a:r>
                <a:rPr lang="lv-LV" dirty="0"/>
                <a:t>dažas augu eļļas</a:t>
              </a:r>
              <a:r>
                <a:rPr dirty="0"/>
                <a:t> </a:t>
              </a:r>
            </a:p>
            <a:p>
              <a:pPr marL="110289" indent="-110289">
                <a:buSzPct val="100000"/>
                <a:buChar char="•"/>
                <a:defRPr sz="1100">
                  <a:solidFill>
                    <a:srgbClr val="001F67"/>
                  </a:solidFill>
                  <a:latin typeface="Gilroy Regular"/>
                  <a:ea typeface="Gilroy Regular"/>
                  <a:cs typeface="Gilroy Regular"/>
                  <a:sym typeface="Gilroy Regular"/>
                </a:defRPr>
              </a:pPr>
              <a:r>
                <a:rPr lang="lv-LV" dirty="0"/>
                <a:t>jēra un liellopa gaļa</a:t>
              </a:r>
              <a:r>
                <a:rPr dirty="0"/>
                <a:t> </a:t>
              </a:r>
            </a:p>
          </p:txBody>
        </p:sp>
        <p:sp>
          <p:nvSpPr>
            <p:cNvPr id="125" name="Являются наиболее ценными  среди жирных кислот, особенно:"/>
            <p:cNvSpPr/>
            <p:nvPr/>
          </p:nvSpPr>
          <p:spPr>
            <a:xfrm>
              <a:off x="5499100" y="72390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a:solidFill>
                    <a:srgbClr val="001F67"/>
                  </a:solidFill>
                  <a:latin typeface="Gilroy Bold"/>
                  <a:ea typeface="Gilroy Bold"/>
                  <a:cs typeface="Gilroy Bold"/>
                  <a:sym typeface="Gilroy Bold"/>
                </a:defRPr>
              </a:pPr>
              <a:r>
                <a:rPr lang="lv-LV" dirty="0"/>
                <a:t>Ir vērtīgākās starp </a:t>
              </a:r>
            </a:p>
            <a:p>
              <a:pPr>
                <a:defRPr sz="1200">
                  <a:solidFill>
                    <a:srgbClr val="001F67"/>
                  </a:solidFill>
                  <a:latin typeface="Gilroy Bold"/>
                  <a:ea typeface="Gilroy Bold"/>
                  <a:cs typeface="Gilroy Bold"/>
                  <a:sym typeface="Gilroy Bold"/>
                </a:defRPr>
              </a:pPr>
              <a:r>
                <a:rPr lang="lv-LV" dirty="0"/>
                <a:t>taukskābēm, it īpaši šīs</a:t>
              </a:r>
              <a:r>
                <a:rPr dirty="0"/>
                <a:t>: </a:t>
              </a:r>
            </a:p>
          </p:txBody>
        </p:sp>
        <p:sp>
          <p:nvSpPr>
            <p:cNvPr id="126" name="эйкозапентаеновая кислота (ЭПК)…"/>
            <p:cNvSpPr/>
            <p:nvPr/>
          </p:nvSpPr>
          <p:spPr>
            <a:xfrm>
              <a:off x="5499100" y="121920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marL="110289" indent="-110289">
                <a:buSzPct val="100000"/>
                <a:buChar char="•"/>
                <a:defRPr sz="1100">
                  <a:solidFill>
                    <a:srgbClr val="001F67"/>
                  </a:solidFill>
                  <a:latin typeface="Helvetica Neue"/>
                  <a:ea typeface="Helvetica Neue"/>
                  <a:cs typeface="Helvetica Neue"/>
                  <a:sym typeface="Helvetica Neue"/>
                </a:defRPr>
              </a:pPr>
              <a:r>
                <a:rPr lang="lv-LV" sz="1100" dirty="0" err="1">
                  <a:sym typeface="Helvetica Neue"/>
                </a:rPr>
                <a:t>eikozapentaēnskābe</a:t>
              </a:r>
              <a:r>
                <a:rPr lang="lv-LV" sz="1100" dirty="0">
                  <a:sym typeface="Helvetica Neue"/>
                </a:rPr>
                <a:t> (EPA) </a:t>
              </a:r>
            </a:p>
            <a:p>
              <a:pPr marL="110289" indent="-110289">
                <a:buSzPct val="100000"/>
                <a:buChar char="•"/>
                <a:defRPr sz="1100">
                  <a:solidFill>
                    <a:srgbClr val="001F67"/>
                  </a:solidFill>
                  <a:latin typeface="Helvetica Neue"/>
                  <a:ea typeface="Helvetica Neue"/>
                  <a:cs typeface="Helvetica Neue"/>
                  <a:sym typeface="Helvetica Neue"/>
                </a:defRPr>
              </a:pPr>
              <a:r>
                <a:rPr lang="lv-LV" sz="1100" dirty="0" err="1">
                  <a:sym typeface="Helvetica Neue"/>
                </a:rPr>
                <a:t>dokozaheksaēnskābe</a:t>
              </a:r>
              <a:r>
                <a:rPr lang="lv-LV" sz="1100" dirty="0">
                  <a:sym typeface="Helvetica Neue"/>
                </a:rPr>
                <a:t> (DHA)</a:t>
              </a:r>
              <a:endParaRPr dirty="0"/>
            </a:p>
          </p:txBody>
        </p:sp>
        <p:sp>
          <p:nvSpPr>
            <p:cNvPr id="127" name="Влияют на слаженную  работу органов и систем:"/>
            <p:cNvSpPr/>
            <p:nvPr/>
          </p:nvSpPr>
          <p:spPr>
            <a:xfrm>
              <a:off x="2749550" y="72390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a:solidFill>
                    <a:srgbClr val="001F67"/>
                  </a:solidFill>
                  <a:latin typeface="Gilroy Bold"/>
                  <a:ea typeface="Gilroy Bold"/>
                  <a:cs typeface="Gilroy Bold"/>
                  <a:sym typeface="Gilroy Bold"/>
                </a:defRPr>
              </a:pPr>
              <a:r>
                <a:rPr lang="lv-LV" sz="1200" dirty="0">
                  <a:sym typeface="Gilroy Bold"/>
                </a:rPr>
                <a:t>Ietekmē orgānu un sistēmu </a:t>
              </a:r>
            </a:p>
            <a:p>
              <a:pPr>
                <a:defRPr sz="1200">
                  <a:solidFill>
                    <a:srgbClr val="001F67"/>
                  </a:solidFill>
                  <a:latin typeface="Gilroy Bold"/>
                  <a:ea typeface="Gilroy Bold"/>
                  <a:cs typeface="Gilroy Bold"/>
                  <a:sym typeface="Gilroy Bold"/>
                </a:defRPr>
              </a:pPr>
              <a:r>
                <a:rPr lang="lv-LV" sz="1200" dirty="0">
                  <a:sym typeface="Gilroy Bold"/>
                </a:rPr>
                <a:t>stāvokli un </a:t>
              </a:r>
            </a:p>
            <a:p>
              <a:pPr>
                <a:defRPr sz="1200">
                  <a:solidFill>
                    <a:srgbClr val="001F67"/>
                  </a:solidFill>
                  <a:latin typeface="Gilroy Bold"/>
                  <a:ea typeface="Gilroy Bold"/>
                  <a:cs typeface="Gilroy Bold"/>
                  <a:sym typeface="Gilroy Bold"/>
                </a:defRPr>
              </a:pPr>
              <a:r>
                <a:rPr lang="lv-LV" sz="1200" dirty="0">
                  <a:sym typeface="Gilroy Bold"/>
                </a:rPr>
                <a:t>koordinētu darbību:</a:t>
              </a:r>
              <a:r>
                <a:rPr dirty="0"/>
                <a:t> </a:t>
              </a:r>
            </a:p>
          </p:txBody>
        </p:sp>
        <p:sp>
          <p:nvSpPr>
            <p:cNvPr id="128" name="сердечно-сосудистой…"/>
            <p:cNvSpPr/>
            <p:nvPr/>
          </p:nvSpPr>
          <p:spPr>
            <a:xfrm>
              <a:off x="2749550" y="139700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marL="110289" indent="-110289">
                <a:buSzPct val="100000"/>
                <a:buChar char="•"/>
                <a:defRPr sz="1100">
                  <a:solidFill>
                    <a:srgbClr val="001F67"/>
                  </a:solidFill>
                  <a:latin typeface="Gilroy Regular"/>
                  <a:ea typeface="Gilroy Regular"/>
                  <a:cs typeface="Gilroy Regular"/>
                  <a:sym typeface="Gilroy Regular"/>
                </a:defRPr>
              </a:pPr>
              <a:r>
                <a:rPr lang="lv-LV" dirty="0"/>
                <a:t>sirds-asinsvadu sistēma</a:t>
              </a:r>
              <a:r>
                <a:rPr dirty="0"/>
                <a:t> </a:t>
              </a:r>
            </a:p>
            <a:p>
              <a:pPr marL="110289" indent="-110289">
                <a:buSzPct val="100000"/>
                <a:buChar char="•"/>
                <a:defRPr sz="1100">
                  <a:solidFill>
                    <a:srgbClr val="001F67"/>
                  </a:solidFill>
                  <a:latin typeface="Gilroy Regular"/>
                  <a:ea typeface="Gilroy Regular"/>
                  <a:cs typeface="Gilroy Regular"/>
                  <a:sym typeface="Gilroy Regular"/>
                </a:defRPr>
              </a:pPr>
              <a:r>
                <a:rPr lang="lv-LV" dirty="0"/>
                <a:t>imūnsistēma</a:t>
              </a:r>
              <a:r>
                <a:rPr dirty="0"/>
                <a:t> </a:t>
              </a:r>
            </a:p>
            <a:p>
              <a:pPr marL="110289" indent="-110289">
                <a:buSzPct val="100000"/>
                <a:buChar char="•"/>
                <a:defRPr sz="1100">
                  <a:solidFill>
                    <a:srgbClr val="001F67"/>
                  </a:solidFill>
                  <a:latin typeface="Gilroy Regular"/>
                  <a:ea typeface="Gilroy Regular"/>
                  <a:cs typeface="Gilroy Regular"/>
                  <a:sym typeface="Gilroy Regular"/>
                </a:defRPr>
              </a:pPr>
              <a:r>
                <a:rPr lang="lv-LV" dirty="0"/>
                <a:t>nervu sistēma</a:t>
              </a:r>
              <a:endParaRPr dirty="0"/>
            </a:p>
            <a:p>
              <a:pPr marL="110289" indent="-110289">
                <a:buSzPct val="100000"/>
                <a:buChar char="•"/>
                <a:defRPr sz="1100">
                  <a:solidFill>
                    <a:srgbClr val="001F67"/>
                  </a:solidFill>
                  <a:latin typeface="Gilroy Regular"/>
                  <a:ea typeface="Gilroy Regular"/>
                  <a:cs typeface="Gilroy Regular"/>
                  <a:sym typeface="Gilroy Regular"/>
                </a:defRPr>
              </a:pPr>
              <a:r>
                <a:rPr lang="lv-LV" sz="1100" dirty="0">
                  <a:sym typeface="Gilroy Regular"/>
                </a:rPr>
                <a:t>balsta un kustību aparāts</a:t>
              </a:r>
              <a:r>
                <a:rPr dirty="0"/>
                <a:t> </a:t>
              </a:r>
            </a:p>
            <a:p>
              <a:pPr marL="110289" indent="-110289">
                <a:buSzPct val="100000"/>
                <a:buChar char="•"/>
                <a:defRPr sz="1100">
                  <a:solidFill>
                    <a:srgbClr val="001F67"/>
                  </a:solidFill>
                  <a:latin typeface="Gilroy Regular"/>
                  <a:ea typeface="Gilroy Regular"/>
                  <a:cs typeface="Gilroy Regular"/>
                  <a:sym typeface="Gilroy Regular"/>
                </a:defRPr>
              </a:pPr>
              <a:r>
                <a:rPr lang="lv-LV" dirty="0"/>
                <a:t>āda</a:t>
              </a:r>
              <a:r>
                <a:rPr dirty="0"/>
                <a:t> </a:t>
              </a:r>
            </a:p>
          </p:txBody>
        </p:sp>
        <p:sp>
          <p:nvSpPr>
            <p:cNvPr id="129" name="01"/>
            <p:cNvSpPr/>
            <p:nvPr/>
          </p:nvSpPr>
          <p:spPr>
            <a:xfrm>
              <a:off x="0" y="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4000">
                  <a:solidFill>
                    <a:srgbClr val="001F67"/>
                  </a:solidFill>
                  <a:latin typeface="Gilroy Bold"/>
                  <a:ea typeface="Gilroy Bold"/>
                  <a:cs typeface="Gilroy Bold"/>
                  <a:sym typeface="Gilroy Bold"/>
                </a:defRPr>
              </a:lvl1pPr>
            </a:lstStyle>
            <a:p>
              <a:r>
                <a:t>01</a:t>
              </a:r>
            </a:p>
          </p:txBody>
        </p:sp>
        <p:sp>
          <p:nvSpPr>
            <p:cNvPr id="130" name="02"/>
            <p:cNvSpPr/>
            <p:nvPr/>
          </p:nvSpPr>
          <p:spPr>
            <a:xfrm>
              <a:off x="2749550" y="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4000">
                  <a:solidFill>
                    <a:srgbClr val="001F67"/>
                  </a:solidFill>
                  <a:latin typeface="Gilroy Bold"/>
                  <a:ea typeface="Gilroy Bold"/>
                  <a:cs typeface="Gilroy Bold"/>
                  <a:sym typeface="Gilroy Bold"/>
                </a:defRPr>
              </a:lvl1pPr>
            </a:lstStyle>
            <a:p>
              <a:r>
                <a:t>02</a:t>
              </a:r>
            </a:p>
          </p:txBody>
        </p:sp>
        <p:sp>
          <p:nvSpPr>
            <p:cNvPr id="131" name="03"/>
            <p:cNvSpPr/>
            <p:nvPr/>
          </p:nvSpPr>
          <p:spPr>
            <a:xfrm>
              <a:off x="5499100" y="0"/>
              <a:ext cx="1270000" cy="1270000"/>
            </a:xfrm>
            <a:prstGeom prst="line">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4000">
                  <a:solidFill>
                    <a:srgbClr val="001F67"/>
                  </a:solidFill>
                  <a:latin typeface="Gilroy Bold"/>
                  <a:ea typeface="Gilroy Bold"/>
                  <a:cs typeface="Gilroy Bold"/>
                  <a:sym typeface="Gilroy Bold"/>
                </a:defRPr>
              </a:lvl1pPr>
            </a:lstStyle>
            <a:p>
              <a:r>
                <a:t>03</a:t>
              </a:r>
            </a:p>
          </p:txBody>
        </p:sp>
      </p:grpSp>
      <p:pic>
        <p:nvPicPr>
          <p:cNvPr id="133" name="Безымянный-1-44.png" descr="Безымянный-1-44.png"/>
          <p:cNvPicPr>
            <a:picLocks noChangeAspect="1"/>
          </p:cNvPicPr>
          <p:nvPr/>
        </p:nvPicPr>
        <p:blipFill>
          <a:blip r:embed="rId4"/>
          <a:stretch>
            <a:fillRect/>
          </a:stretch>
        </p:blipFill>
        <p:spPr>
          <a:xfrm>
            <a:off x="8026400" y="4815530"/>
            <a:ext cx="787400" cy="138265"/>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86AE3"/>
        </a:solidFill>
        <a:effectLst/>
      </p:bgPr>
    </p:bg>
    <p:spTree>
      <p:nvGrpSpPr>
        <p:cNvPr id="1" name=""/>
        <p:cNvGrpSpPr/>
        <p:nvPr/>
      </p:nvGrpSpPr>
      <p:grpSpPr>
        <a:xfrm>
          <a:off x="0" y="0"/>
          <a:ext cx="0" cy="0"/>
          <a:chOff x="0" y="0"/>
          <a:chExt cx="0" cy="0"/>
        </a:xfrm>
      </p:grpSpPr>
      <p:pic>
        <p:nvPicPr>
          <p:cNvPr id="137" name="shutterstock_1148454926.jpg" descr="shutterstock_1148454926.jpg"/>
          <p:cNvPicPr>
            <a:picLocks noChangeAspect="1"/>
          </p:cNvPicPr>
          <p:nvPr/>
        </p:nvPicPr>
        <p:blipFill>
          <a:blip r:embed="rId3"/>
          <a:stretch>
            <a:fillRect/>
          </a:stretch>
        </p:blipFill>
        <p:spPr>
          <a:xfrm>
            <a:off x="-13550" y="0"/>
            <a:ext cx="9144000" cy="5143500"/>
          </a:xfrm>
          <a:prstGeom prst="rect">
            <a:avLst/>
          </a:prstGeom>
          <a:ln w="12700">
            <a:miter lim="400000"/>
          </a:ln>
        </p:spPr>
      </p:pic>
      <p:pic>
        <p:nvPicPr>
          <p:cNvPr id="138" name="CCI_logo_new_Монтажная область 1.png" descr="CCI_logo_new_Монтажная область 1.png"/>
          <p:cNvPicPr>
            <a:picLocks noChangeAspect="1"/>
          </p:cNvPicPr>
          <p:nvPr/>
        </p:nvPicPr>
        <p:blipFill>
          <a:blip r:embed="rId4"/>
          <a:stretch>
            <a:fillRect/>
          </a:stretch>
        </p:blipFill>
        <p:spPr>
          <a:xfrm>
            <a:off x="8013700" y="4782532"/>
            <a:ext cx="812800" cy="203778"/>
          </a:xfrm>
          <a:prstGeom prst="rect">
            <a:avLst/>
          </a:prstGeom>
          <a:ln w="12700">
            <a:miter lim="400000"/>
          </a:ln>
        </p:spPr>
      </p:pic>
      <p:sp>
        <p:nvSpPr>
          <p:cNvPr id="139" name="ЭПК и ДГК омега-3  поддерживают:"/>
          <p:cNvSpPr txBox="1"/>
          <p:nvPr/>
        </p:nvSpPr>
        <p:spPr>
          <a:xfrm>
            <a:off x="406400" y="406400"/>
            <a:ext cx="3731791" cy="7478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nSpc>
                <a:spcPct val="90000"/>
              </a:lnSpc>
              <a:defRPr sz="2700">
                <a:solidFill>
                  <a:srgbClr val="001445"/>
                </a:solidFill>
                <a:latin typeface="Gilroy Bold"/>
                <a:ea typeface="Gilroy Bold"/>
                <a:cs typeface="Gilroy Bold"/>
                <a:sym typeface="Gilroy Bold"/>
              </a:defRPr>
            </a:pPr>
            <a:r>
              <a:rPr lang="lv-LV" dirty="0"/>
              <a:t>Omega-3 EPA un DHA</a:t>
            </a:r>
            <a:r>
              <a:rPr dirty="0"/>
              <a:t> </a:t>
            </a:r>
            <a:br>
              <a:rPr dirty="0"/>
            </a:br>
            <a:r>
              <a:rPr lang="lv-LV" dirty="0"/>
              <a:t>sniedz atbalstu</a:t>
            </a:r>
            <a:r>
              <a:rPr dirty="0"/>
              <a:t>:    </a:t>
            </a:r>
          </a:p>
        </p:txBody>
      </p:sp>
      <p:pic>
        <p:nvPicPr>
          <p:cNvPr id="140" name="Безымянный-1-06.png" descr="Безымянный-1-06.png"/>
          <p:cNvPicPr>
            <a:picLocks noChangeAspect="1"/>
          </p:cNvPicPr>
          <p:nvPr/>
        </p:nvPicPr>
        <p:blipFill>
          <a:blip r:embed="rId5"/>
          <a:stretch>
            <a:fillRect/>
          </a:stretch>
        </p:blipFill>
        <p:spPr>
          <a:xfrm>
            <a:off x="406400" y="1337081"/>
            <a:ext cx="444500" cy="444338"/>
          </a:xfrm>
          <a:prstGeom prst="rect">
            <a:avLst/>
          </a:prstGeom>
          <a:ln w="12700">
            <a:miter lim="400000"/>
          </a:ln>
        </p:spPr>
      </p:pic>
      <p:sp>
        <p:nvSpPr>
          <p:cNvPr id="141" name="оптимальное артериальное давление"/>
          <p:cNvSpPr txBox="1"/>
          <p:nvPr/>
        </p:nvSpPr>
        <p:spPr>
          <a:xfrm>
            <a:off x="924650" y="1432455"/>
            <a:ext cx="4663350"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500">
                <a:solidFill>
                  <a:srgbClr val="001445"/>
                </a:solidFill>
                <a:latin typeface="Gilroy Regular"/>
                <a:ea typeface="Gilroy Regular"/>
                <a:cs typeface="Gilroy Regular"/>
                <a:sym typeface="Gilroy Regular"/>
              </a:defRPr>
            </a:lvl1pPr>
          </a:lstStyle>
          <a:p>
            <a:r>
              <a:rPr lang="lv-LV" dirty="0"/>
              <a:t>optimālam arteriālajam asinsspiedienam</a:t>
            </a:r>
            <a:endParaRPr dirty="0"/>
          </a:p>
        </p:txBody>
      </p:sp>
      <p:sp>
        <p:nvSpPr>
          <p:cNvPr id="142" name="[1,2]"/>
          <p:cNvSpPr txBox="1"/>
          <p:nvPr/>
        </p:nvSpPr>
        <p:spPr>
          <a:xfrm>
            <a:off x="4614924" y="1484827"/>
            <a:ext cx="255017" cy="148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defRPr sz="1000">
                <a:solidFill>
                  <a:srgbClr val="001445"/>
                </a:solidFill>
                <a:latin typeface="Helvetica Neue"/>
                <a:ea typeface="Helvetica Neue"/>
                <a:cs typeface="Helvetica Neue"/>
                <a:sym typeface="Helvetica Neue"/>
              </a:defRPr>
            </a:lvl1pPr>
          </a:lstStyle>
          <a:p>
            <a:r>
              <a:rPr dirty="0"/>
              <a:t>[1,2]</a:t>
            </a:r>
          </a:p>
        </p:txBody>
      </p:sp>
      <p:pic>
        <p:nvPicPr>
          <p:cNvPr id="143" name="Безымянный-1-07.png" descr="Безымянный-1-07.png"/>
          <p:cNvPicPr>
            <a:picLocks noChangeAspect="1"/>
          </p:cNvPicPr>
          <p:nvPr/>
        </p:nvPicPr>
        <p:blipFill>
          <a:blip r:embed="rId6"/>
          <a:stretch>
            <a:fillRect/>
          </a:stretch>
        </p:blipFill>
        <p:spPr>
          <a:xfrm>
            <a:off x="406400" y="1891940"/>
            <a:ext cx="444500" cy="445557"/>
          </a:xfrm>
          <a:prstGeom prst="rect">
            <a:avLst/>
          </a:prstGeom>
          <a:ln w="12700">
            <a:miter lim="400000"/>
          </a:ln>
        </p:spPr>
      </p:pic>
      <p:sp>
        <p:nvSpPr>
          <p:cNvPr id="144" name="нормальную работу органов зрения"/>
          <p:cNvSpPr txBox="1"/>
          <p:nvPr/>
        </p:nvSpPr>
        <p:spPr>
          <a:xfrm>
            <a:off x="924655" y="1987556"/>
            <a:ext cx="4413859"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500">
                <a:solidFill>
                  <a:srgbClr val="001445"/>
                </a:solidFill>
                <a:latin typeface="Gilroy Regular"/>
                <a:ea typeface="Gilroy Regular"/>
                <a:cs typeface="Gilroy Regular"/>
                <a:sym typeface="Gilroy Regular"/>
              </a:defRPr>
            </a:lvl1pPr>
          </a:lstStyle>
          <a:p>
            <a:r>
              <a:rPr lang="lv-LV" dirty="0"/>
              <a:t>normālai redzes orgānu darbībai</a:t>
            </a:r>
            <a:endParaRPr dirty="0"/>
          </a:p>
        </p:txBody>
      </p:sp>
      <p:sp>
        <p:nvSpPr>
          <p:cNvPr id="145" name="[3]"/>
          <p:cNvSpPr txBox="1"/>
          <p:nvPr/>
        </p:nvSpPr>
        <p:spPr>
          <a:xfrm>
            <a:off x="3917023" y="2028549"/>
            <a:ext cx="149098" cy="148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defRPr sz="1000">
                <a:solidFill>
                  <a:srgbClr val="001445"/>
                </a:solidFill>
                <a:latin typeface="Helvetica Neue"/>
                <a:ea typeface="Helvetica Neue"/>
                <a:cs typeface="Helvetica Neue"/>
                <a:sym typeface="Helvetica Neue"/>
              </a:defRPr>
            </a:lvl1pPr>
          </a:lstStyle>
          <a:p>
            <a:r>
              <a:rPr dirty="0"/>
              <a:t>[3]</a:t>
            </a:r>
          </a:p>
        </p:txBody>
      </p:sp>
      <p:pic>
        <p:nvPicPr>
          <p:cNvPr id="146" name="Безымянный-1-04.png" descr="Безымянный-1-04.png"/>
          <p:cNvPicPr>
            <a:picLocks noChangeAspect="1"/>
          </p:cNvPicPr>
          <p:nvPr/>
        </p:nvPicPr>
        <p:blipFill>
          <a:blip r:embed="rId7"/>
          <a:stretch>
            <a:fillRect/>
          </a:stretch>
        </p:blipFill>
        <p:spPr>
          <a:xfrm>
            <a:off x="406400" y="2448068"/>
            <a:ext cx="444500" cy="444239"/>
          </a:xfrm>
          <a:prstGeom prst="rect">
            <a:avLst/>
          </a:prstGeom>
          <a:ln w="12700">
            <a:miter lim="400000"/>
          </a:ln>
        </p:spPr>
      </p:pic>
      <p:sp>
        <p:nvSpPr>
          <p:cNvPr id="147" name="интеллектуальное развитие"/>
          <p:cNvSpPr txBox="1"/>
          <p:nvPr/>
        </p:nvSpPr>
        <p:spPr>
          <a:xfrm>
            <a:off x="924800" y="2543443"/>
            <a:ext cx="3506404"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500">
                <a:solidFill>
                  <a:srgbClr val="001445"/>
                </a:solidFill>
                <a:latin typeface="Gilroy Regular"/>
                <a:ea typeface="Gilroy Regular"/>
                <a:cs typeface="Gilroy Regular"/>
                <a:sym typeface="Gilroy Regular"/>
              </a:defRPr>
            </a:lvl1pPr>
          </a:lstStyle>
          <a:p>
            <a:r>
              <a:rPr lang="lv-LV" dirty="0"/>
              <a:t>intelektuālajai attīstībai</a:t>
            </a:r>
            <a:endParaRPr dirty="0"/>
          </a:p>
        </p:txBody>
      </p:sp>
      <p:sp>
        <p:nvSpPr>
          <p:cNvPr id="148" name="[4]"/>
          <p:cNvSpPr txBox="1"/>
          <p:nvPr/>
        </p:nvSpPr>
        <p:spPr>
          <a:xfrm>
            <a:off x="3181776" y="2576668"/>
            <a:ext cx="149098" cy="148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defRPr sz="1000">
                <a:solidFill>
                  <a:srgbClr val="001445"/>
                </a:solidFill>
                <a:latin typeface="Helvetica Neue"/>
                <a:ea typeface="Helvetica Neue"/>
                <a:cs typeface="Helvetica Neue"/>
                <a:sym typeface="Helvetica Neue"/>
              </a:defRPr>
            </a:lvl1pPr>
          </a:lstStyle>
          <a:p>
            <a:r>
              <a:rPr dirty="0"/>
              <a:t>[4]</a:t>
            </a:r>
          </a:p>
        </p:txBody>
      </p:sp>
      <p:pic>
        <p:nvPicPr>
          <p:cNvPr id="149" name="Безымянный-1-05.png" descr="Безымянный-1-05.png"/>
          <p:cNvPicPr>
            <a:picLocks noChangeAspect="1"/>
          </p:cNvPicPr>
          <p:nvPr/>
        </p:nvPicPr>
        <p:blipFill>
          <a:blip r:embed="rId8"/>
          <a:stretch>
            <a:fillRect/>
          </a:stretch>
        </p:blipFill>
        <p:spPr>
          <a:xfrm>
            <a:off x="406400" y="3003524"/>
            <a:ext cx="444500" cy="444266"/>
          </a:xfrm>
          <a:prstGeom prst="rect">
            <a:avLst/>
          </a:prstGeom>
          <a:ln w="12700">
            <a:miter lim="400000"/>
          </a:ln>
        </p:spPr>
      </p:pic>
      <p:sp>
        <p:nvSpPr>
          <p:cNvPr id="150" name="эмоциональную стабильность"/>
          <p:cNvSpPr txBox="1"/>
          <p:nvPr/>
        </p:nvSpPr>
        <p:spPr>
          <a:xfrm>
            <a:off x="924747" y="3098898"/>
            <a:ext cx="3692561"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500">
                <a:solidFill>
                  <a:srgbClr val="001445"/>
                </a:solidFill>
                <a:latin typeface="Gilroy Regular"/>
                <a:ea typeface="Gilroy Regular"/>
                <a:cs typeface="Gilroy Regular"/>
                <a:sym typeface="Gilroy Regular"/>
              </a:defRPr>
            </a:lvl1pPr>
          </a:lstStyle>
          <a:p>
            <a:r>
              <a:rPr lang="lv-LV" dirty="0"/>
              <a:t>emocionālajai stabilitātei</a:t>
            </a:r>
            <a:endParaRPr dirty="0"/>
          </a:p>
        </p:txBody>
      </p:sp>
      <p:sp>
        <p:nvSpPr>
          <p:cNvPr id="151" name="[4]"/>
          <p:cNvSpPr txBox="1"/>
          <p:nvPr/>
        </p:nvSpPr>
        <p:spPr>
          <a:xfrm>
            <a:off x="3293302" y="3139487"/>
            <a:ext cx="149098" cy="148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defRPr sz="1000">
                <a:solidFill>
                  <a:srgbClr val="001445"/>
                </a:solidFill>
                <a:latin typeface="Helvetica Neue"/>
                <a:ea typeface="Helvetica Neue"/>
                <a:cs typeface="Helvetica Neue"/>
                <a:sym typeface="Helvetica Neue"/>
              </a:defRPr>
            </a:lvl1pPr>
          </a:lstStyle>
          <a:p>
            <a:r>
              <a:rPr dirty="0"/>
              <a:t>[4]</a:t>
            </a:r>
          </a:p>
        </p:txBody>
      </p:sp>
      <p:pic>
        <p:nvPicPr>
          <p:cNvPr id="152" name="Безымянный-1-03.png" descr="Безымянный-1-03.png"/>
          <p:cNvPicPr>
            <a:picLocks noChangeAspect="1"/>
          </p:cNvPicPr>
          <p:nvPr/>
        </p:nvPicPr>
        <p:blipFill>
          <a:blip r:embed="rId9"/>
          <a:stretch>
            <a:fillRect/>
          </a:stretch>
        </p:blipFill>
        <p:spPr>
          <a:xfrm>
            <a:off x="406400" y="3559038"/>
            <a:ext cx="444500" cy="444176"/>
          </a:xfrm>
          <a:prstGeom prst="rect">
            <a:avLst/>
          </a:prstGeom>
          <a:ln w="12700">
            <a:miter lim="400000"/>
          </a:ln>
        </p:spPr>
      </p:pic>
      <p:sp>
        <p:nvSpPr>
          <p:cNvPr id="153" name="крепкий иммунитет"/>
          <p:cNvSpPr txBox="1"/>
          <p:nvPr/>
        </p:nvSpPr>
        <p:spPr>
          <a:xfrm>
            <a:off x="924872" y="3654411"/>
            <a:ext cx="2442979"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500">
                <a:solidFill>
                  <a:srgbClr val="001445"/>
                </a:solidFill>
                <a:latin typeface="Gilroy Regular"/>
                <a:ea typeface="Gilroy Regular"/>
                <a:cs typeface="Gilroy Regular"/>
                <a:sym typeface="Gilroy Regular"/>
              </a:defRPr>
            </a:lvl1pPr>
          </a:lstStyle>
          <a:p>
            <a:r>
              <a:rPr lang="lv-LV" dirty="0"/>
              <a:t>stiprai imunitātei</a:t>
            </a:r>
            <a:endParaRPr dirty="0"/>
          </a:p>
        </p:txBody>
      </p:sp>
      <p:sp>
        <p:nvSpPr>
          <p:cNvPr id="154" name="[5]"/>
          <p:cNvSpPr txBox="1"/>
          <p:nvPr/>
        </p:nvSpPr>
        <p:spPr>
          <a:xfrm>
            <a:off x="2603453" y="3704492"/>
            <a:ext cx="149098" cy="148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defRPr sz="1000">
                <a:solidFill>
                  <a:srgbClr val="001445"/>
                </a:solidFill>
                <a:latin typeface="Helvetica Neue"/>
                <a:ea typeface="Helvetica Neue"/>
                <a:cs typeface="Helvetica Neue"/>
                <a:sym typeface="Helvetica Neue"/>
              </a:defRPr>
            </a:lvl1pPr>
          </a:lstStyle>
          <a:p>
            <a:r>
              <a:rPr dirty="0"/>
              <a:t>[5]</a:t>
            </a:r>
          </a:p>
        </p:txBody>
      </p:sp>
      <p:pic>
        <p:nvPicPr>
          <p:cNvPr id="155" name="Безымянный-1-02.png" descr="Безымянный-1-02.png"/>
          <p:cNvPicPr>
            <a:picLocks noChangeAspect="1"/>
          </p:cNvPicPr>
          <p:nvPr/>
        </p:nvPicPr>
        <p:blipFill>
          <a:blip r:embed="rId10"/>
          <a:stretch>
            <a:fillRect/>
          </a:stretch>
        </p:blipFill>
        <p:spPr>
          <a:xfrm>
            <a:off x="406400" y="4113815"/>
            <a:ext cx="444500" cy="445557"/>
          </a:xfrm>
          <a:prstGeom prst="rect">
            <a:avLst/>
          </a:prstGeom>
          <a:ln w="12700">
            <a:miter lim="400000"/>
          </a:ln>
        </p:spPr>
      </p:pic>
      <p:sp>
        <p:nvSpPr>
          <p:cNvPr id="156" name="здоровье кожи"/>
          <p:cNvSpPr txBox="1"/>
          <p:nvPr/>
        </p:nvSpPr>
        <p:spPr>
          <a:xfrm>
            <a:off x="924655" y="4209431"/>
            <a:ext cx="1870826"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500">
                <a:solidFill>
                  <a:srgbClr val="001445"/>
                </a:solidFill>
                <a:latin typeface="Gilroy Regular"/>
                <a:ea typeface="Gilroy Regular"/>
                <a:cs typeface="Gilroy Regular"/>
                <a:sym typeface="Gilroy Regular"/>
              </a:defRPr>
            </a:lvl1pPr>
          </a:lstStyle>
          <a:p>
            <a:r>
              <a:rPr lang="lv-LV" dirty="0"/>
              <a:t>ādas veselībai</a:t>
            </a:r>
            <a:endParaRPr dirty="0"/>
          </a:p>
        </p:txBody>
      </p:sp>
      <p:sp>
        <p:nvSpPr>
          <p:cNvPr id="157" name="[6]"/>
          <p:cNvSpPr txBox="1"/>
          <p:nvPr/>
        </p:nvSpPr>
        <p:spPr>
          <a:xfrm>
            <a:off x="2454355" y="4250424"/>
            <a:ext cx="149098" cy="1488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defRPr sz="1000">
                <a:solidFill>
                  <a:srgbClr val="001445"/>
                </a:solidFill>
                <a:latin typeface="Helvetica Neue"/>
                <a:ea typeface="Helvetica Neue"/>
                <a:cs typeface="Helvetica Neue"/>
                <a:sym typeface="Helvetica Neue"/>
              </a:defRPr>
            </a:lvl1pPr>
          </a:lstStyle>
          <a:p>
            <a:r>
              <a:rPr dirty="0"/>
              <a:t>[6]</a:t>
            </a:r>
          </a:p>
        </p:txBody>
      </p:sp>
      <p:sp>
        <p:nvSpPr>
          <p:cNvPr id="158"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001445"/>
                </a:solidFill>
                <a:latin typeface="Gilroy Bold"/>
                <a:ea typeface="Gilroy Bold"/>
                <a:cs typeface="Gilroy Bold"/>
                <a:sym typeface="Gilroy Bold"/>
              </a:defRPr>
            </a:lvl1pPr>
          </a:lstStyle>
          <a:p>
            <a:r>
              <a:t>O!Mega-3 TG</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86AE3"/>
        </a:solidFill>
        <a:effectLst/>
      </p:bgPr>
    </p:bg>
    <p:spTree>
      <p:nvGrpSpPr>
        <p:cNvPr id="1" name=""/>
        <p:cNvGrpSpPr/>
        <p:nvPr/>
      </p:nvGrpSpPr>
      <p:grpSpPr>
        <a:xfrm>
          <a:off x="0" y="0"/>
          <a:ext cx="0" cy="0"/>
          <a:chOff x="0" y="0"/>
          <a:chExt cx="0" cy="0"/>
        </a:xfrm>
      </p:grpSpPr>
      <p:pic>
        <p:nvPicPr>
          <p:cNvPr id="162" name="Slide 16_9 - 8 (1).jpg" descr="Slide 16_9 - 8 (1).jpg"/>
          <p:cNvPicPr>
            <a:picLocks noChangeAspect="1"/>
          </p:cNvPicPr>
          <p:nvPr/>
        </p:nvPicPr>
        <p:blipFill>
          <a:blip r:embed="rId3"/>
          <a:srcRect t="11452" r="11546" b="94"/>
          <a:stretch>
            <a:fillRect/>
          </a:stretch>
        </p:blipFill>
        <p:spPr>
          <a:xfrm>
            <a:off x="0" y="0"/>
            <a:ext cx="9144001" cy="5143501"/>
          </a:xfrm>
          <a:prstGeom prst="rect">
            <a:avLst/>
          </a:prstGeom>
          <a:ln w="12700">
            <a:miter lim="400000"/>
          </a:ln>
        </p:spPr>
      </p:pic>
      <p:sp>
        <p:nvSpPr>
          <p:cNvPr id="163" name="В большинстве стран мира люди потребляют недостаточно ЭПК и ДГК"/>
          <p:cNvSpPr txBox="1"/>
          <p:nvPr/>
        </p:nvSpPr>
        <p:spPr>
          <a:xfrm>
            <a:off x="416731" y="355775"/>
            <a:ext cx="5982407" cy="7478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90000"/>
              </a:lnSpc>
              <a:defRPr sz="2700">
                <a:solidFill>
                  <a:srgbClr val="001445"/>
                </a:solidFill>
                <a:latin typeface="Gilroy Bold"/>
                <a:ea typeface="Gilroy Bold"/>
                <a:cs typeface="Gilroy Bold"/>
                <a:sym typeface="Gilroy Bold"/>
              </a:defRPr>
            </a:lvl1pPr>
          </a:lstStyle>
          <a:p>
            <a:r>
              <a:rPr lang="lv-LV" dirty="0"/>
              <a:t>Vairumā pasaules valstu cilvēki patērē </a:t>
            </a:r>
          </a:p>
          <a:p>
            <a:r>
              <a:rPr lang="lv-LV" dirty="0"/>
              <a:t>EPA un DHA nepietiekamā daudzumā</a:t>
            </a:r>
            <a:endParaRPr lang="ru-RU" dirty="0"/>
          </a:p>
        </p:txBody>
      </p:sp>
      <p:sp>
        <p:nvSpPr>
          <p:cNvPr id="164"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001445"/>
                </a:solidFill>
                <a:latin typeface="Gilroy Bold"/>
                <a:ea typeface="Gilroy Bold"/>
                <a:cs typeface="Gilroy Bold"/>
                <a:sym typeface="Gilroy Bold"/>
              </a:defRPr>
            </a:lvl1pPr>
          </a:lstStyle>
          <a:p>
            <a:r>
              <a:t>O!Mega-3 TG</a:t>
            </a:r>
          </a:p>
        </p:txBody>
      </p:sp>
      <p:sp>
        <p:nvSpPr>
          <p:cNvPr id="165" name="Их нехватка может привести к:"/>
          <p:cNvSpPr txBox="1"/>
          <p:nvPr/>
        </p:nvSpPr>
        <p:spPr>
          <a:xfrm>
            <a:off x="419099" y="1419755"/>
            <a:ext cx="4663351"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500">
                <a:solidFill>
                  <a:srgbClr val="001445"/>
                </a:solidFill>
                <a:latin typeface="Gilroy Bold"/>
                <a:ea typeface="Gilroy Bold"/>
                <a:cs typeface="Gilroy Bold"/>
                <a:sym typeface="Gilroy Bold"/>
              </a:defRPr>
            </a:lvl1pPr>
          </a:lstStyle>
          <a:p>
            <a:r>
              <a:rPr lang="lv-LV" dirty="0"/>
              <a:t>To trūkums var novest pie</a:t>
            </a:r>
            <a:r>
              <a:rPr dirty="0"/>
              <a:t>:</a:t>
            </a:r>
          </a:p>
        </p:txBody>
      </p:sp>
      <p:grpSp>
        <p:nvGrpSpPr>
          <p:cNvPr id="168" name="Группа"/>
          <p:cNvGrpSpPr/>
          <p:nvPr/>
        </p:nvGrpSpPr>
        <p:grpSpPr>
          <a:xfrm>
            <a:off x="406398" y="2420810"/>
            <a:ext cx="3477355" cy="461665"/>
            <a:chOff x="0" y="0"/>
            <a:chExt cx="3477353" cy="461664"/>
          </a:xfrm>
        </p:grpSpPr>
        <p:sp>
          <p:nvSpPr>
            <p:cNvPr id="166" name="снижению зрения и появлению сухости глаз"/>
            <p:cNvSpPr txBox="1"/>
            <p:nvPr/>
          </p:nvSpPr>
          <p:spPr>
            <a:xfrm>
              <a:off x="518250" y="0"/>
              <a:ext cx="2959103" cy="461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lv-LV" dirty="0"/>
                <a:t>redzes pasliktināšanās un </a:t>
              </a:r>
            </a:p>
            <a:p>
              <a:r>
                <a:rPr lang="lv-LV" dirty="0"/>
                <a:t>acu sausuma parādīšanās</a:t>
              </a:r>
              <a:endParaRPr dirty="0"/>
            </a:p>
          </p:txBody>
        </p:sp>
        <p:pic>
          <p:nvPicPr>
            <p:cNvPr id="167" name="Безымянный-1-19.png" descr="Безымянный-1-19.png"/>
            <p:cNvPicPr>
              <a:picLocks noChangeAspect="1"/>
            </p:cNvPicPr>
            <p:nvPr/>
          </p:nvPicPr>
          <p:blipFill>
            <a:blip r:embed="rId4"/>
            <a:srcRect t="29" b="28"/>
            <a:stretch>
              <a:fillRect/>
            </a:stretch>
          </p:blipFill>
          <p:spPr>
            <a:xfrm>
              <a:off x="0" y="12831"/>
              <a:ext cx="444501" cy="444240"/>
            </a:xfrm>
            <a:prstGeom prst="rect">
              <a:avLst/>
            </a:prstGeom>
            <a:ln w="12700" cap="flat">
              <a:noFill/>
              <a:miter lim="400000"/>
            </a:ln>
            <a:effectLst/>
          </p:spPr>
        </p:pic>
      </p:grpSp>
      <p:grpSp>
        <p:nvGrpSpPr>
          <p:cNvPr id="171" name="Группа"/>
          <p:cNvGrpSpPr/>
          <p:nvPr/>
        </p:nvGrpSpPr>
        <p:grpSpPr>
          <a:xfrm>
            <a:off x="406399" y="2981302"/>
            <a:ext cx="2961231" cy="461665"/>
            <a:chOff x="0" y="0"/>
            <a:chExt cx="2961230" cy="461663"/>
          </a:xfrm>
        </p:grpSpPr>
        <p:sp>
          <p:nvSpPr>
            <p:cNvPr id="169" name="нарушению памяти  и концентрации внимания"/>
            <p:cNvSpPr txBox="1"/>
            <p:nvPr/>
          </p:nvSpPr>
          <p:spPr>
            <a:xfrm>
              <a:off x="518250" y="0"/>
              <a:ext cx="2442980" cy="46166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defRPr sz="1500">
                  <a:solidFill>
                    <a:srgbClr val="001445"/>
                  </a:solidFill>
                  <a:latin typeface="Gilroy Regular"/>
                  <a:ea typeface="Gilroy Regular"/>
                  <a:cs typeface="Gilroy Regular"/>
                  <a:sym typeface="Gilroy Regular"/>
                </a:defRPr>
              </a:pPr>
              <a:r>
                <a:rPr lang="lv-LV" dirty="0"/>
                <a:t>atmiņas un uzmanības koncentrācijas traucējumiem</a:t>
              </a:r>
              <a:endParaRPr dirty="0"/>
            </a:p>
          </p:txBody>
        </p:sp>
        <p:pic>
          <p:nvPicPr>
            <p:cNvPr id="170" name="Безымянный-1-17.png" descr="Безымянный-1-17.png"/>
            <p:cNvPicPr>
              <a:picLocks noChangeAspect="1"/>
            </p:cNvPicPr>
            <p:nvPr/>
          </p:nvPicPr>
          <p:blipFill>
            <a:blip r:embed="rId5"/>
            <a:srcRect t="36" b="36"/>
            <a:stretch>
              <a:fillRect/>
            </a:stretch>
          </p:blipFill>
          <p:spPr>
            <a:xfrm>
              <a:off x="0" y="12863"/>
              <a:ext cx="444501" cy="444176"/>
            </a:xfrm>
            <a:prstGeom prst="rect">
              <a:avLst/>
            </a:prstGeom>
            <a:ln w="12700" cap="flat">
              <a:noFill/>
              <a:miter lim="400000"/>
            </a:ln>
            <a:effectLst/>
          </p:spPr>
        </p:pic>
      </p:grpSp>
      <p:grpSp>
        <p:nvGrpSpPr>
          <p:cNvPr id="174" name="Группа"/>
          <p:cNvGrpSpPr/>
          <p:nvPr/>
        </p:nvGrpSpPr>
        <p:grpSpPr>
          <a:xfrm>
            <a:off x="406399" y="3553969"/>
            <a:ext cx="3357170" cy="471209"/>
            <a:chOff x="0" y="0"/>
            <a:chExt cx="3357169" cy="471208"/>
          </a:xfrm>
        </p:grpSpPr>
        <p:pic>
          <p:nvPicPr>
            <p:cNvPr id="172" name="Безымянный-1-15.png" descr="Безымянный-1-15.png"/>
            <p:cNvPicPr>
              <a:picLocks noChangeAspect="1"/>
            </p:cNvPicPr>
            <p:nvPr/>
          </p:nvPicPr>
          <p:blipFill>
            <a:blip r:embed="rId6"/>
            <a:srcRect l="118" r="117"/>
            <a:stretch>
              <a:fillRect/>
            </a:stretch>
          </p:blipFill>
          <p:spPr>
            <a:xfrm>
              <a:off x="0" y="0"/>
              <a:ext cx="444501" cy="445557"/>
            </a:xfrm>
            <a:prstGeom prst="rect">
              <a:avLst/>
            </a:prstGeom>
            <a:ln w="12700" cap="flat">
              <a:noFill/>
              <a:miter lim="400000"/>
            </a:ln>
            <a:effectLst/>
          </p:spPr>
        </p:pic>
        <p:sp>
          <p:nvSpPr>
            <p:cNvPr id="173" name="ослаблению иммунитета  и уменьшению жизненных сил"/>
            <p:cNvSpPr txBox="1"/>
            <p:nvPr/>
          </p:nvSpPr>
          <p:spPr>
            <a:xfrm>
              <a:off x="518250" y="9544"/>
              <a:ext cx="2838919" cy="46166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500">
                  <a:solidFill>
                    <a:srgbClr val="001445"/>
                  </a:solidFill>
                  <a:latin typeface="Gilroy Regular"/>
                  <a:ea typeface="Gilroy Regular"/>
                  <a:cs typeface="Gilroy Regular"/>
                  <a:sym typeface="Gilroy Regular"/>
                </a:defRPr>
              </a:pPr>
              <a:r>
                <a:rPr lang="lv-LV" dirty="0"/>
                <a:t>imunitātes pavājināšanās un </a:t>
              </a:r>
            </a:p>
            <a:p>
              <a:pPr>
                <a:defRPr sz="1500">
                  <a:solidFill>
                    <a:srgbClr val="001445"/>
                  </a:solidFill>
                  <a:latin typeface="Gilroy Regular"/>
                  <a:ea typeface="Gilroy Regular"/>
                  <a:cs typeface="Gilroy Regular"/>
                  <a:sym typeface="Gilroy Regular"/>
                </a:defRPr>
              </a:pPr>
              <a:r>
                <a:rPr lang="lv-LV" dirty="0"/>
                <a:t>vitalitātes līmeņa pazemināšanās</a:t>
              </a:r>
              <a:endParaRPr dirty="0"/>
            </a:p>
          </p:txBody>
        </p:sp>
      </p:grpSp>
      <p:pic>
        <p:nvPicPr>
          <p:cNvPr id="175" name="Безымянный-1-44.png" descr="Безымянный-1-44.png"/>
          <p:cNvPicPr>
            <a:picLocks noChangeAspect="1"/>
          </p:cNvPicPr>
          <p:nvPr/>
        </p:nvPicPr>
        <p:blipFill>
          <a:blip r:embed="rId7"/>
          <a:stretch>
            <a:fillRect/>
          </a:stretch>
        </p:blipFill>
        <p:spPr>
          <a:xfrm>
            <a:off x="8026400" y="4815530"/>
            <a:ext cx="787400" cy="138265"/>
          </a:xfrm>
          <a:prstGeom prst="rect">
            <a:avLst/>
          </a:prstGeom>
          <a:ln w="12700">
            <a:miter lim="400000"/>
          </a:ln>
        </p:spPr>
      </p:pic>
      <p:sp>
        <p:nvSpPr>
          <p:cNvPr id="176" name="[7]"/>
          <p:cNvSpPr txBox="1"/>
          <p:nvPr/>
        </p:nvSpPr>
        <p:spPr>
          <a:xfrm>
            <a:off x="6399138" y="805873"/>
            <a:ext cx="224155" cy="1959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90000"/>
              </a:lnSpc>
              <a:defRPr sz="1500">
                <a:solidFill>
                  <a:srgbClr val="001445"/>
                </a:solidFill>
                <a:latin typeface="Gilroy Bold"/>
                <a:ea typeface="Gilroy Bold"/>
                <a:cs typeface="Gilroy Bold"/>
                <a:sym typeface="Gilroy Bold"/>
              </a:defRPr>
            </a:lvl1pPr>
          </a:lstStyle>
          <a:p>
            <a:r>
              <a:rPr dirty="0"/>
              <a:t>[7]</a:t>
            </a:r>
          </a:p>
        </p:txBody>
      </p:sp>
      <p:sp>
        <p:nvSpPr>
          <p:cNvPr id="177" name="Сквиркл"/>
          <p:cNvSpPr/>
          <p:nvPr/>
        </p:nvSpPr>
        <p:spPr>
          <a:xfrm>
            <a:off x="1765300" y="4706216"/>
            <a:ext cx="1498600" cy="246698"/>
          </a:xfrm>
          <a:prstGeom prst="roundRect">
            <a:avLst>
              <a:gd name="adj" fmla="val 22222"/>
            </a:avLst>
          </a:prstGeom>
          <a:solidFill>
            <a:srgbClr val="FFFFFF">
              <a:alpha val="82000"/>
            </a:srgbClr>
          </a:solidFill>
          <a:ln w="12700">
            <a:miter lim="400000"/>
          </a:ln>
        </p:spPr>
        <p:txBody>
          <a:bodyPr lIns="0" tIns="0" rIns="756000" bIns="0">
            <a:noAutofit/>
          </a:bodyPr>
          <a:lstStyle/>
          <a:p>
            <a:pPr>
              <a:defRPr>
                <a:latin typeface="+mn-lt"/>
                <a:ea typeface="+mn-ea"/>
                <a:cs typeface="+mn-cs"/>
                <a:sym typeface="Arial"/>
              </a:defRPr>
            </a:pPr>
            <a:endParaRPr/>
          </a:p>
        </p:txBody>
      </p:sp>
      <p:sp>
        <p:nvSpPr>
          <p:cNvPr id="178" name="читать исследование"/>
          <p:cNvSpPr txBox="1"/>
          <p:nvPr/>
        </p:nvSpPr>
        <p:spPr>
          <a:xfrm>
            <a:off x="2135489" y="4768009"/>
            <a:ext cx="758221" cy="1231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000" u="sng">
                <a:solidFill>
                  <a:srgbClr val="0000FF"/>
                </a:solidFill>
                <a:uFill>
                  <a:solidFill>
                    <a:srgbClr val="0000FF"/>
                  </a:solidFill>
                </a:uFill>
                <a:latin typeface="Gilroy Regular"/>
                <a:ea typeface="Gilroy Regular"/>
                <a:cs typeface="Gilroy Regular"/>
                <a:sym typeface="Gilroy Regular"/>
                <a:hlinkClick r:id="rId8"/>
              </a:defRPr>
            </a:lvl1pPr>
          </a:lstStyle>
          <a:p>
            <a:r>
              <a:rPr lang="lv-LV" dirty="0">
                <a:hlinkClick r:id="rId8"/>
              </a:rPr>
              <a:t>lasīt pētījumu</a:t>
            </a:r>
          </a:p>
        </p:txBody>
      </p:sp>
      <p:grpSp>
        <p:nvGrpSpPr>
          <p:cNvPr id="181" name="Группа"/>
          <p:cNvGrpSpPr/>
          <p:nvPr/>
        </p:nvGrpSpPr>
        <p:grpSpPr>
          <a:xfrm>
            <a:off x="406399" y="4115106"/>
            <a:ext cx="1771798" cy="444268"/>
            <a:chOff x="0" y="0"/>
            <a:chExt cx="1771797" cy="444266"/>
          </a:xfrm>
        </p:grpSpPr>
        <p:pic>
          <p:nvPicPr>
            <p:cNvPr id="179" name="Безымянный-1 (1)-51.png" descr="Безымянный-1 (1)-51.png"/>
            <p:cNvPicPr>
              <a:picLocks noChangeAspect="1"/>
            </p:cNvPicPr>
            <p:nvPr/>
          </p:nvPicPr>
          <p:blipFill>
            <a:blip r:embed="rId9"/>
            <a:srcRect t="26" b="26"/>
            <a:stretch>
              <a:fillRect/>
            </a:stretch>
          </p:blipFill>
          <p:spPr>
            <a:xfrm>
              <a:off x="0" y="0"/>
              <a:ext cx="444501" cy="444266"/>
            </a:xfrm>
            <a:prstGeom prst="rect">
              <a:avLst/>
            </a:prstGeom>
            <a:ln w="12700" cap="flat">
              <a:noFill/>
              <a:miter lim="400000"/>
            </a:ln>
            <a:effectLst/>
          </p:spPr>
        </p:pic>
        <p:sp>
          <p:nvSpPr>
            <p:cNvPr id="180" name="сухости кожи"/>
            <p:cNvSpPr txBox="1"/>
            <p:nvPr/>
          </p:nvSpPr>
          <p:spPr>
            <a:xfrm>
              <a:off x="518250" y="116849"/>
              <a:ext cx="1253547" cy="230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lv-LV" dirty="0"/>
                <a:t>ādas sausuma</a:t>
              </a:r>
              <a:endParaRPr dirty="0"/>
            </a:p>
          </p:txBody>
        </p:sp>
      </p:grpSp>
      <p:grpSp>
        <p:nvGrpSpPr>
          <p:cNvPr id="184" name="Группа"/>
          <p:cNvGrpSpPr/>
          <p:nvPr/>
        </p:nvGrpSpPr>
        <p:grpSpPr>
          <a:xfrm>
            <a:off x="416731" y="1878438"/>
            <a:ext cx="3497520" cy="430583"/>
            <a:chOff x="0" y="0"/>
            <a:chExt cx="3497519" cy="430582"/>
          </a:xfrm>
        </p:grpSpPr>
        <p:pic>
          <p:nvPicPr>
            <p:cNvPr id="182" name="Безымянный-1-18.png" descr="Безымянный-1-18.png"/>
            <p:cNvPicPr>
              <a:picLocks noChangeAspect="1"/>
            </p:cNvPicPr>
            <p:nvPr/>
          </p:nvPicPr>
          <p:blipFill>
            <a:blip r:embed="rId10"/>
            <a:stretch>
              <a:fillRect/>
            </a:stretch>
          </p:blipFill>
          <p:spPr>
            <a:xfrm>
              <a:off x="0" y="0"/>
              <a:ext cx="430583" cy="430582"/>
            </a:xfrm>
            <a:prstGeom prst="rect">
              <a:avLst/>
            </a:prstGeom>
            <a:ln w="12700" cap="flat">
              <a:noFill/>
              <a:miter lim="400000"/>
            </a:ln>
            <a:effectLst/>
          </p:spPr>
        </p:pic>
        <p:sp>
          <p:nvSpPr>
            <p:cNvPr id="183" name="проблемам с сердцем и сосудами"/>
            <p:cNvSpPr txBox="1"/>
            <p:nvPr/>
          </p:nvSpPr>
          <p:spPr>
            <a:xfrm>
              <a:off x="507919" y="111546"/>
              <a:ext cx="2989600" cy="230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lv-LV" dirty="0"/>
                <a:t>problēmām ar sirdi un asinsvadiem</a:t>
              </a:r>
              <a:endParaRPr dirty="0"/>
            </a:p>
          </p:txBody>
        </p:sp>
      </p:gr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sp>
        <p:nvSpPr>
          <p:cNvPr id="189" name="Линия"/>
          <p:cNvSpPr/>
          <p:nvPr/>
        </p:nvSpPr>
        <p:spPr>
          <a:xfrm flipV="1">
            <a:off x="412750" y="1395824"/>
            <a:ext cx="8318501" cy="3370"/>
          </a:xfrm>
          <a:prstGeom prst="line">
            <a:avLst/>
          </a:prstGeom>
          <a:ln w="19050">
            <a:solidFill>
              <a:srgbClr val="001F67"/>
            </a:solidFill>
          </a:ln>
        </p:spPr>
        <p:txBody>
          <a:bodyPr lIns="45718" tIns="45718" rIns="45718" bIns="45718"/>
          <a:lstStyle/>
          <a:p>
            <a:endParaRPr/>
          </a:p>
        </p:txBody>
      </p:sp>
      <p:sp>
        <p:nvSpPr>
          <p:cNvPr id="190" name="Современный западный рацион ≠ источник  ЭПК и ДГК"/>
          <p:cNvSpPr txBox="1"/>
          <p:nvPr/>
        </p:nvSpPr>
        <p:spPr>
          <a:xfrm>
            <a:off x="406400" y="406400"/>
            <a:ext cx="6078587" cy="7478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nSpc>
                <a:spcPct val="90000"/>
              </a:lnSpc>
              <a:defRPr sz="2700">
                <a:solidFill>
                  <a:srgbClr val="001F67"/>
                </a:solidFill>
                <a:latin typeface="Gilroy Bold"/>
                <a:ea typeface="Gilroy Bold"/>
                <a:cs typeface="Gilroy Bold"/>
                <a:sym typeface="Gilroy Bold"/>
              </a:defRPr>
            </a:pPr>
            <a:r>
              <a:rPr lang="lv-LV" dirty="0"/>
              <a:t>Mūsdienu Rietumu pasaules ēdienkarte</a:t>
            </a:r>
          </a:p>
          <a:p>
            <a:pPr>
              <a:lnSpc>
                <a:spcPct val="90000"/>
              </a:lnSpc>
              <a:defRPr sz="2700">
                <a:solidFill>
                  <a:srgbClr val="001F67"/>
                </a:solidFill>
                <a:latin typeface="Gilroy Bold"/>
                <a:ea typeface="Gilroy Bold"/>
                <a:cs typeface="Gilroy Bold"/>
                <a:sym typeface="Gilroy Bold"/>
              </a:defRPr>
            </a:pPr>
            <a:r>
              <a:rPr dirty="0"/>
              <a:t> </a:t>
            </a:r>
            <a:r>
              <a:rPr dirty="0">
                <a:solidFill>
                  <a:srgbClr val="0091CE"/>
                </a:solidFill>
              </a:rPr>
              <a:t>≠</a:t>
            </a:r>
            <a:r>
              <a:rPr dirty="0"/>
              <a:t> </a:t>
            </a:r>
            <a:r>
              <a:rPr lang="lv-LV" dirty="0"/>
              <a:t>EPA un DHA avots</a:t>
            </a:r>
            <a:r>
              <a:rPr dirty="0"/>
              <a:t> </a:t>
            </a:r>
          </a:p>
        </p:txBody>
      </p:sp>
      <p:sp>
        <p:nvSpPr>
          <p:cNvPr id="191"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sp>
        <p:nvSpPr>
          <p:cNvPr id="192" name="Рафинированные продукты"/>
          <p:cNvSpPr txBox="1"/>
          <p:nvPr/>
        </p:nvSpPr>
        <p:spPr>
          <a:xfrm>
            <a:off x="4943362" y="3721100"/>
            <a:ext cx="1445909"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gn="ctr">
              <a:defRPr sz="1500">
                <a:solidFill>
                  <a:srgbClr val="001F67"/>
                </a:solidFill>
                <a:latin typeface="Gilroy Regular"/>
                <a:ea typeface="Gilroy Regular"/>
                <a:cs typeface="Gilroy Regular"/>
                <a:sym typeface="Gilroy Regular"/>
              </a:defRPr>
            </a:pPr>
            <a:r>
              <a:rPr lang="lv-LV" dirty="0"/>
              <a:t>Rafinēti produkti</a:t>
            </a:r>
            <a:endParaRPr dirty="0"/>
          </a:p>
        </p:txBody>
      </p:sp>
      <p:pic>
        <p:nvPicPr>
          <p:cNvPr id="193" name="Безымянный-1-03.png" descr="Безымянный-1-03.png"/>
          <p:cNvPicPr>
            <a:picLocks noChangeAspect="1"/>
          </p:cNvPicPr>
          <p:nvPr/>
        </p:nvPicPr>
        <p:blipFill>
          <a:blip r:embed="rId4"/>
          <a:stretch>
            <a:fillRect/>
          </a:stretch>
        </p:blipFill>
        <p:spPr>
          <a:xfrm>
            <a:off x="4790016" y="1765300"/>
            <a:ext cx="1752602" cy="1752600"/>
          </a:xfrm>
          <a:prstGeom prst="rect">
            <a:avLst/>
          </a:prstGeom>
          <a:ln w="12700">
            <a:miter lim="400000"/>
          </a:ln>
        </p:spPr>
      </p:pic>
      <p:sp>
        <p:nvSpPr>
          <p:cNvPr id="195" name="Избыток твёрдых…"/>
          <p:cNvSpPr txBox="1"/>
          <p:nvPr/>
        </p:nvSpPr>
        <p:spPr>
          <a:xfrm>
            <a:off x="85196" y="3721100"/>
            <a:ext cx="2407711"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gn="ctr">
              <a:defRPr sz="1500">
                <a:solidFill>
                  <a:srgbClr val="001F67"/>
                </a:solidFill>
                <a:latin typeface="Gilroy Regular"/>
                <a:ea typeface="Gilroy Regular"/>
                <a:cs typeface="Gilroy Regular"/>
                <a:sym typeface="Gilroy Regular"/>
              </a:defRPr>
            </a:pPr>
            <a:r>
              <a:rPr lang="lv-LV" dirty="0"/>
              <a:t>Pārmērīgs cieto, dzīvnieku </a:t>
            </a:r>
          </a:p>
          <a:p>
            <a:pPr algn="ctr">
              <a:defRPr sz="1500">
                <a:solidFill>
                  <a:srgbClr val="001F67"/>
                </a:solidFill>
                <a:latin typeface="Gilroy Regular"/>
                <a:ea typeface="Gilroy Regular"/>
                <a:cs typeface="Gilroy Regular"/>
                <a:sym typeface="Gilroy Regular"/>
              </a:defRPr>
            </a:pPr>
            <a:r>
              <a:rPr lang="lv-LV" dirty="0"/>
              <a:t>izcelsmes tauku daudzums</a:t>
            </a:r>
            <a:endParaRPr dirty="0"/>
          </a:p>
        </p:txBody>
      </p:sp>
      <p:pic>
        <p:nvPicPr>
          <p:cNvPr id="196" name="Безымянный-1-07.png" descr="Безымянный-1-07.png"/>
          <p:cNvPicPr>
            <a:picLocks noChangeAspect="1"/>
          </p:cNvPicPr>
          <p:nvPr/>
        </p:nvPicPr>
        <p:blipFill>
          <a:blip r:embed="rId5"/>
          <a:stretch>
            <a:fillRect/>
          </a:stretch>
        </p:blipFill>
        <p:spPr>
          <a:xfrm>
            <a:off x="412745" y="1765300"/>
            <a:ext cx="1752602" cy="1752600"/>
          </a:xfrm>
          <a:prstGeom prst="rect">
            <a:avLst/>
          </a:prstGeom>
          <a:ln w="12700">
            <a:miter lim="400000"/>
          </a:ln>
        </p:spPr>
      </p:pic>
      <p:sp>
        <p:nvSpPr>
          <p:cNvPr id="197" name="Избыток вредных  трансжиров"/>
          <p:cNvSpPr txBox="1"/>
          <p:nvPr/>
        </p:nvSpPr>
        <p:spPr>
          <a:xfrm>
            <a:off x="2530014" y="3721100"/>
            <a:ext cx="2292295"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lgn="ctr">
              <a:defRPr sz="1500">
                <a:solidFill>
                  <a:srgbClr val="001F67"/>
                </a:solidFill>
                <a:latin typeface="Gilroy Regular"/>
                <a:ea typeface="Gilroy Regular"/>
                <a:cs typeface="Gilroy Regular"/>
                <a:sym typeface="Gilroy Regular"/>
              </a:defRPr>
            </a:pPr>
            <a:r>
              <a:rPr lang="lv-LV" dirty="0"/>
              <a:t>Pārmērīgs kaitīgo </a:t>
            </a:r>
          </a:p>
          <a:p>
            <a:pPr algn="ctr">
              <a:defRPr sz="1500">
                <a:solidFill>
                  <a:srgbClr val="001F67"/>
                </a:solidFill>
                <a:latin typeface="Gilroy Regular"/>
                <a:ea typeface="Gilroy Regular"/>
                <a:cs typeface="Gilroy Regular"/>
                <a:sym typeface="Gilroy Regular"/>
              </a:defRPr>
            </a:pPr>
            <a:r>
              <a:rPr lang="lv-LV" dirty="0" err="1"/>
              <a:t>transtaukskābju</a:t>
            </a:r>
            <a:r>
              <a:rPr lang="lv-LV" dirty="0"/>
              <a:t> daudzums</a:t>
            </a:r>
            <a:endParaRPr dirty="0"/>
          </a:p>
        </p:txBody>
      </p:sp>
      <p:pic>
        <p:nvPicPr>
          <p:cNvPr id="198" name="Безымянный-1-08.png" descr="Безымянный-1-08.png"/>
          <p:cNvPicPr>
            <a:picLocks noChangeAspect="1"/>
          </p:cNvPicPr>
          <p:nvPr/>
        </p:nvPicPr>
        <p:blipFill>
          <a:blip r:embed="rId6"/>
          <a:stretch>
            <a:fillRect/>
          </a:stretch>
        </p:blipFill>
        <p:spPr>
          <a:xfrm>
            <a:off x="2601381" y="1765300"/>
            <a:ext cx="1752602" cy="1752600"/>
          </a:xfrm>
          <a:prstGeom prst="rect">
            <a:avLst/>
          </a:prstGeom>
          <a:ln w="12700">
            <a:miter lim="400000"/>
          </a:ln>
        </p:spPr>
      </p:pic>
      <p:pic>
        <p:nvPicPr>
          <p:cNvPr id="199" name="Безымянный-1-05.png" descr="Безымянный-1-05.png"/>
          <p:cNvPicPr>
            <a:picLocks noChangeAspect="1"/>
          </p:cNvPicPr>
          <p:nvPr/>
        </p:nvPicPr>
        <p:blipFill>
          <a:blip r:embed="rId7"/>
          <a:stretch>
            <a:fillRect/>
          </a:stretch>
        </p:blipFill>
        <p:spPr>
          <a:xfrm>
            <a:off x="6978653" y="1765300"/>
            <a:ext cx="1752602" cy="1752600"/>
          </a:xfrm>
          <a:prstGeom prst="rect">
            <a:avLst/>
          </a:prstGeom>
          <a:ln w="12700">
            <a:miter lim="400000"/>
          </a:ln>
        </p:spPr>
      </p:pic>
      <p:sp>
        <p:nvSpPr>
          <p:cNvPr id="200" name="Сахар"/>
          <p:cNvSpPr txBox="1"/>
          <p:nvPr/>
        </p:nvSpPr>
        <p:spPr>
          <a:xfrm>
            <a:off x="7549583" y="3721100"/>
            <a:ext cx="610745"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gn="ctr">
              <a:defRPr sz="1500">
                <a:solidFill>
                  <a:srgbClr val="001F67"/>
                </a:solidFill>
                <a:latin typeface="Gilroy Regular"/>
                <a:ea typeface="Gilroy Regular"/>
                <a:cs typeface="Gilroy Regular"/>
                <a:sym typeface="Gilroy Regular"/>
              </a:defRPr>
            </a:lvl1pPr>
          </a:lstStyle>
          <a:p>
            <a:r>
              <a:rPr lang="lv-LV" dirty="0"/>
              <a:t>Cukurs</a:t>
            </a:r>
            <a:endParaRPr dirty="0"/>
          </a:p>
        </p:txBody>
      </p:sp>
      <p:pic>
        <p:nvPicPr>
          <p:cNvPr id="201" name="Безымянный-1-44.png" descr="Безымянный-1-44.png"/>
          <p:cNvPicPr>
            <a:picLocks noChangeAspect="1"/>
          </p:cNvPicPr>
          <p:nvPr/>
        </p:nvPicPr>
        <p:blipFill>
          <a:blip r:embed="rId8"/>
          <a:stretch>
            <a:fillRect/>
          </a:stretch>
        </p:blipFill>
        <p:spPr>
          <a:xfrm>
            <a:off x="8026400" y="4815530"/>
            <a:ext cx="787400" cy="138265"/>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206" name="pexels-damir-mijailovic-8052735.jpg" descr="pexels-damir-mijailovic-8052735.jpg"/>
          <p:cNvPicPr>
            <a:picLocks noChangeAspect="1"/>
          </p:cNvPicPr>
          <p:nvPr/>
        </p:nvPicPr>
        <p:blipFill>
          <a:blip r:embed="rId4"/>
          <a:stretch>
            <a:fillRect/>
          </a:stretch>
        </p:blipFill>
        <p:spPr>
          <a:xfrm>
            <a:off x="5715000" y="0"/>
            <a:ext cx="3429000" cy="5143500"/>
          </a:xfrm>
          <a:prstGeom prst="rect">
            <a:avLst/>
          </a:prstGeom>
          <a:ln w="12700">
            <a:miter lim="400000"/>
          </a:ln>
        </p:spPr>
      </p:pic>
      <p:pic>
        <p:nvPicPr>
          <p:cNvPr id="207" name="CCI_logo_new_Монтажная область 1.png" descr="CCI_logo_new_Монтажная область 1.png"/>
          <p:cNvPicPr>
            <a:picLocks noChangeAspect="1"/>
          </p:cNvPicPr>
          <p:nvPr/>
        </p:nvPicPr>
        <p:blipFill>
          <a:blip r:embed="rId5"/>
          <a:stretch>
            <a:fillRect/>
          </a:stretch>
        </p:blipFill>
        <p:spPr>
          <a:xfrm>
            <a:off x="8013700" y="4782532"/>
            <a:ext cx="812800" cy="203778"/>
          </a:xfrm>
          <a:prstGeom prst="rect">
            <a:avLst/>
          </a:prstGeom>
          <a:ln w="12700">
            <a:miter lim="400000"/>
          </a:ln>
        </p:spPr>
      </p:pic>
      <p:sp>
        <p:nvSpPr>
          <p:cNvPr id="208" name="Даже те, кто регулярно  ест рыбу, могут испытывать недостаток ЭПК и ДГК"/>
          <p:cNvSpPr txBox="1"/>
          <p:nvPr/>
        </p:nvSpPr>
        <p:spPr>
          <a:xfrm>
            <a:off x="406400" y="406399"/>
            <a:ext cx="5575300" cy="11218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ct val="90000"/>
              </a:lnSpc>
              <a:defRPr sz="2700">
                <a:solidFill>
                  <a:srgbClr val="001F67"/>
                </a:solidFill>
                <a:latin typeface="Gilroy Bold"/>
                <a:ea typeface="Gilroy Bold"/>
                <a:cs typeface="Gilroy Bold"/>
                <a:sym typeface="Gilroy Bold"/>
              </a:defRPr>
            </a:pPr>
            <a:r>
              <a:rPr lang="lv-LV" dirty="0"/>
              <a:t>Pat tie, kas regulāri ēd zivis, </a:t>
            </a:r>
          </a:p>
          <a:p>
            <a:pPr>
              <a:lnSpc>
                <a:spcPct val="90000"/>
              </a:lnSpc>
              <a:defRPr sz="2700">
                <a:solidFill>
                  <a:srgbClr val="001F67"/>
                </a:solidFill>
                <a:latin typeface="Gilroy Bold"/>
                <a:ea typeface="Gilroy Bold"/>
                <a:cs typeface="Gilroy Bold"/>
                <a:sym typeface="Gilroy Bold"/>
              </a:defRPr>
            </a:pPr>
            <a:r>
              <a:rPr lang="lv-LV" dirty="0"/>
              <a:t>var saskarties ar EPA </a:t>
            </a:r>
          </a:p>
          <a:p>
            <a:pPr>
              <a:lnSpc>
                <a:spcPct val="90000"/>
              </a:lnSpc>
              <a:defRPr sz="2700">
                <a:solidFill>
                  <a:srgbClr val="001F67"/>
                </a:solidFill>
                <a:latin typeface="Gilroy Bold"/>
                <a:ea typeface="Gilroy Bold"/>
                <a:cs typeface="Gilroy Bold"/>
                <a:sym typeface="Gilroy Bold"/>
              </a:defRPr>
            </a:pPr>
            <a:r>
              <a:rPr lang="lv-LV" dirty="0"/>
              <a:t>un DHA trūkumu organismā</a:t>
            </a:r>
            <a:endParaRPr dirty="0"/>
          </a:p>
        </p:txBody>
      </p:sp>
      <p:sp>
        <p:nvSpPr>
          <p:cNvPr id="209"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grpSp>
        <p:nvGrpSpPr>
          <p:cNvPr id="212" name="Группа"/>
          <p:cNvGrpSpPr/>
          <p:nvPr/>
        </p:nvGrpSpPr>
        <p:grpSpPr>
          <a:xfrm>
            <a:off x="3143249" y="2095499"/>
            <a:ext cx="1758495" cy="2002831"/>
            <a:chOff x="0" y="0"/>
            <a:chExt cx="1758493" cy="2002830"/>
          </a:xfrm>
        </p:grpSpPr>
        <p:sp>
          <p:nvSpPr>
            <p:cNvPr id="210" name="Искусственно выращенная  рыба обычно содержит  мало ЭПК и ДГК  из-за промышленных  кормов, бедных омега-3"/>
            <p:cNvSpPr txBox="1"/>
            <p:nvPr/>
          </p:nvSpPr>
          <p:spPr>
            <a:xfrm>
              <a:off x="0" y="1079500"/>
              <a:ext cx="1758493" cy="9233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a:solidFill>
                    <a:srgbClr val="001F67"/>
                  </a:solidFill>
                  <a:latin typeface="Gilroy Bold"/>
                  <a:ea typeface="Gilroy Bold"/>
                  <a:cs typeface="Gilroy Bold"/>
                  <a:sym typeface="Gilroy Bold"/>
                </a:defRPr>
              </a:pPr>
              <a:r>
                <a:rPr lang="lv-LV" sz="1200" dirty="0">
                  <a:sym typeface="Gilroy Bold"/>
                </a:rPr>
                <a:t>Industriāli audzētās zivīs </a:t>
              </a:r>
            </a:p>
            <a:p>
              <a:pPr>
                <a:defRPr sz="1200">
                  <a:solidFill>
                    <a:srgbClr val="001F67"/>
                  </a:solidFill>
                  <a:latin typeface="Gilroy Bold"/>
                  <a:ea typeface="Gilroy Bold"/>
                  <a:cs typeface="Gilroy Bold"/>
                  <a:sym typeface="Gilroy Bold"/>
                </a:defRPr>
              </a:pPr>
              <a:r>
                <a:rPr lang="lv-LV" sz="1200" dirty="0">
                  <a:sym typeface="Gilroy Bold"/>
                </a:rPr>
                <a:t>parasti ir zems EPA </a:t>
              </a:r>
            </a:p>
            <a:p>
              <a:pPr>
                <a:defRPr sz="1200">
                  <a:solidFill>
                    <a:srgbClr val="001F67"/>
                  </a:solidFill>
                  <a:latin typeface="Gilroy Bold"/>
                  <a:ea typeface="Gilroy Bold"/>
                  <a:cs typeface="Gilroy Bold"/>
                  <a:sym typeface="Gilroy Bold"/>
                </a:defRPr>
              </a:pPr>
              <a:r>
                <a:rPr lang="lv-LV" sz="1200" dirty="0">
                  <a:sym typeface="Gilroy Bold"/>
                </a:rPr>
                <a:t>un DHA saturs </a:t>
              </a:r>
            </a:p>
            <a:p>
              <a:pPr>
                <a:defRPr sz="1200">
                  <a:solidFill>
                    <a:srgbClr val="001F67"/>
                  </a:solidFill>
                  <a:latin typeface="Gilroy Bold"/>
                  <a:ea typeface="Gilroy Bold"/>
                  <a:cs typeface="Gilroy Bold"/>
                  <a:sym typeface="Gilroy Bold"/>
                </a:defRPr>
              </a:pPr>
              <a:r>
                <a:rPr lang="lv-LV" sz="1200" dirty="0">
                  <a:sym typeface="Gilroy Bold"/>
                </a:rPr>
                <a:t>rūpnieciskās barības dēļ, </a:t>
              </a:r>
            </a:p>
            <a:p>
              <a:pPr>
                <a:defRPr sz="1200">
                  <a:solidFill>
                    <a:srgbClr val="001F67"/>
                  </a:solidFill>
                  <a:latin typeface="Gilroy Bold"/>
                  <a:ea typeface="Gilroy Bold"/>
                  <a:cs typeface="Gilroy Bold"/>
                  <a:sym typeface="Gilroy Bold"/>
                </a:defRPr>
              </a:pPr>
              <a:r>
                <a:rPr lang="lv-LV" sz="1200" dirty="0">
                  <a:sym typeface="Gilroy Bold"/>
                </a:rPr>
                <a:t>kas satur maz Omega-3</a:t>
              </a:r>
            </a:p>
          </p:txBody>
        </p:sp>
        <p:pic>
          <p:nvPicPr>
            <p:cNvPr id="211" name="Безымянный-1-48.png" descr="Безымянный-1-48.png"/>
            <p:cNvPicPr>
              <a:picLocks noChangeAspect="1"/>
            </p:cNvPicPr>
            <p:nvPr/>
          </p:nvPicPr>
          <p:blipFill>
            <a:blip r:embed="rId6"/>
            <a:stretch>
              <a:fillRect/>
            </a:stretch>
          </p:blipFill>
          <p:spPr>
            <a:xfrm>
              <a:off x="0" y="0"/>
              <a:ext cx="889000" cy="889000"/>
            </a:xfrm>
            <a:prstGeom prst="rect">
              <a:avLst/>
            </a:prstGeom>
            <a:ln w="12700" cap="flat">
              <a:noFill/>
              <a:miter lim="400000"/>
            </a:ln>
            <a:effectLst/>
          </p:spPr>
        </p:pic>
      </p:grpSp>
      <p:grpSp>
        <p:nvGrpSpPr>
          <p:cNvPr id="217" name="Группа"/>
          <p:cNvGrpSpPr/>
          <p:nvPr/>
        </p:nvGrpSpPr>
        <p:grpSpPr>
          <a:xfrm>
            <a:off x="406399" y="2095499"/>
            <a:ext cx="2244204" cy="2251910"/>
            <a:chOff x="0" y="0"/>
            <a:chExt cx="2244203" cy="2251908"/>
          </a:xfrm>
        </p:grpSpPr>
        <p:pic>
          <p:nvPicPr>
            <p:cNvPr id="213" name="Безымянный-1-47.png" descr="Безымянный-1-47.png"/>
            <p:cNvPicPr>
              <a:picLocks noChangeAspect="1"/>
            </p:cNvPicPr>
            <p:nvPr/>
          </p:nvPicPr>
          <p:blipFill>
            <a:blip r:embed="rId7"/>
            <a:stretch>
              <a:fillRect/>
            </a:stretch>
          </p:blipFill>
          <p:spPr>
            <a:xfrm>
              <a:off x="31749" y="0"/>
              <a:ext cx="889001" cy="889000"/>
            </a:xfrm>
            <a:prstGeom prst="rect">
              <a:avLst/>
            </a:prstGeom>
            <a:ln w="12700" cap="flat">
              <a:noFill/>
              <a:miter lim="400000"/>
            </a:ln>
            <a:effectLst/>
          </p:spPr>
        </p:pic>
        <p:sp>
          <p:nvSpPr>
            <p:cNvPr id="214" name="ЭПК и ДГК богата только  холодноводная морская рыба"/>
            <p:cNvSpPr txBox="1"/>
            <p:nvPr/>
          </p:nvSpPr>
          <p:spPr>
            <a:xfrm>
              <a:off x="0" y="1079500"/>
              <a:ext cx="2244203" cy="369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a:solidFill>
                    <a:srgbClr val="001F67"/>
                  </a:solidFill>
                  <a:latin typeface="Gilroy Bold"/>
                  <a:ea typeface="Gilroy Bold"/>
                  <a:cs typeface="Gilroy Bold"/>
                  <a:sym typeface="Gilroy Bold"/>
                </a:defRPr>
              </a:pPr>
              <a:r>
                <a:rPr lang="lv-LV" dirty="0"/>
                <a:t>EPA un DHA lielā daudzumā </a:t>
              </a:r>
            </a:p>
            <a:p>
              <a:pPr>
                <a:defRPr sz="1200">
                  <a:solidFill>
                    <a:srgbClr val="001F67"/>
                  </a:solidFill>
                  <a:latin typeface="Gilroy Bold"/>
                  <a:ea typeface="Gilroy Bold"/>
                  <a:cs typeface="Gilroy Bold"/>
                  <a:sym typeface="Gilroy Bold"/>
                </a:defRPr>
              </a:pPr>
              <a:r>
                <a:rPr lang="lv-LV" dirty="0"/>
                <a:t>satur tikai </a:t>
              </a:r>
              <a:r>
                <a:rPr lang="lv-LV" dirty="0" err="1"/>
                <a:t>aukstūdens</a:t>
              </a:r>
              <a:r>
                <a:rPr lang="lv-LV" dirty="0"/>
                <a:t> jūras zivis</a:t>
              </a:r>
              <a:endParaRPr dirty="0"/>
            </a:p>
          </p:txBody>
        </p:sp>
        <p:sp>
          <p:nvSpPr>
            <p:cNvPr id="215" name="сельдь…"/>
            <p:cNvSpPr txBox="1"/>
            <p:nvPr/>
          </p:nvSpPr>
          <p:spPr>
            <a:xfrm>
              <a:off x="0" y="1574800"/>
              <a:ext cx="613309" cy="67710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marL="110289" indent="-110289">
                <a:buSzPct val="100000"/>
                <a:buChar char="•"/>
                <a:defRPr sz="1100">
                  <a:solidFill>
                    <a:srgbClr val="001F67"/>
                  </a:solidFill>
                  <a:latin typeface="Gilroy Regular"/>
                  <a:ea typeface="Gilroy Regular"/>
                  <a:cs typeface="Gilroy Regular"/>
                  <a:sym typeface="Gilroy Regular"/>
                </a:defRPr>
              </a:pPr>
              <a:r>
                <a:rPr lang="lv-LV" sz="1100" dirty="0">
                  <a:sym typeface="Gilroy Regular"/>
                </a:rPr>
                <a:t>siļķe </a:t>
              </a:r>
            </a:p>
            <a:p>
              <a:pPr marL="110289" indent="-110289">
                <a:buSzPct val="100000"/>
                <a:buChar char="•"/>
                <a:defRPr sz="1100">
                  <a:solidFill>
                    <a:srgbClr val="001F67"/>
                  </a:solidFill>
                  <a:latin typeface="Gilroy Regular"/>
                  <a:ea typeface="Gilroy Regular"/>
                  <a:cs typeface="Gilroy Regular"/>
                  <a:sym typeface="Gilroy Regular"/>
                </a:defRPr>
              </a:pPr>
              <a:r>
                <a:rPr lang="lv-LV" sz="1100" dirty="0">
                  <a:sym typeface="Gilroy Regular"/>
                </a:rPr>
                <a:t>lasis </a:t>
              </a:r>
            </a:p>
            <a:p>
              <a:pPr marL="110289" indent="-110289">
                <a:buSzPct val="100000"/>
                <a:buChar char="•"/>
                <a:defRPr sz="1100">
                  <a:solidFill>
                    <a:srgbClr val="001F67"/>
                  </a:solidFill>
                  <a:latin typeface="Gilroy Regular"/>
                  <a:ea typeface="Gilroy Regular"/>
                  <a:cs typeface="Gilroy Regular"/>
                  <a:sym typeface="Gilroy Regular"/>
                </a:defRPr>
              </a:pPr>
              <a:r>
                <a:rPr lang="lv-LV" sz="1100" dirty="0">
                  <a:sym typeface="Gilroy Regular"/>
                </a:rPr>
                <a:t>menca </a:t>
              </a:r>
            </a:p>
            <a:p>
              <a:pPr marL="110289" indent="-110289">
                <a:buSzPct val="100000"/>
                <a:buChar char="•"/>
                <a:defRPr sz="1100">
                  <a:solidFill>
                    <a:srgbClr val="001F67"/>
                  </a:solidFill>
                  <a:latin typeface="Gilroy Regular"/>
                  <a:ea typeface="Gilroy Regular"/>
                  <a:cs typeface="Gilroy Regular"/>
                  <a:sym typeface="Gilroy Regular"/>
                </a:defRPr>
              </a:pPr>
              <a:r>
                <a:rPr lang="lv-LV" sz="1100" dirty="0">
                  <a:sym typeface="Gilroy Regular"/>
                </a:rPr>
                <a:t>makrele</a:t>
              </a:r>
              <a:endParaRPr dirty="0"/>
            </a:p>
          </p:txBody>
        </p:sp>
        <p:sp>
          <p:nvSpPr>
            <p:cNvPr id="216" name="тунец…"/>
            <p:cNvSpPr txBox="1"/>
            <p:nvPr/>
          </p:nvSpPr>
          <p:spPr>
            <a:xfrm>
              <a:off x="952500" y="1574800"/>
              <a:ext cx="690254" cy="5078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marL="110289" indent="-110289">
                <a:buSzPct val="100000"/>
                <a:buChar char="•"/>
                <a:defRPr sz="1100">
                  <a:solidFill>
                    <a:srgbClr val="001F67"/>
                  </a:solidFill>
                  <a:latin typeface="Gilroy Regular"/>
                  <a:ea typeface="Gilroy Regular"/>
                  <a:cs typeface="Gilroy Regular"/>
                  <a:sym typeface="Gilroy Regular"/>
                </a:defRPr>
              </a:pPr>
              <a:r>
                <a:rPr lang="lv-LV" sz="1100" dirty="0">
                  <a:sym typeface="Gilroy Regular"/>
                </a:rPr>
                <a:t>tuncis </a:t>
              </a:r>
            </a:p>
            <a:p>
              <a:pPr marL="110289" indent="-110289">
                <a:buSzPct val="100000"/>
                <a:buChar char="•"/>
                <a:defRPr sz="1100">
                  <a:solidFill>
                    <a:srgbClr val="001F67"/>
                  </a:solidFill>
                  <a:latin typeface="Gilroy Regular"/>
                  <a:ea typeface="Gilroy Regular"/>
                  <a:cs typeface="Gilroy Regular"/>
                  <a:sym typeface="Gilroy Regular"/>
                </a:defRPr>
              </a:pPr>
              <a:r>
                <a:rPr lang="lv-LV" sz="1100" dirty="0">
                  <a:sym typeface="Gilroy Regular"/>
                </a:rPr>
                <a:t>sardīnes </a:t>
              </a:r>
            </a:p>
            <a:p>
              <a:pPr marL="110289" indent="-110289">
                <a:buSzPct val="100000"/>
                <a:buChar char="•"/>
                <a:defRPr sz="1100">
                  <a:solidFill>
                    <a:srgbClr val="001F67"/>
                  </a:solidFill>
                  <a:latin typeface="Gilroy Regular"/>
                  <a:ea typeface="Gilroy Regular"/>
                  <a:cs typeface="Gilroy Regular"/>
                  <a:sym typeface="Gilroy Regular"/>
                </a:defRPr>
              </a:pPr>
              <a:r>
                <a:rPr lang="lv-LV" sz="1100" dirty="0">
                  <a:sym typeface="Gilroy Regular"/>
                </a:rPr>
                <a:t>anšovi</a:t>
              </a: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21" name="shutterstock_1929654863.jpg" descr="shutterstock_1929654863.jpg"/>
          <p:cNvPicPr>
            <a:picLocks noChangeAspect="1"/>
          </p:cNvPicPr>
          <p:nvPr/>
        </p:nvPicPr>
        <p:blipFill>
          <a:blip r:embed="rId2"/>
          <a:srcRect t="7986" b="7986"/>
          <a:stretch>
            <a:fillRect/>
          </a:stretch>
        </p:blipFill>
        <p:spPr>
          <a:xfrm>
            <a:off x="3175" y="-6351"/>
            <a:ext cx="9144000" cy="5143501"/>
          </a:xfrm>
          <a:prstGeom prst="rect">
            <a:avLst/>
          </a:prstGeom>
          <a:ln w="12700">
            <a:miter lim="400000"/>
          </a:ln>
        </p:spPr>
      </p:pic>
      <p:sp>
        <p:nvSpPr>
          <p:cNvPr id="222" name="Прямоугольник"/>
          <p:cNvSpPr/>
          <p:nvPr/>
        </p:nvSpPr>
        <p:spPr>
          <a:xfrm>
            <a:off x="-279400" y="-266700"/>
            <a:ext cx="9690100" cy="5651500"/>
          </a:xfrm>
          <a:prstGeom prst="rect">
            <a:avLst/>
          </a:prstGeom>
          <a:solidFill>
            <a:srgbClr val="000000">
              <a:alpha val="15000"/>
            </a:srgbClr>
          </a:solidFill>
          <a:ln w="12700">
            <a:miter lim="400000"/>
          </a:ln>
        </p:spPr>
        <p:txBody>
          <a:bodyPr lIns="0" tIns="0" rIns="0" bIns="0"/>
          <a:lstStyle/>
          <a:p>
            <a:pPr>
              <a:defRPr>
                <a:latin typeface="+mn-lt"/>
                <a:ea typeface="+mn-ea"/>
                <a:cs typeface="+mn-cs"/>
                <a:sym typeface="Arial"/>
              </a:defRPr>
            </a:pPr>
            <a:endParaRPr/>
          </a:p>
        </p:txBody>
      </p:sp>
      <p:pic>
        <p:nvPicPr>
          <p:cNvPr id="223" name="CCI_logo_new_Монтажная область 1.png" descr="CCI_logo_new_Монтажная область 1.png"/>
          <p:cNvPicPr>
            <a:picLocks noChangeAspect="1"/>
          </p:cNvPicPr>
          <p:nvPr/>
        </p:nvPicPr>
        <p:blipFill>
          <a:blip r:embed="rId3"/>
          <a:stretch>
            <a:fillRect/>
          </a:stretch>
        </p:blipFill>
        <p:spPr>
          <a:xfrm>
            <a:off x="8013700" y="4782532"/>
            <a:ext cx="812800" cy="203778"/>
          </a:xfrm>
          <a:prstGeom prst="rect">
            <a:avLst/>
          </a:prstGeom>
          <a:ln w="12700">
            <a:miter lim="400000"/>
          </a:ln>
        </p:spPr>
      </p:pic>
      <p:sp>
        <p:nvSpPr>
          <p:cNvPr id="224" name="Погружение в глубинный мир омеги…"/>
          <p:cNvSpPr txBox="1"/>
          <p:nvPr/>
        </p:nvSpPr>
        <p:spPr>
          <a:xfrm>
            <a:off x="406399" y="406400"/>
            <a:ext cx="6117059" cy="3323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2700">
                <a:solidFill>
                  <a:srgbClr val="FFFFFF"/>
                </a:solidFill>
                <a:latin typeface="Gilroy Bold"/>
                <a:ea typeface="Gilroy Bold"/>
                <a:cs typeface="Gilroy Bold"/>
                <a:sym typeface="Gilroy Bold"/>
              </a:defRPr>
            </a:lvl1pPr>
          </a:lstStyle>
          <a:p>
            <a:r>
              <a:rPr lang="lv-LV" dirty="0"/>
              <a:t>Ienirstam Omegas pasaules dziļumos…</a:t>
            </a:r>
            <a:endParaRPr dirty="0">
              <a:solidFill>
                <a:schemeClr val="tx1"/>
              </a:solidFill>
            </a:endParaRPr>
          </a:p>
        </p:txBody>
      </p:sp>
      <p:sp>
        <p:nvSpPr>
          <p:cNvPr id="225" name="Чтобы ЭПК и ДГК принесли организму максимум пользы, важно выбирать  нутриенты в лучшей форме"/>
          <p:cNvSpPr txBox="1"/>
          <p:nvPr/>
        </p:nvSpPr>
        <p:spPr>
          <a:xfrm>
            <a:off x="406400" y="1178455"/>
            <a:ext cx="7016344" cy="11541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p>
            <a:pPr>
              <a:defRPr sz="2500">
                <a:solidFill>
                  <a:srgbClr val="FFFFFF"/>
                </a:solidFill>
                <a:latin typeface="Gilroy Bold"/>
                <a:ea typeface="Gilroy Bold"/>
                <a:cs typeface="Gilroy Bold"/>
                <a:sym typeface="Gilroy Bold"/>
              </a:defRPr>
            </a:pPr>
            <a:r>
              <a:rPr lang="lv-LV" dirty="0"/>
              <a:t>Lai EPA un DHA dotu organismam </a:t>
            </a:r>
          </a:p>
          <a:p>
            <a:pPr>
              <a:defRPr sz="2500">
                <a:solidFill>
                  <a:srgbClr val="FFFFFF"/>
                </a:solidFill>
                <a:latin typeface="Gilroy Bold"/>
                <a:ea typeface="Gilroy Bold"/>
                <a:cs typeface="Gilroy Bold"/>
                <a:sym typeface="Gilroy Bold"/>
              </a:defRPr>
            </a:pPr>
            <a:r>
              <a:rPr lang="lv-LV" dirty="0"/>
              <a:t>lielāku labumu, zinātnieki ir izgudrojuši metodes </a:t>
            </a:r>
          </a:p>
          <a:p>
            <a:pPr>
              <a:defRPr sz="2500">
                <a:solidFill>
                  <a:srgbClr val="FFFFFF"/>
                </a:solidFill>
                <a:latin typeface="Gilroy Bold"/>
                <a:ea typeface="Gilroy Bold"/>
                <a:cs typeface="Gilroy Bold"/>
                <a:sym typeface="Gilroy Bold"/>
              </a:defRPr>
            </a:pPr>
            <a:r>
              <a:rPr lang="lv-LV" dirty="0"/>
              <a:t>Omega-3 PUFA koncentrācijas paaugstināšanai. </a:t>
            </a:r>
            <a:endParaRPr dirty="0">
              <a:solidFill>
                <a:schemeClr val="tx1"/>
              </a:solidFill>
            </a:endParaRPr>
          </a:p>
        </p:txBody>
      </p:sp>
      <p:sp>
        <p:nvSpPr>
          <p:cNvPr id="226"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 name="Безымянный-1_Монтажная область 1 копия.png" descr="Безымянный-1_Монтажная область 1 копия.png"/>
          <p:cNvPicPr>
            <a:picLocks noChangeAspect="1"/>
          </p:cNvPicPr>
          <p:nvPr/>
        </p:nvPicPr>
        <p:blipFill>
          <a:blip r:embed="rId3"/>
          <a:srcRect t="4" b="4"/>
          <a:stretch>
            <a:fillRect/>
          </a:stretch>
        </p:blipFill>
        <p:spPr>
          <a:xfrm>
            <a:off x="0" y="0"/>
            <a:ext cx="9144001" cy="5143501"/>
          </a:xfrm>
          <a:prstGeom prst="rect">
            <a:avLst/>
          </a:prstGeom>
          <a:ln w="12700">
            <a:miter lim="400000"/>
          </a:ln>
        </p:spPr>
      </p:pic>
      <p:pic>
        <p:nvPicPr>
          <p:cNvPr id="229" name="CCI_logo_new_Монтажная область 1.png" descr="CCI_logo_new_Монтажная область 1.png"/>
          <p:cNvPicPr>
            <a:picLocks noChangeAspect="1"/>
          </p:cNvPicPr>
          <p:nvPr/>
        </p:nvPicPr>
        <p:blipFill>
          <a:blip r:embed="rId4"/>
          <a:stretch>
            <a:fillRect/>
          </a:stretch>
        </p:blipFill>
        <p:spPr>
          <a:xfrm>
            <a:off x="8013700" y="4782532"/>
            <a:ext cx="812800" cy="203778"/>
          </a:xfrm>
          <a:prstGeom prst="rect">
            <a:avLst/>
          </a:prstGeom>
          <a:ln w="12700">
            <a:miter lim="400000"/>
          </a:ln>
        </p:spPr>
      </p:pic>
      <p:sp>
        <p:nvSpPr>
          <p:cNvPr id="230" name="Восстановленная триглицеридная форма —  лучший способ повысить концентрацию  ЭПК и ДГК"/>
          <p:cNvSpPr txBox="1"/>
          <p:nvPr/>
        </p:nvSpPr>
        <p:spPr>
          <a:xfrm>
            <a:off x="406399" y="406400"/>
            <a:ext cx="7367401" cy="3739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90000"/>
              </a:lnSpc>
              <a:defRPr sz="2700">
                <a:solidFill>
                  <a:srgbClr val="FFFFFF"/>
                </a:solidFill>
                <a:latin typeface="Gilroy Bold"/>
                <a:ea typeface="Gilroy Bold"/>
                <a:cs typeface="Gilroy Bold"/>
                <a:sym typeface="Gilroy Bold"/>
              </a:defRPr>
            </a:lvl1pPr>
          </a:lstStyle>
          <a:p>
            <a:r>
              <a:rPr lang="lv-LV" dirty="0"/>
              <a:t>Kā sasniegt augstu EPA un DHA koncentrāciju</a:t>
            </a:r>
            <a:r>
              <a:rPr dirty="0"/>
              <a:t>?</a:t>
            </a:r>
          </a:p>
        </p:txBody>
      </p:sp>
      <p:sp>
        <p:nvSpPr>
          <p:cNvPr id="231" name="O!Mega-3 TG"/>
          <p:cNvSpPr txBox="1"/>
          <p:nvPr/>
        </p:nvSpPr>
        <p:spPr>
          <a:xfrm>
            <a:off x="406400" y="4795520"/>
            <a:ext cx="971144" cy="1542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grpSp>
        <p:nvGrpSpPr>
          <p:cNvPr id="249" name="Группа"/>
          <p:cNvGrpSpPr/>
          <p:nvPr/>
        </p:nvGrpSpPr>
        <p:grpSpPr>
          <a:xfrm>
            <a:off x="337155" y="1079500"/>
            <a:ext cx="8298850" cy="3081487"/>
            <a:chOff x="-69245" y="0"/>
            <a:chExt cx="8298849" cy="3081486"/>
          </a:xfrm>
        </p:grpSpPr>
        <p:grpSp>
          <p:nvGrpSpPr>
            <p:cNvPr id="234" name="Группа"/>
            <p:cNvGrpSpPr/>
            <p:nvPr/>
          </p:nvGrpSpPr>
          <p:grpSpPr>
            <a:xfrm>
              <a:off x="2374900" y="1917699"/>
              <a:ext cx="2159000" cy="1003132"/>
              <a:chOff x="0" y="0"/>
              <a:chExt cx="2159000" cy="1003130"/>
            </a:xfrm>
          </p:grpSpPr>
          <p:sp>
            <p:nvSpPr>
              <p:cNvPr id="232" name="Процесс переэтерификации"/>
              <p:cNvSpPr txBox="1"/>
              <p:nvPr/>
            </p:nvSpPr>
            <p:spPr>
              <a:xfrm>
                <a:off x="0" y="0"/>
                <a:ext cx="2006600" cy="18466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1200">
                    <a:solidFill>
                      <a:srgbClr val="FEE6AF"/>
                    </a:solidFill>
                    <a:latin typeface="Gilroy Bold"/>
                    <a:ea typeface="Gilroy Bold"/>
                    <a:cs typeface="Gilroy Bold"/>
                    <a:sym typeface="Gilroy Bold"/>
                  </a:defRPr>
                </a:lvl1pPr>
              </a:lstStyle>
              <a:p>
                <a:r>
                  <a:rPr lang="lv-LV" dirty="0" err="1"/>
                  <a:t>Interesterifikācijas</a:t>
                </a:r>
                <a:r>
                  <a:rPr lang="lv-LV" dirty="0"/>
                  <a:t> process</a:t>
                </a:r>
                <a:endParaRPr dirty="0"/>
              </a:p>
            </p:txBody>
          </p:sp>
          <p:sp>
            <p:nvSpPr>
              <p:cNvPr id="233" name="Помогает отделить ЭПК  и ДГК от других жирных  кислот и увеличивает  их концентрацию в продукте."/>
              <p:cNvSpPr txBox="1"/>
              <p:nvPr/>
            </p:nvSpPr>
            <p:spPr>
              <a:xfrm>
                <a:off x="0" y="495300"/>
                <a:ext cx="2159000" cy="5078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defRPr sz="1100">
                    <a:solidFill>
                      <a:srgbClr val="FFFFFF"/>
                    </a:solidFill>
                    <a:latin typeface="Gilroy Regular"/>
                    <a:ea typeface="Gilroy Regular"/>
                    <a:cs typeface="Gilroy Regular"/>
                    <a:sym typeface="Gilroy Regular"/>
                  </a:defRPr>
                </a:pPr>
                <a:r>
                  <a:rPr lang="lv-LV" sz="1100" dirty="0">
                    <a:sym typeface="Gilroy Regular"/>
                  </a:rPr>
                  <a:t>Palīdz atdalīt EPA un DHA no citām taukskābēm un palielina to koncentrāciju produktā.</a:t>
                </a:r>
                <a:endParaRPr dirty="0">
                  <a:latin typeface="Gilroy Bold"/>
                  <a:ea typeface="Gilroy Bold"/>
                  <a:cs typeface="Gilroy Bold"/>
                  <a:sym typeface="Gilroy Bold"/>
                </a:endParaRPr>
              </a:p>
            </p:txBody>
          </p:sp>
        </p:grpSp>
        <p:grpSp>
          <p:nvGrpSpPr>
            <p:cNvPr id="237" name="Группа"/>
            <p:cNvGrpSpPr/>
            <p:nvPr/>
          </p:nvGrpSpPr>
          <p:grpSpPr>
            <a:xfrm>
              <a:off x="5067300" y="1917699"/>
              <a:ext cx="2236190" cy="1003132"/>
              <a:chOff x="0" y="0"/>
              <a:chExt cx="2236190" cy="1003129"/>
            </a:xfrm>
          </p:grpSpPr>
          <p:sp>
            <p:nvSpPr>
              <p:cNvPr id="235" name="NEW! Процесс  ре-переэтерификации"/>
              <p:cNvSpPr txBox="1"/>
              <p:nvPr/>
            </p:nvSpPr>
            <p:spPr>
              <a:xfrm>
                <a:off x="0" y="0"/>
                <a:ext cx="2236190" cy="18466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a:solidFill>
                      <a:srgbClr val="FEE6AF"/>
                    </a:solidFill>
                    <a:latin typeface="Gilroy Bold"/>
                    <a:ea typeface="Gilroy Bold"/>
                    <a:cs typeface="Gilroy Bold"/>
                    <a:sym typeface="Gilroy Bold"/>
                  </a:defRPr>
                </a:pPr>
                <a:r>
                  <a:rPr lang="lv-LV" sz="1200" dirty="0">
                    <a:sym typeface="Gilroy Bold"/>
                  </a:rPr>
                  <a:t>Atkārtotas esterifikācijas process</a:t>
                </a:r>
                <a:endParaRPr dirty="0"/>
              </a:p>
            </p:txBody>
          </p:sp>
          <p:sp>
            <p:nvSpPr>
              <p:cNvPr id="236" name="Восстанавливает форму ЭПК  и ДГК, близкую к природной,  и еще больше повышает  их концентрацию в продукте."/>
              <p:cNvSpPr txBox="1"/>
              <p:nvPr/>
            </p:nvSpPr>
            <p:spPr>
              <a:xfrm>
                <a:off x="0" y="495299"/>
                <a:ext cx="2146300" cy="50783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p>
                <a:pPr>
                  <a:defRPr sz="1100">
                    <a:solidFill>
                      <a:srgbClr val="FFFFFF"/>
                    </a:solidFill>
                    <a:latin typeface="Gilroy Regular"/>
                    <a:ea typeface="Gilroy Regular"/>
                    <a:cs typeface="Gilroy Regular"/>
                    <a:sym typeface="Gilroy Regular"/>
                  </a:defRPr>
                </a:pPr>
                <a:r>
                  <a:rPr lang="lv-LV" sz="1100" dirty="0">
                    <a:sym typeface="Gilroy Regular"/>
                  </a:rPr>
                  <a:t>Atjauno EPA un DHA formu, tuvu dabīgajai, un vēl vairāk palielina to koncentrāciju produktā.</a:t>
                </a:r>
                <a:r>
                  <a:rPr u="sng" dirty="0">
                    <a:latin typeface="Gilroy Bold"/>
                    <a:ea typeface="Gilroy Bold"/>
                    <a:cs typeface="Gilroy Bold"/>
                    <a:sym typeface="Gilroy Bold"/>
                  </a:rPr>
                  <a:t> </a:t>
                </a:r>
              </a:p>
            </p:txBody>
          </p:sp>
        </p:grpSp>
        <p:grpSp>
          <p:nvGrpSpPr>
            <p:cNvPr id="248" name="Группа"/>
            <p:cNvGrpSpPr/>
            <p:nvPr/>
          </p:nvGrpSpPr>
          <p:grpSpPr>
            <a:xfrm>
              <a:off x="-69245" y="0"/>
              <a:ext cx="8298849" cy="3081486"/>
              <a:chOff x="-69245" y="0"/>
              <a:chExt cx="8298848" cy="3081485"/>
            </a:xfrm>
          </p:grpSpPr>
          <p:grpSp>
            <p:nvGrpSpPr>
              <p:cNvPr id="246" name="Группа"/>
              <p:cNvGrpSpPr/>
              <p:nvPr/>
            </p:nvGrpSpPr>
            <p:grpSpPr>
              <a:xfrm>
                <a:off x="0" y="0"/>
                <a:ext cx="8229603" cy="1588533"/>
                <a:chOff x="0" y="0"/>
                <a:chExt cx="8229602" cy="1588532"/>
              </a:xfrm>
            </p:grpSpPr>
            <p:sp>
              <p:nvSpPr>
                <p:cNvPr id="238" name="Сырье  из рыбной массы"/>
                <p:cNvSpPr txBox="1"/>
                <p:nvPr/>
              </p:nvSpPr>
              <p:spPr>
                <a:xfrm>
                  <a:off x="0" y="1219200"/>
                  <a:ext cx="886461" cy="369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a:solidFill>
                        <a:srgbClr val="FEE6AF"/>
                      </a:solidFill>
                      <a:latin typeface="Gilroy Bold"/>
                      <a:ea typeface="Gilroy Bold"/>
                      <a:cs typeface="Gilroy Bold"/>
                      <a:sym typeface="Gilroy Bold"/>
                    </a:defRPr>
                  </a:pPr>
                  <a:r>
                    <a:rPr lang="lv-LV" dirty="0"/>
                    <a:t>Izejvielas no </a:t>
                  </a:r>
                </a:p>
                <a:p>
                  <a:pPr>
                    <a:defRPr sz="1200">
                      <a:solidFill>
                        <a:srgbClr val="FEE6AF"/>
                      </a:solidFill>
                      <a:latin typeface="Gilroy Bold"/>
                      <a:ea typeface="Gilroy Bold"/>
                      <a:cs typeface="Gilroy Bold"/>
                      <a:sym typeface="Gilroy Bold"/>
                    </a:defRPr>
                  </a:pPr>
                  <a:r>
                    <a:rPr lang="lv-LV" dirty="0"/>
                    <a:t>zivju masas</a:t>
                  </a:r>
                  <a:endParaRPr dirty="0">
                    <a:solidFill>
                      <a:schemeClr val="tx1"/>
                    </a:solidFill>
                  </a:endParaRPr>
                </a:p>
              </p:txBody>
            </p:sp>
            <p:grpSp>
              <p:nvGrpSpPr>
                <p:cNvPr id="245" name="Группа"/>
                <p:cNvGrpSpPr/>
                <p:nvPr/>
              </p:nvGrpSpPr>
              <p:grpSpPr>
                <a:xfrm>
                  <a:off x="1522870" y="0"/>
                  <a:ext cx="6706732" cy="1567740"/>
                  <a:chOff x="0" y="0"/>
                  <a:chExt cx="6706730" cy="1567739"/>
                </a:xfrm>
              </p:grpSpPr>
              <p:pic>
                <p:nvPicPr>
                  <p:cNvPr id="239" name="Безымянный-1-31.png" descr="Безымянный-1-31.png"/>
                  <p:cNvPicPr>
                    <a:picLocks noChangeAspect="1"/>
                  </p:cNvPicPr>
                  <p:nvPr/>
                </p:nvPicPr>
                <p:blipFill>
                  <a:blip r:embed="rId5"/>
                  <a:stretch>
                    <a:fillRect/>
                  </a:stretch>
                </p:blipFill>
                <p:spPr>
                  <a:xfrm>
                    <a:off x="0" y="708404"/>
                    <a:ext cx="1536701" cy="859335"/>
                  </a:xfrm>
                  <a:prstGeom prst="rect">
                    <a:avLst/>
                  </a:prstGeom>
                  <a:ln w="12700" cap="flat">
                    <a:noFill/>
                    <a:miter lim="400000"/>
                  </a:ln>
                  <a:effectLst/>
                </p:spPr>
              </p:pic>
              <p:pic>
                <p:nvPicPr>
                  <p:cNvPr id="240" name="Безымянный-1-32.png" descr="Безымянный-1-32.png"/>
                  <p:cNvPicPr>
                    <a:picLocks noChangeAspect="1"/>
                  </p:cNvPicPr>
                  <p:nvPr/>
                </p:nvPicPr>
                <p:blipFill>
                  <a:blip r:embed="rId6"/>
                  <a:stretch>
                    <a:fillRect/>
                  </a:stretch>
                </p:blipFill>
                <p:spPr>
                  <a:xfrm>
                    <a:off x="2448273" y="708404"/>
                    <a:ext cx="1536702" cy="650487"/>
                  </a:xfrm>
                  <a:prstGeom prst="rect">
                    <a:avLst/>
                  </a:prstGeom>
                  <a:ln w="12700" cap="flat">
                    <a:noFill/>
                    <a:miter lim="400000"/>
                  </a:ln>
                  <a:effectLst/>
                </p:spPr>
              </p:pic>
              <p:sp>
                <p:nvSpPr>
                  <p:cNvPr id="241" name="Жир рыб"/>
                  <p:cNvSpPr txBox="1"/>
                  <p:nvPr/>
                </p:nvSpPr>
                <p:spPr>
                  <a:xfrm>
                    <a:off x="0" y="0"/>
                    <a:ext cx="2011768" cy="3693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defRPr sz="1200">
                        <a:solidFill>
                          <a:srgbClr val="FEE6AF"/>
                        </a:solidFill>
                        <a:latin typeface="Gilroy Bold"/>
                        <a:ea typeface="Gilroy Bold"/>
                        <a:cs typeface="Gilroy Bold"/>
                        <a:sym typeface="Gilroy Bold"/>
                      </a:defRPr>
                    </a:pPr>
                    <a:r>
                      <a:rPr lang="lv-LV" dirty="0"/>
                      <a:t>Zivju eļļa </a:t>
                    </a:r>
                    <a:r>
                      <a:rPr dirty="0"/>
                      <a:t>(</a:t>
                    </a:r>
                    <a:r>
                      <a:rPr lang="lv-LV" dirty="0"/>
                      <a:t>satur EPA un DHA </a:t>
                    </a:r>
                  </a:p>
                  <a:p>
                    <a:pPr>
                      <a:defRPr sz="1200">
                        <a:solidFill>
                          <a:srgbClr val="FEE6AF"/>
                        </a:solidFill>
                        <a:latin typeface="Gilroy Bold"/>
                        <a:ea typeface="Gilroy Bold"/>
                        <a:cs typeface="Gilroy Bold"/>
                        <a:sym typeface="Gilroy Bold"/>
                      </a:defRPr>
                    </a:pPr>
                    <a:r>
                      <a:rPr lang="lv-LV" dirty="0"/>
                      <a:t>dabīgajā, </a:t>
                    </a:r>
                    <a:r>
                      <a:rPr lang="lv-LV" dirty="0" err="1"/>
                      <a:t>triglicerīdu</a:t>
                    </a:r>
                    <a:r>
                      <a:rPr lang="lv-LV" dirty="0"/>
                      <a:t> formā</a:t>
                    </a:r>
                    <a:r>
                      <a:rPr dirty="0"/>
                      <a:t>)</a:t>
                    </a:r>
                  </a:p>
                </p:txBody>
              </p:sp>
              <p:sp>
                <p:nvSpPr>
                  <p:cNvPr id="242" name="ЭПК и ДГК…"/>
                  <p:cNvSpPr txBox="1"/>
                  <p:nvPr/>
                </p:nvSpPr>
                <p:spPr>
                  <a:xfrm>
                    <a:off x="3047740" y="190500"/>
                    <a:ext cx="1057982" cy="3693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lgn="r">
                      <a:defRPr sz="1200">
                        <a:solidFill>
                          <a:srgbClr val="FEE6AF"/>
                        </a:solidFill>
                        <a:latin typeface="Gilroy Bold"/>
                        <a:ea typeface="Gilroy Bold"/>
                        <a:cs typeface="Gilroy Bold"/>
                        <a:sym typeface="Gilroy Bold"/>
                      </a:defRPr>
                    </a:pPr>
                    <a:r>
                      <a:rPr lang="lv-LV" dirty="0"/>
                      <a:t>EPA un DHA </a:t>
                    </a:r>
                  </a:p>
                  <a:p>
                    <a:pPr algn="r">
                      <a:defRPr sz="1200">
                        <a:solidFill>
                          <a:srgbClr val="FEE6AF"/>
                        </a:solidFill>
                        <a:latin typeface="Gilroy Bold"/>
                        <a:ea typeface="Gilroy Bold"/>
                        <a:cs typeface="Gilroy Bold"/>
                        <a:sym typeface="Gilroy Bold"/>
                      </a:defRPr>
                    </a:pPr>
                    <a:r>
                      <a:rPr lang="lv-LV" dirty="0" err="1"/>
                      <a:t>etilestera</a:t>
                    </a:r>
                    <a:r>
                      <a:rPr lang="lv-LV" dirty="0"/>
                      <a:t> formā</a:t>
                    </a:r>
                    <a:endParaRPr lang="ru-RU" dirty="0"/>
                  </a:p>
                </p:txBody>
              </p:sp>
              <p:sp>
                <p:nvSpPr>
                  <p:cNvPr id="243" name="ЭПК и ДГК…"/>
                  <p:cNvSpPr txBox="1"/>
                  <p:nvPr/>
                </p:nvSpPr>
                <p:spPr>
                  <a:xfrm>
                    <a:off x="5058842" y="0"/>
                    <a:ext cx="1647886" cy="5539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p>
                    <a:pPr algn="r">
                      <a:defRPr sz="1200">
                        <a:solidFill>
                          <a:srgbClr val="FEE6AF"/>
                        </a:solidFill>
                        <a:latin typeface="Gilroy Bold"/>
                        <a:ea typeface="Gilroy Bold"/>
                        <a:cs typeface="Gilroy Bold"/>
                        <a:sym typeface="Gilroy Bold"/>
                      </a:defRPr>
                    </a:pPr>
                    <a:r>
                      <a:rPr lang="lv-LV" dirty="0"/>
                      <a:t>EPA un DHA atjaunotā, </a:t>
                    </a:r>
                  </a:p>
                  <a:p>
                    <a:pPr algn="r">
                      <a:defRPr sz="1200">
                        <a:solidFill>
                          <a:srgbClr val="FEE6AF"/>
                        </a:solidFill>
                        <a:latin typeface="Gilroy Bold"/>
                        <a:ea typeface="Gilroy Bold"/>
                        <a:cs typeface="Gilroy Bold"/>
                        <a:sym typeface="Gilroy Bold"/>
                      </a:defRPr>
                    </a:pPr>
                    <a:r>
                      <a:rPr lang="lv-LV" dirty="0" err="1"/>
                      <a:t>triglicerīdu</a:t>
                    </a:r>
                    <a:r>
                      <a:rPr lang="lv-LV" dirty="0"/>
                      <a:t> formā </a:t>
                    </a:r>
                    <a:r>
                      <a:rPr dirty="0"/>
                      <a:t> </a:t>
                    </a:r>
                  </a:p>
                  <a:p>
                    <a:pPr algn="r">
                      <a:defRPr sz="1200">
                        <a:solidFill>
                          <a:srgbClr val="FEE6AF"/>
                        </a:solidFill>
                        <a:latin typeface="Gilroy Bold"/>
                        <a:ea typeface="Gilroy Bold"/>
                        <a:cs typeface="Gilroy Bold"/>
                        <a:sym typeface="Gilroy Bold"/>
                      </a:defRPr>
                    </a:pPr>
                    <a:r>
                      <a:rPr dirty="0"/>
                      <a:t> </a:t>
                    </a:r>
                  </a:p>
                </p:txBody>
              </p:sp>
              <p:pic>
                <p:nvPicPr>
                  <p:cNvPr id="244" name="Безымянный-1-42.png" descr="Безымянный-1-42.png"/>
                  <p:cNvPicPr>
                    <a:picLocks noChangeAspect="1"/>
                  </p:cNvPicPr>
                  <p:nvPr/>
                </p:nvPicPr>
                <p:blipFill>
                  <a:blip r:embed="rId7"/>
                  <a:stretch>
                    <a:fillRect/>
                  </a:stretch>
                </p:blipFill>
                <p:spPr>
                  <a:xfrm>
                    <a:off x="5170028" y="708404"/>
                    <a:ext cx="1536702" cy="650486"/>
                  </a:xfrm>
                  <a:prstGeom prst="rect">
                    <a:avLst/>
                  </a:prstGeom>
                  <a:ln w="12700" cap="flat">
                    <a:noFill/>
                    <a:miter lim="400000"/>
                  </a:ln>
                  <a:effectLst/>
                </p:spPr>
              </p:pic>
            </p:grpSp>
          </p:grpSp>
          <p:pic>
            <p:nvPicPr>
              <p:cNvPr id="247" name="Безымянный-1 (1)-43.png" descr="Безымянный-1 (1)-43.png"/>
              <p:cNvPicPr>
                <a:picLocks noChangeAspect="1"/>
              </p:cNvPicPr>
              <p:nvPr/>
            </p:nvPicPr>
            <p:blipFill>
              <a:blip r:embed="rId8"/>
              <a:srcRect t="34" b="34"/>
              <a:stretch>
                <a:fillRect/>
              </a:stretch>
            </p:blipFill>
            <p:spPr>
              <a:xfrm>
                <a:off x="-69245" y="1736778"/>
                <a:ext cx="8229601" cy="1344707"/>
              </a:xfrm>
              <a:prstGeom prst="rect">
                <a:avLst/>
              </a:prstGeom>
              <a:ln w="12700" cap="flat">
                <a:noFill/>
                <a:miter lim="400000"/>
              </a:ln>
              <a:effectLst/>
            </p:spPr>
          </p:pic>
        </p:grpSp>
      </p:grpSp>
      <p:grpSp>
        <p:nvGrpSpPr>
          <p:cNvPr id="256" name="Группа"/>
          <p:cNvGrpSpPr/>
          <p:nvPr/>
        </p:nvGrpSpPr>
        <p:grpSpPr>
          <a:xfrm>
            <a:off x="2126295" y="4358881"/>
            <a:ext cx="4891411" cy="387669"/>
            <a:chOff x="0" y="0"/>
            <a:chExt cx="4891409" cy="387668"/>
          </a:xfrm>
        </p:grpSpPr>
        <p:grpSp>
          <p:nvGrpSpPr>
            <p:cNvPr id="252" name="Группа"/>
            <p:cNvGrpSpPr/>
            <p:nvPr/>
          </p:nvGrpSpPr>
          <p:grpSpPr>
            <a:xfrm>
              <a:off x="0" y="254000"/>
              <a:ext cx="4891409" cy="133668"/>
              <a:chOff x="0" y="0"/>
              <a:chExt cx="4891408" cy="133667"/>
            </a:xfrm>
          </p:grpSpPr>
          <p:sp>
            <p:nvSpPr>
              <p:cNvPr id="250" name="ЭПК и ДГК…"/>
              <p:cNvSpPr txBox="1"/>
              <p:nvPr/>
            </p:nvSpPr>
            <p:spPr>
              <a:xfrm>
                <a:off x="0" y="0"/>
                <a:ext cx="509055" cy="13366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100">
                    <a:solidFill>
                      <a:srgbClr val="FEE6AF"/>
                    </a:solidFill>
                    <a:latin typeface="Gilroy Semibold"/>
                    <a:ea typeface="Gilroy Semibold"/>
                    <a:cs typeface="Gilroy Semibold"/>
                    <a:sym typeface="Gilroy Semibold"/>
                  </a:defRPr>
                </a:lvl1pPr>
              </a:lstStyle>
              <a:p>
                <a:r>
                  <a:t>15-20% </a:t>
                </a:r>
              </a:p>
            </p:txBody>
          </p:sp>
          <p:sp>
            <p:nvSpPr>
              <p:cNvPr id="251" name="ЭПК и ДГК…"/>
              <p:cNvSpPr txBox="1"/>
              <p:nvPr/>
            </p:nvSpPr>
            <p:spPr>
              <a:xfrm>
                <a:off x="4539656" y="0"/>
                <a:ext cx="351753" cy="13366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100">
                    <a:solidFill>
                      <a:srgbClr val="FEE6AF"/>
                    </a:solidFill>
                    <a:latin typeface="Gilroy Semibold"/>
                    <a:ea typeface="Gilroy Semibold"/>
                    <a:cs typeface="Gilroy Semibold"/>
                    <a:sym typeface="Gilroy Semibold"/>
                  </a:defRPr>
                </a:lvl1pPr>
              </a:lstStyle>
              <a:p>
                <a:r>
                  <a:t>&gt;60%</a:t>
                </a:r>
              </a:p>
            </p:txBody>
          </p:sp>
        </p:grpSp>
        <p:grpSp>
          <p:nvGrpSpPr>
            <p:cNvPr id="255" name="Группа"/>
            <p:cNvGrpSpPr/>
            <p:nvPr/>
          </p:nvGrpSpPr>
          <p:grpSpPr>
            <a:xfrm>
              <a:off x="18811" y="0"/>
              <a:ext cx="4872598" cy="184751"/>
              <a:chOff x="0" y="0"/>
              <a:chExt cx="4872597" cy="184750"/>
            </a:xfrm>
          </p:grpSpPr>
          <p:sp>
            <p:nvSpPr>
              <p:cNvPr id="253" name="Линия"/>
              <p:cNvSpPr/>
              <p:nvPr/>
            </p:nvSpPr>
            <p:spPr>
              <a:xfrm>
                <a:off x="0" y="184749"/>
                <a:ext cx="4872597" cy="1"/>
              </a:xfrm>
              <a:prstGeom prst="line">
                <a:avLst/>
              </a:prstGeom>
              <a:noFill/>
              <a:ln w="10795" cap="flat">
                <a:solidFill>
                  <a:srgbClr val="FAE1A1"/>
                </a:solidFill>
                <a:prstDash val="solid"/>
                <a:round/>
                <a:tailEnd type="triangle" w="med" len="med"/>
              </a:ln>
              <a:effectLst/>
            </p:spPr>
            <p:txBody>
              <a:bodyPr wrap="square" lIns="45718" tIns="45718" rIns="45718" bIns="45718" numCol="1" anchor="t">
                <a:noAutofit/>
              </a:bodyPr>
              <a:lstStyle/>
              <a:p>
                <a:endParaRPr/>
              </a:p>
            </p:txBody>
          </p:sp>
          <p:sp>
            <p:nvSpPr>
              <p:cNvPr id="254" name="ЭПК и ДГК…"/>
              <p:cNvSpPr txBox="1"/>
              <p:nvPr/>
            </p:nvSpPr>
            <p:spPr>
              <a:xfrm>
                <a:off x="2091804" y="0"/>
                <a:ext cx="817530" cy="1692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numCol="1" anchor="t">
                <a:spAutoFit/>
              </a:bodyPr>
              <a:lstStyle>
                <a:lvl1pPr>
                  <a:defRPr sz="1100">
                    <a:solidFill>
                      <a:srgbClr val="FEE6AF"/>
                    </a:solidFill>
                    <a:latin typeface="Gilroy Semibold"/>
                    <a:ea typeface="Gilroy Semibold"/>
                    <a:cs typeface="Gilroy Semibold"/>
                    <a:sym typeface="Gilroy Semibold"/>
                  </a:defRPr>
                </a:lvl1pPr>
              </a:lstStyle>
              <a:p>
                <a:r>
                  <a:rPr lang="lv-LV" dirty="0"/>
                  <a:t>EPA un DHA</a:t>
                </a:r>
                <a:endParaRPr dirty="0"/>
              </a:p>
            </p:txBody>
          </p:sp>
        </p:grpSp>
      </p:grpSp>
    </p:spTree>
  </p:cSld>
  <p:clrMapOvr>
    <a:masterClrMapping/>
  </p:clrMapOvr>
  <p:transition spd="med"/>
</p:sld>
</file>

<file path=ppt/theme/theme1.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Helvetica"/>
        <a:ea typeface="Helvetica"/>
        <a:cs typeface="Helvetica"/>
      </a:majorFont>
      <a:minorFont>
        <a:latin typeface="Arial"/>
        <a:ea typeface="Arial"/>
        <a:cs typeface="Arial"/>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Helvetica"/>
        <a:ea typeface="Helvetica"/>
        <a:cs typeface="Helvetica"/>
      </a:majorFont>
      <a:minorFont>
        <a:latin typeface="Arial"/>
        <a:ea typeface="Arial"/>
        <a:cs typeface="Arial"/>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446</TotalTime>
  <Words>2918</Words>
  <Application>Microsoft Macintosh PowerPoint</Application>
  <PresentationFormat>Экран (16:9)</PresentationFormat>
  <Paragraphs>378</Paragraphs>
  <Slides>27</Slides>
  <Notes>22</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27</vt:i4>
      </vt:variant>
    </vt:vector>
  </HeadingPairs>
  <TitlesOfParts>
    <vt:vector size="37" baseType="lpstr">
      <vt:lpstr>☞GILROY-REGULAR</vt:lpstr>
      <vt:lpstr>Arial</vt:lpstr>
      <vt:lpstr>Arial</vt:lpstr>
      <vt:lpstr>Gilroy Bold</vt:lpstr>
      <vt:lpstr>Gilroy Regular</vt:lpstr>
      <vt:lpstr>Gilroy Semibold</vt:lpstr>
      <vt:lpstr>Helvetica</vt:lpstr>
      <vt:lpstr>Helvetica Neue</vt:lpstr>
      <vt:lpstr>Times New Roman</vt:lpstr>
      <vt:lpstr>Simple Light</vt:lpstr>
      <vt:lpstr>Veselības ritms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Veselības ritms</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Ритм здоровья</dc:title>
  <dc:creator>Елена Вермишева</dc:creator>
  <cp:lastModifiedBy>Microsoft Office User</cp:lastModifiedBy>
  <cp:revision>155</cp:revision>
  <dcterms:modified xsi:type="dcterms:W3CDTF">2023-03-09T14:28:54Z</dcterms:modified>
</cp:coreProperties>
</file>