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7" clrIdx="0">
    <p:extLst>
      <p:ext uri="{19B8F6BF-5375-455C-9EA6-DF929625EA0E}">
        <p15:presenceInfo xmlns:p15="http://schemas.microsoft.com/office/powerpoint/2012/main" userId="c2a02a0968ff7be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913F"/>
    <a:srgbClr val="E3D95D"/>
    <a:srgbClr val="EBC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381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381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381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381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381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381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EE0"/>
          </a:solidFill>
        </a:fill>
      </a:tcStyle>
    </a:band2H>
    <a:firstCol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EE0"/>
          </a:solidFill>
        </a:fill>
      </a:tcStyle>
    </a:lastRow>
    <a:fir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38100" cap="flat">
              <a:solidFill>
                <a:srgbClr val="FFFEE0"/>
              </a:solidFill>
              <a:prstDash val="solid"/>
              <a:round/>
            </a:ln>
          </a:top>
          <a:bottom>
            <a:ln w="127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EE0"/>
        </a:fontRef>
        <a:srgbClr val="FFFEE0"/>
      </a:tcTxStyle>
      <a:tcStyle>
        <a:tcBdr>
          <a:left>
            <a:ln w="12700" cap="flat">
              <a:solidFill>
                <a:srgbClr val="FFFEE0"/>
              </a:solidFill>
              <a:prstDash val="solid"/>
              <a:round/>
            </a:ln>
          </a:left>
          <a:right>
            <a:ln w="12700" cap="flat">
              <a:solidFill>
                <a:srgbClr val="FFFEE0"/>
              </a:solidFill>
              <a:prstDash val="solid"/>
              <a:round/>
            </a:ln>
          </a:right>
          <a:top>
            <a:ln w="12700" cap="flat">
              <a:solidFill>
                <a:srgbClr val="FFFEE0"/>
              </a:solidFill>
              <a:prstDash val="solid"/>
              <a:round/>
            </a:ln>
          </a:top>
          <a:bottom>
            <a:ln w="38100" cap="flat">
              <a:solidFill>
                <a:srgbClr val="FFFEE0"/>
              </a:solidFill>
              <a:prstDash val="solid"/>
              <a:round/>
            </a:ln>
          </a:bottom>
          <a:insideH>
            <a:ln w="12700" cap="flat">
              <a:solidFill>
                <a:srgbClr val="FFFEE0"/>
              </a:solidFill>
              <a:prstDash val="solid"/>
              <a:round/>
            </a:ln>
          </a:insideH>
          <a:insideV>
            <a:ln w="12700" cap="flat">
              <a:solidFill>
                <a:srgbClr val="FFFEE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559" autoAdjust="0"/>
  </p:normalViewPr>
  <p:slideViewPr>
    <p:cSldViewPr snapToGrid="0">
      <p:cViewPr varScale="1">
        <p:scale>
          <a:sx n="96" d="100"/>
          <a:sy n="96" d="100"/>
        </p:scale>
        <p:origin x="10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1" name="Shape 2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400" b="1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1600" b="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>
            <a:spLocks noGrp="1"/>
          </p:cNvSpPr>
          <p:nvPr>
            <p:ph type="title" hasCustomPrompt="1"/>
          </p:nvPr>
        </p:nvSpPr>
        <p:spPr>
          <a:xfrm>
            <a:off x="311698" y="1106125"/>
            <a:ext cx="8520603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xx%</a:t>
            </a:r>
          </a:p>
        </p:txBody>
      </p:sp>
      <p:sp>
        <p:nvSpPr>
          <p:cNvPr id="92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311698" y="3152225"/>
            <a:ext cx="8520603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11698" y="2150848"/>
            <a:ext cx="8520603" cy="841802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t>Текст заголовка</a:t>
            </a:r>
          </a:p>
        </p:txBody>
      </p:sp>
      <p:sp>
        <p:nvSpPr>
          <p:cNvPr id="2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9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8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311698" y="1152475"/>
            <a:ext cx="3999903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9" name="Google Shape;23;p5"/>
          <p:cNvSpPr txBox="1">
            <a:spLocks noGrp="1"/>
          </p:cNvSpPr>
          <p:nvPr>
            <p:ph type="body" sz="half" idx="21"/>
          </p:nvPr>
        </p:nvSpPr>
        <p:spPr>
          <a:xfrm>
            <a:off x="4832398" y="1152475"/>
            <a:ext cx="3999903" cy="34164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11698" y="555600"/>
            <a:ext cx="2808003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Текст заголовка</a:t>
            </a:r>
          </a:p>
        </p:txBody>
      </p:sp>
      <p:sp>
        <p:nvSpPr>
          <p:cNvPr id="56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311698" y="1389598"/>
            <a:ext cx="2808003" cy="3179403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90250" y="450148"/>
            <a:ext cx="6367801" cy="4090803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r>
              <a:t>Текст заголовка</a:t>
            </a:r>
          </a:p>
        </p:txBody>
      </p:sp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6"/>
            <a:ext cx="4572000" cy="5143503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7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2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r>
              <a:t>Текст заголовка</a:t>
            </a:r>
          </a:p>
        </p:txBody>
      </p:sp>
      <p:sp>
        <p:nvSpPr>
          <p:cNvPr id="7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5" name="Google Shape;39;p9"/>
          <p:cNvSpPr txBox="1">
            <a:spLocks noGrp="1"/>
          </p:cNvSpPr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7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311698" y="4230575"/>
            <a:ext cx="5998804" cy="605102"/>
          </a:xfrm>
          <a:prstGeom prst="rect">
            <a:avLst/>
          </a:prstGeom>
        </p:spPr>
        <p:txBody>
          <a:bodyPr anchor="ctr"/>
          <a:lstStyle>
            <a:lvl1pPr marL="0" indent="22860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11698" y="445025"/>
            <a:ext cx="8520603" cy="572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11698" y="1152475"/>
            <a:ext cx="8520603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684347" y="4700820"/>
            <a:ext cx="336811" cy="318394"/>
          </a:xfrm>
          <a:prstGeom prst="rect">
            <a:avLst/>
          </a:prstGeom>
          <a:ln w="12700">
            <a:miter lim="400000"/>
          </a:ln>
        </p:spPr>
        <p:txBody>
          <a:bodyPr wrap="none" lIns="91423" tIns="91423" rIns="91423" bIns="91423" anchor="ctr">
            <a:normAutofit/>
          </a:bodyPr>
          <a:lstStyle>
            <a:lvl1pPr algn="r">
              <a:defRPr sz="1000">
                <a:solidFill>
                  <a:srgbClr val="58585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1pPr>
      <a:lvl2pPr marL="1005114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6pPr>
      <a:lvl7pPr marL="3291113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7pPr>
      <a:lvl8pPr marL="3748313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8pPr>
      <a:lvl9pPr marL="4205513" marR="0" indent="-408213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hyperlink" Target="https://www.cell.com/cell/fulltext/S0092-8674(15)00248-2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hyperlink" Target="https://journals.plos.org/plosbiology/article?id=10.1371/journal.pbio.1002533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www.hopkinsmedicine.org/research/advancements-in-research/fundamentals/in-depth/the-gut-where-bacteria-and-immune-system-mee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journals.plos.org/plosbiology/article?id=10.1371/journal.pbio.1002533" TargetMode="External"/><Relationship Id="rId5" Type="http://schemas.openxmlformats.org/officeDocument/2006/relationships/hyperlink" Target="https://www.sciencenews.org/article/identical-twins-may-not-be-so-identical-when-it-comes-gut-bacteria" TargetMode="External"/><Relationship Id="rId10" Type="http://schemas.openxmlformats.org/officeDocument/2006/relationships/image" Target="../media/image13.png"/><Relationship Id="rId4" Type="http://schemas.openxmlformats.org/officeDocument/2006/relationships/hyperlink" Target="http://*https/pubmed.ncbi.nlm.nih.gov/24551663/" TargetMode="Externa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Metastick_comp (1) копия.png" descr="Metastick_comp (1) копи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9285" y="-85201"/>
            <a:ext cx="11178870" cy="5313902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Google Shape;55;p13"/>
          <p:cNvSpPr txBox="1">
            <a:spLocks noGrp="1"/>
          </p:cNvSpPr>
          <p:nvPr>
            <p:ph type="ctrTitle"/>
          </p:nvPr>
        </p:nvSpPr>
        <p:spPr>
          <a:xfrm>
            <a:off x="4408789" y="958800"/>
            <a:ext cx="4818338" cy="3225900"/>
          </a:xfrm>
          <a:prstGeom prst="rect">
            <a:avLst/>
          </a:prstGeom>
        </p:spPr>
        <p:txBody>
          <a:bodyPr anchor="ctr"/>
          <a:lstStyle/>
          <a:p>
            <a:pPr algn="l">
              <a:defRPr sz="4000" b="1">
                <a:solidFill>
                  <a:srgbClr val="363F47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dirty="0" err="1"/>
              <a:t>Metastick</a:t>
            </a:r>
            <a:endParaRPr dirty="0">
              <a:solidFill>
                <a:srgbClr val="FFFEE0"/>
              </a:solidFill>
            </a:endParaRPr>
          </a:p>
          <a:p>
            <a:pPr algn="l">
              <a:defRPr sz="2900" b="1">
                <a:solidFill>
                  <a:srgbClr val="FF8A49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sz="2800" i="0" dirty="0">
                <a:effectLst/>
                <a:latin typeface="Arial" panose="020B0604020202020204" pitchFamily="34" charset="0"/>
              </a:rPr>
              <a:t>El nuevo aliado de tu sistema digestivo</a:t>
            </a:r>
            <a:r>
              <a:rPr lang="es-ES" dirty="0"/>
              <a:t>
</a:t>
            </a:r>
            <a:endParaRPr dirty="0"/>
          </a:p>
        </p:txBody>
      </p:sp>
      <p:pic>
        <p:nvPicPr>
          <p:cNvPr id="111" name="Google Shape;126;p20" descr="Google Shape;126;p20"/>
          <p:cNvPicPr>
            <a:picLocks noChangeAspect="1"/>
          </p:cNvPicPr>
          <p:nvPr/>
        </p:nvPicPr>
        <p:blipFill>
          <a:blip r:embed="rId3">
            <a:alphaModFix amt="77000"/>
          </a:blip>
          <a:stretch>
            <a:fillRect/>
          </a:stretch>
        </p:blipFill>
        <p:spPr>
          <a:xfrm>
            <a:off x="7936475" y="376603"/>
            <a:ext cx="831252" cy="1467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Сквиркл"/>
          <p:cNvSpPr/>
          <p:nvPr/>
        </p:nvSpPr>
        <p:spPr>
          <a:xfrm>
            <a:off x="423332" y="1729414"/>
            <a:ext cx="2670343" cy="990601"/>
          </a:xfrm>
          <a:prstGeom prst="roundRect">
            <a:avLst>
              <a:gd name="adj" fmla="val 50000"/>
            </a:avLst>
          </a:prstGeom>
          <a:solidFill>
            <a:srgbClr val="F5F3E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54" name="Сквиркл"/>
          <p:cNvSpPr/>
          <p:nvPr/>
        </p:nvSpPr>
        <p:spPr>
          <a:xfrm>
            <a:off x="5694414" y="1729414"/>
            <a:ext cx="2529650" cy="990601"/>
          </a:xfrm>
          <a:prstGeom prst="roundRect">
            <a:avLst>
              <a:gd name="adj" fmla="val 50000"/>
            </a:avLst>
          </a:prstGeom>
          <a:solidFill>
            <a:srgbClr val="F5F3E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55" name="Google Shape;65;p15"/>
          <p:cNvSpPr txBox="1"/>
          <p:nvPr/>
        </p:nvSpPr>
        <p:spPr>
          <a:xfrm>
            <a:off x="310846" y="319121"/>
            <a:ext cx="8661358" cy="1908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Cuida tu microflora intestinal: </a:t>
            </a:r>
          </a:p>
          <a:p>
            <a:pPr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¿Cuál es la diferencia entre los pro- y meta-bióticos?</a:t>
            </a:r>
            <a:r>
              <a:rPr lang="es-ES" dirty="0"/>
              <a:t>
</a:t>
            </a:r>
            <a:endParaRPr dirty="0"/>
          </a:p>
        </p:txBody>
      </p:sp>
      <p:sp>
        <p:nvSpPr>
          <p:cNvPr id="256" name="Google Shape;65;p15"/>
          <p:cNvSpPr txBox="1"/>
          <p:nvPr/>
        </p:nvSpPr>
        <p:spPr>
          <a:xfrm>
            <a:off x="1301925" y="2043173"/>
            <a:ext cx="2216508" cy="4511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 indent="152400">
              <a:lnSpc>
                <a:spcPct val="115000"/>
              </a:lnSpc>
              <a:defRPr sz="16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Metabióticos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5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258" name="Google Shape;65;p15"/>
          <p:cNvSpPr txBox="1"/>
          <p:nvPr/>
        </p:nvSpPr>
        <p:spPr>
          <a:xfrm>
            <a:off x="5571382" y="2875212"/>
            <a:ext cx="3400822" cy="160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 marL="139700" indent="-1397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1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Son microorganismos vivos. 
Mejoran la composición cualitativa de la microflora. 
Son sensibles a los jugos digestivos y se ven perjudicados por los antibióticos. 
A menudo requieren condiciones de almacenamiento.</a:t>
            </a:r>
            <a:endParaRPr dirty="0"/>
          </a:p>
        </p:txBody>
      </p:sp>
      <p:grpSp>
        <p:nvGrpSpPr>
          <p:cNvPr id="261" name="Группа"/>
          <p:cNvGrpSpPr/>
          <p:nvPr/>
        </p:nvGrpSpPr>
        <p:grpSpPr>
          <a:xfrm>
            <a:off x="478365" y="1731109"/>
            <a:ext cx="987213" cy="987213"/>
            <a:chOff x="0" y="0"/>
            <a:chExt cx="987212" cy="987212"/>
          </a:xfrm>
        </p:grpSpPr>
        <p:sp>
          <p:nvSpPr>
            <p:cNvPr id="259" name="Кружок"/>
            <p:cNvSpPr/>
            <p:nvPr/>
          </p:nvSpPr>
          <p:spPr>
            <a:xfrm>
              <a:off x="-1" y="-1"/>
              <a:ext cx="987213" cy="987213"/>
            </a:xfrm>
            <a:prstGeom prst="ellipse">
              <a:avLst/>
            </a:prstGeom>
            <a:solidFill>
              <a:srgbClr val="F6F3E9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260" name="МЕТАБИОТИК 2.png" descr="МЕТАБИОТИК 2.png"/>
            <p:cNvPicPr>
              <a:picLocks noChangeAspect="1"/>
            </p:cNvPicPr>
            <p:nvPr/>
          </p:nvPicPr>
          <p:blipFill>
            <a:blip r:embed="rId3"/>
            <a:srcRect l="22915" t="21439" r="16601" b="21439"/>
            <a:stretch>
              <a:fillRect/>
            </a:stretch>
          </p:blipFill>
          <p:spPr>
            <a:xfrm>
              <a:off x="124424" y="144456"/>
              <a:ext cx="780318" cy="6982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2" name="Google Shape;65;p15"/>
          <p:cNvSpPr txBox="1"/>
          <p:nvPr/>
        </p:nvSpPr>
        <p:spPr>
          <a:xfrm>
            <a:off x="412926" y="2840738"/>
            <a:ext cx="3167089" cy="1590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 marL="139700" indent="-1397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1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No contienen microorganismos vivos. 
Activan el crecimiento de su propia  microflora. 
Resistentes a los jugos digestivos. 
No requieren condiciones especiales de almacenamiento. 
Se pueden tomar junto con antibióticos.</a:t>
            </a:r>
            <a:endParaRPr dirty="0"/>
          </a:p>
        </p:txBody>
      </p:sp>
      <p:grpSp>
        <p:nvGrpSpPr>
          <p:cNvPr id="265" name="Группа"/>
          <p:cNvGrpSpPr/>
          <p:nvPr/>
        </p:nvGrpSpPr>
        <p:grpSpPr>
          <a:xfrm>
            <a:off x="5673247" y="1731109"/>
            <a:ext cx="987213" cy="987213"/>
            <a:chOff x="0" y="0"/>
            <a:chExt cx="987212" cy="987212"/>
          </a:xfrm>
        </p:grpSpPr>
        <p:sp>
          <p:nvSpPr>
            <p:cNvPr id="263" name="Кружок"/>
            <p:cNvSpPr/>
            <p:nvPr/>
          </p:nvSpPr>
          <p:spPr>
            <a:xfrm>
              <a:off x="-1" y="-1"/>
              <a:ext cx="987213" cy="987213"/>
            </a:xfrm>
            <a:prstGeom prst="ellipse">
              <a:avLst/>
            </a:prstGeom>
            <a:solidFill>
              <a:srgbClr val="F6F3E9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264" name="пробиотик.png" descr="пробиотик.png"/>
            <p:cNvPicPr>
              <a:picLocks noChangeAspect="1"/>
            </p:cNvPicPr>
            <p:nvPr/>
          </p:nvPicPr>
          <p:blipFill>
            <a:blip r:embed="rId4"/>
            <a:srcRect t="9946" b="9946"/>
            <a:stretch>
              <a:fillRect/>
            </a:stretch>
          </p:blipFill>
          <p:spPr>
            <a:xfrm>
              <a:off x="31726" y="66063"/>
              <a:ext cx="882940" cy="86585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6" name="Google Shape;65;p15"/>
          <p:cNvSpPr txBox="1"/>
          <p:nvPr/>
        </p:nvSpPr>
        <p:spPr>
          <a:xfrm>
            <a:off x="6529553" y="2043173"/>
            <a:ext cx="1880545" cy="4511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 indent="152400">
              <a:lnSpc>
                <a:spcPct val="115000"/>
              </a:lnSpc>
              <a:defRPr sz="16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Probióticos</a:t>
            </a:r>
            <a:endParaRPr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67" name="image10.png" descr="image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Линия"/>
          <p:cNvSpPr/>
          <p:nvPr/>
        </p:nvSpPr>
        <p:spPr>
          <a:xfrm>
            <a:off x="3082810" y="2224714"/>
            <a:ext cx="552970" cy="2"/>
          </a:xfrm>
          <a:prstGeom prst="line">
            <a:avLst/>
          </a:prstGeom>
          <a:ln w="25400">
            <a:solidFill>
              <a:srgbClr val="F5F3EA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9" name="Google Shape;135;p21"/>
          <p:cNvSpPr txBox="1"/>
          <p:nvPr/>
        </p:nvSpPr>
        <p:spPr>
          <a:xfrm>
            <a:off x="3420574" y="1679075"/>
            <a:ext cx="1964774" cy="16619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3" tIns="91423" rIns="91423" bIns="91423">
            <a:spAutoFit/>
          </a:bodyPr>
          <a:lstStyle/>
          <a:p>
            <a:pPr algn="ctr">
              <a:defRPr sz="1600">
                <a:solidFill>
                  <a:srgbClr val="363F47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b="1" dirty="0" err="1">
                <a:solidFill>
                  <a:schemeClr val="accent4"/>
                </a:solidFill>
              </a:rPr>
              <a:t>Actúan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dirty="0" err="1">
                <a:solidFill>
                  <a:schemeClr val="accent4"/>
                </a:solidFill>
              </a:rPr>
              <a:t>sinergéticamente</a:t>
            </a:r>
            <a:r>
              <a:rPr lang="en-US" b="1" dirty="0">
                <a:solidFill>
                  <a:schemeClr val="accent4"/>
                </a:solidFill>
              </a:rPr>
              <a:t> </a:t>
            </a:r>
            <a:r>
              <a:rPr lang="en-US" b="1" dirty="0" err="1">
                <a:solidFill>
                  <a:schemeClr val="accent4"/>
                </a:solidFill>
              </a:rPr>
              <a:t>restaurando</a:t>
            </a:r>
            <a:r>
              <a:rPr lang="en-US" b="1" dirty="0">
                <a:solidFill>
                  <a:schemeClr val="accent4"/>
                </a:solidFill>
              </a:rPr>
              <a:t> la microflora intestinal</a:t>
            </a:r>
            <a:r>
              <a:rPr lang="en-US" dirty="0"/>
              <a:t>
</a:t>
            </a:r>
            <a:endParaRPr dirty="0"/>
          </a:p>
        </p:txBody>
      </p:sp>
      <p:sp>
        <p:nvSpPr>
          <p:cNvPr id="270" name="Линия"/>
          <p:cNvSpPr/>
          <p:nvPr/>
        </p:nvSpPr>
        <p:spPr>
          <a:xfrm>
            <a:off x="5146559" y="2224714"/>
            <a:ext cx="552970" cy="2"/>
          </a:xfrm>
          <a:prstGeom prst="line">
            <a:avLst/>
          </a:prstGeom>
          <a:ln w="25400">
            <a:solidFill>
              <a:srgbClr val="F5F3EA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148;p22"/>
          <p:cNvSpPr txBox="1"/>
          <p:nvPr/>
        </p:nvSpPr>
        <p:spPr>
          <a:xfrm>
            <a:off x="5782700" y="1702280"/>
            <a:ext cx="1581602" cy="400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 algn="ctr">
              <a:defRPr>
                <a:solidFill>
                  <a:srgbClr val="F1A039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dirty="0" err="1"/>
              <a:t>Metabióticos</a:t>
            </a:r>
            <a:endParaRPr dirty="0"/>
          </a:p>
        </p:txBody>
      </p:sp>
      <p:sp>
        <p:nvSpPr>
          <p:cNvPr id="273" name="Google Shape;149;p22"/>
          <p:cNvSpPr txBox="1"/>
          <p:nvPr/>
        </p:nvSpPr>
        <p:spPr>
          <a:xfrm>
            <a:off x="4180451" y="1697272"/>
            <a:ext cx="1723203" cy="400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>
              <a:defRPr>
                <a:solidFill>
                  <a:srgbClr val="F1A039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dirty="0" err="1"/>
              <a:t>Probióticos</a:t>
            </a:r>
            <a:endParaRPr dirty="0"/>
          </a:p>
        </p:txBody>
      </p:sp>
      <p:sp>
        <p:nvSpPr>
          <p:cNvPr id="274" name="Google Shape;151;p22"/>
          <p:cNvSpPr txBox="1"/>
          <p:nvPr/>
        </p:nvSpPr>
        <p:spPr>
          <a:xfrm>
            <a:off x="310845" y="1901145"/>
            <a:ext cx="3611479" cy="3057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>
              <a:lnSpc>
                <a:spcPts val="3200"/>
              </a:lnSpc>
              <a:defRPr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Mejorar la condición de la piel
</a:t>
            </a:r>
            <a:r>
              <a:rPr lang="en-US" dirty="0" err="1"/>
              <a:t>Normalización</a:t>
            </a:r>
            <a:r>
              <a:rPr lang="en-US" dirty="0"/>
              <a:t> de las </a:t>
            </a:r>
            <a:r>
              <a:rPr lang="en-US" dirty="0" err="1"/>
              <a:t>heces</a:t>
            </a:r>
            <a:r>
              <a:rPr lang="en-US" dirty="0"/>
              <a:t>
</a:t>
            </a:r>
            <a:r>
              <a:rPr lang="es-ES" dirty="0"/>
              <a:t>Ayuda con el control del apetito
</a:t>
            </a:r>
            <a:r>
              <a:rPr lang="en-US" dirty="0" err="1"/>
              <a:t>Reducción</a:t>
            </a:r>
            <a:r>
              <a:rPr lang="en-US" dirty="0"/>
              <a:t> de </a:t>
            </a:r>
            <a:r>
              <a:rPr lang="en-US" dirty="0" err="1"/>
              <a:t>reacciones</a:t>
            </a:r>
            <a:r>
              <a:rPr lang="en-US" dirty="0"/>
              <a:t> </a:t>
            </a:r>
            <a:r>
              <a:rPr lang="en-US" dirty="0" err="1"/>
              <a:t>alérgicas</a:t>
            </a:r>
            <a:r>
              <a:rPr lang="en-US" dirty="0"/>
              <a:t>
</a:t>
            </a:r>
            <a:r>
              <a:rPr lang="en-US" dirty="0" err="1"/>
              <a:t>Fortalecimiento</a:t>
            </a:r>
            <a:r>
              <a:rPr lang="en-US" dirty="0"/>
              <a:t> de la </a:t>
            </a:r>
            <a:r>
              <a:rPr lang="en-US" dirty="0" err="1"/>
              <a:t>inmunidad</a:t>
            </a:r>
            <a:r>
              <a:rPr lang="en-US" dirty="0"/>
              <a:t>
</a:t>
            </a:r>
            <a:r>
              <a:rPr lang="en-US" dirty="0" err="1"/>
              <a:t>Paralelamente</a:t>
            </a:r>
            <a:r>
              <a:rPr lang="en-US" dirty="0"/>
              <a:t> a la  </a:t>
            </a:r>
            <a:r>
              <a:rPr lang="en-US" dirty="0" err="1"/>
              <a:t>ingesta</a:t>
            </a:r>
            <a:r>
              <a:rPr lang="en-US" dirty="0"/>
              <a:t> de </a:t>
            </a:r>
            <a:r>
              <a:rPr lang="en-US" dirty="0" err="1"/>
              <a:t>antibióticos</a:t>
            </a:r>
            <a:r>
              <a:rPr lang="en-US" dirty="0"/>
              <a:t>
</a:t>
            </a:r>
            <a:r>
              <a:rPr lang="es-ES" dirty="0"/>
              <a:t>Ayuda a mejorar el estado de animo</a:t>
            </a:r>
            <a:endParaRPr dirty="0"/>
          </a:p>
        </p:txBody>
      </p:sp>
      <p:sp>
        <p:nvSpPr>
          <p:cNvPr id="275" name="Google Shape;65;p15"/>
          <p:cNvSpPr txBox="1"/>
          <p:nvPr/>
        </p:nvSpPr>
        <p:spPr>
          <a:xfrm>
            <a:off x="329024" y="236238"/>
            <a:ext cx="7702854" cy="1846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2800" b="1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sz="2600" dirty="0"/>
              <a:t>Recomendaciones para el consumo de probióticos, </a:t>
            </a:r>
            <a:r>
              <a:rPr lang="es-ES" sz="2600" dirty="0" err="1"/>
              <a:t>metabióticos</a:t>
            </a:r>
            <a:r>
              <a:rPr lang="es-ES" sz="2600" dirty="0"/>
              <a:t> o una combinación de ambos, dependiendo del objetivo:</a:t>
            </a:r>
            <a:r>
              <a:rPr lang="es-ES" dirty="0"/>
              <a:t>
</a:t>
            </a:r>
            <a:endParaRPr dirty="0"/>
          </a:p>
        </p:txBody>
      </p:sp>
      <p:sp>
        <p:nvSpPr>
          <p:cNvPr id="276" name="Прямая соединительная линия 2"/>
          <p:cNvSpPr/>
          <p:nvPr/>
        </p:nvSpPr>
        <p:spPr>
          <a:xfrm>
            <a:off x="310846" y="2475524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7" name="Прямая соединительная линия 12"/>
          <p:cNvSpPr/>
          <p:nvPr/>
        </p:nvSpPr>
        <p:spPr>
          <a:xfrm>
            <a:off x="310846" y="2864223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8" name="Прямая соединительная линия 13"/>
          <p:cNvSpPr/>
          <p:nvPr/>
        </p:nvSpPr>
        <p:spPr>
          <a:xfrm>
            <a:off x="310846" y="3254188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9" name="Прямая соединительная линия 14"/>
          <p:cNvSpPr/>
          <p:nvPr/>
        </p:nvSpPr>
        <p:spPr>
          <a:xfrm>
            <a:off x="310846" y="3671046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0" name="Прямая соединительная линия 15"/>
          <p:cNvSpPr/>
          <p:nvPr/>
        </p:nvSpPr>
        <p:spPr>
          <a:xfrm>
            <a:off x="310846" y="4087905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1" name="Прямая соединительная линия 16"/>
          <p:cNvSpPr/>
          <p:nvPr/>
        </p:nvSpPr>
        <p:spPr>
          <a:xfrm>
            <a:off x="324365" y="4504764"/>
            <a:ext cx="7353978" cy="1"/>
          </a:xfrm>
          <a:prstGeom prst="line">
            <a:avLst/>
          </a:prstGeom>
          <a:ln>
            <a:solidFill>
              <a:srgbClr val="FF9B00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2" name="Овал 3"/>
          <p:cNvSpPr/>
          <p:nvPr/>
        </p:nvSpPr>
        <p:spPr>
          <a:xfrm>
            <a:off x="4666129" y="2191480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3" name="Овал 18"/>
          <p:cNvSpPr/>
          <p:nvPr/>
        </p:nvSpPr>
        <p:spPr>
          <a:xfrm>
            <a:off x="6499542" y="2191480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4" name="Овал 20"/>
          <p:cNvSpPr/>
          <p:nvPr/>
        </p:nvSpPr>
        <p:spPr>
          <a:xfrm>
            <a:off x="6499542" y="2597731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5" name="Овал 21"/>
          <p:cNvSpPr/>
          <p:nvPr/>
        </p:nvSpPr>
        <p:spPr>
          <a:xfrm>
            <a:off x="4666129" y="2583489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6" name="Овал 22"/>
          <p:cNvSpPr/>
          <p:nvPr/>
        </p:nvSpPr>
        <p:spPr>
          <a:xfrm>
            <a:off x="6499542" y="2987694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7" name="Овал 23"/>
          <p:cNvSpPr/>
          <p:nvPr/>
        </p:nvSpPr>
        <p:spPr>
          <a:xfrm>
            <a:off x="4666129" y="3404553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8" name="Овал 24"/>
          <p:cNvSpPr/>
          <p:nvPr/>
        </p:nvSpPr>
        <p:spPr>
          <a:xfrm>
            <a:off x="6499542" y="3404553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89" name="Овал 26"/>
          <p:cNvSpPr/>
          <p:nvPr/>
        </p:nvSpPr>
        <p:spPr>
          <a:xfrm>
            <a:off x="6499542" y="3821412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0" name="Овал 27"/>
          <p:cNvSpPr/>
          <p:nvPr/>
        </p:nvSpPr>
        <p:spPr>
          <a:xfrm>
            <a:off x="4666129" y="4640888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91" name="Овал 30"/>
          <p:cNvSpPr/>
          <p:nvPr/>
        </p:nvSpPr>
        <p:spPr>
          <a:xfrm>
            <a:off x="6499542" y="4222375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92" name="image10.png" descr="image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Овал 23"/>
          <p:cNvSpPr/>
          <p:nvPr/>
        </p:nvSpPr>
        <p:spPr>
          <a:xfrm>
            <a:off x="4666129" y="3821412"/>
            <a:ext cx="147921" cy="147921"/>
          </a:xfrm>
          <a:prstGeom prst="ellipse">
            <a:avLst/>
          </a:prstGeom>
          <a:solidFill>
            <a:srgbClr val="FF9B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Рисунок 1" descr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08"/>
            <a:ext cx="9144000" cy="5135484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Прямоугольник"/>
          <p:cNvSpPr/>
          <p:nvPr/>
        </p:nvSpPr>
        <p:spPr>
          <a:xfrm>
            <a:off x="-33867" y="-44450"/>
            <a:ext cx="9211734" cy="5232400"/>
          </a:xfrm>
          <a:prstGeom prst="rect">
            <a:avLst/>
          </a:prstGeom>
          <a:solidFill>
            <a:srgbClr val="172C32">
              <a:alpha val="49644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297" name="Google Shape;218;p30"/>
          <p:cNvSpPr txBox="1">
            <a:spLocks noGrp="1"/>
          </p:cNvSpPr>
          <p:nvPr>
            <p:ph type="ctrTitle"/>
          </p:nvPr>
        </p:nvSpPr>
        <p:spPr>
          <a:xfrm>
            <a:off x="311923" y="1438499"/>
            <a:ext cx="8514577" cy="2266502"/>
          </a:xfrm>
          <a:prstGeom prst="rect">
            <a:avLst/>
          </a:prstGeom>
        </p:spPr>
        <p:txBody>
          <a:bodyPr anchor="ctr">
            <a:normAutofit fontScale="90000"/>
          </a:bodyPr>
          <a:lstStyle/>
          <a:p>
            <a:pPr defTabSz="786383">
              <a:defRPr sz="30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b="1" dirty="0">
                <a:solidFill>
                  <a:srgbClr val="EBCE1D"/>
                </a:solidFill>
              </a:rPr>
              <a:t>En Coral Club, nos enfocamos en la salud intestinal y creamos soluciones inspiradas por la naturaleza y basadas en investigaciones científicas  </a:t>
            </a:r>
            <a:r>
              <a:rPr lang="es-ES" dirty="0"/>
              <a:t>
</a:t>
            </a:r>
            <a:endParaRPr dirty="0"/>
          </a:p>
        </p:txBody>
      </p:sp>
      <p:pic>
        <p:nvPicPr>
          <p:cNvPr id="298" name="image3.png" descr="image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123;p20" descr="Google Shape;123;p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4234" y="-240766"/>
            <a:ext cx="9710396" cy="546210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Google Shape;217;p30" descr="Google Shape;217;p30"/>
          <p:cNvPicPr>
            <a:picLocks noChangeAspect="1"/>
          </p:cNvPicPr>
          <p:nvPr/>
        </p:nvPicPr>
        <p:blipFill>
          <a:blip r:embed="rId3">
            <a:alphaModFix amt="77000"/>
          </a:blip>
          <a:stretch>
            <a:fillRect/>
          </a:stretch>
        </p:blipFill>
        <p:spPr>
          <a:xfrm>
            <a:off x="8051151" y="4824338"/>
            <a:ext cx="716576" cy="126485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Google Shape;218;p30"/>
          <p:cNvSpPr txBox="1">
            <a:spLocks noGrp="1"/>
          </p:cNvSpPr>
          <p:nvPr>
            <p:ph type="ctrTitle"/>
          </p:nvPr>
        </p:nvSpPr>
        <p:spPr>
          <a:xfrm>
            <a:off x="324623" y="830502"/>
            <a:ext cx="5339116" cy="3482496"/>
          </a:xfrm>
          <a:prstGeom prst="rect">
            <a:avLst/>
          </a:prstGeom>
        </p:spPr>
        <p:txBody>
          <a:bodyPr anchor="ctr"/>
          <a:lstStyle/>
          <a:p>
            <a:pPr algn="l">
              <a:defRPr sz="4000" b="1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dirty="0" err="1"/>
              <a:t>Metastick</a:t>
            </a:r>
            <a:r>
              <a:rPr dirty="0"/>
              <a:t> —</a:t>
            </a:r>
            <a:r>
              <a:rPr sz="5000" dirty="0"/>
              <a:t> </a:t>
            </a:r>
            <a:r>
              <a:rPr sz="3600" dirty="0"/>
              <a:t> </a:t>
            </a:r>
            <a:br>
              <a:rPr sz="3600" dirty="0"/>
            </a:br>
            <a:r>
              <a:rPr lang="es-ES" sz="2900" dirty="0"/>
              <a:t>restaurando tu</a:t>
            </a:r>
            <a:br>
              <a:rPr lang="es-ES" sz="2900" dirty="0"/>
            </a:br>
            <a:r>
              <a:rPr lang="es-ES" sz="2900" dirty="0"/>
              <a:t>microflora natural</a:t>
            </a:r>
            <a:br>
              <a:rPr lang="es-ES" sz="2900" dirty="0"/>
            </a:br>
            <a:endParaRPr dirty="0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Прямоугольник"/>
          <p:cNvSpPr/>
          <p:nvPr/>
        </p:nvSpPr>
        <p:spPr>
          <a:xfrm>
            <a:off x="-3453" y="-117538"/>
            <a:ext cx="9343564" cy="5330760"/>
          </a:xfrm>
          <a:prstGeom prst="rect">
            <a:avLst/>
          </a:prstGeom>
          <a:solidFill>
            <a:srgbClr val="F9F6EB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305" name="ЗАКАЗ МЕТАБИОТИКИ_®ЂЂобва†ж®п2.png" descr="ЗАКАЗ МЕТАБИОТИКИ_®ЂЂобва†ж®п2.png"/>
          <p:cNvPicPr>
            <a:picLocks noChangeAspect="1"/>
          </p:cNvPicPr>
          <p:nvPr/>
        </p:nvPicPr>
        <p:blipFill>
          <a:blip r:embed="rId2"/>
          <a:srcRect l="27357" r="25439"/>
          <a:stretch>
            <a:fillRect/>
          </a:stretch>
        </p:blipFill>
        <p:spPr>
          <a:xfrm>
            <a:off x="4051308" y="-762428"/>
            <a:ext cx="5250832" cy="6997249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Google Shape;65;p15"/>
          <p:cNvSpPr txBox="1"/>
          <p:nvPr/>
        </p:nvSpPr>
        <p:spPr>
          <a:xfrm>
            <a:off x="310846" y="319121"/>
            <a:ext cx="6448228" cy="1446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>
              <a:defRPr sz="2800">
                <a:solidFill>
                  <a:srgbClr val="F0A039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sz="2600" b="1" dirty="0" err="1"/>
              <a:t>Metastick</a:t>
            </a:r>
            <a:r>
              <a:rPr lang="es-ES" sz="2600" b="1" dirty="0"/>
              <a:t> empieza a actuar</a:t>
            </a:r>
          </a:p>
          <a:p>
            <a:pPr>
              <a:defRPr sz="2800">
                <a:solidFill>
                  <a:srgbClr val="F0A039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sz="2600" b="1" dirty="0"/>
              <a:t>inmediatamente tras su ingestión</a:t>
            </a:r>
            <a:r>
              <a:rPr lang="es-ES" dirty="0"/>
              <a:t>
</a:t>
            </a:r>
            <a:endParaRPr dirty="0"/>
          </a:p>
        </p:txBody>
      </p:sp>
      <p:sp>
        <p:nvSpPr>
          <p:cNvPr id="307" name="при регулярном приеме увеличивается сексуальное влечение и возбуждение"/>
          <p:cNvSpPr txBox="1"/>
          <p:nvPr/>
        </p:nvSpPr>
        <p:spPr>
          <a:xfrm>
            <a:off x="810921" y="1694688"/>
            <a:ext cx="3927333" cy="11326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15000"/>
              </a:lnSpc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s-ES" dirty="0"/>
              <a:t>Los componentes del </a:t>
            </a:r>
            <a:r>
              <a:rPr lang="es-ES" dirty="0" err="1"/>
              <a:t>metabiótico</a:t>
            </a:r>
            <a:r>
              <a:rPr lang="es-ES" dirty="0"/>
              <a:t> atraviesan el entorno agresivo del estómago e ingresan al intestino sin cambio alguno. </a:t>
            </a:r>
            <a:endParaRPr dirty="0"/>
          </a:p>
        </p:txBody>
      </p:sp>
      <p:sp>
        <p:nvSpPr>
          <p:cNvPr id="308" name="существенно снижаются симптомы менопаузы"/>
          <p:cNvSpPr txBox="1"/>
          <p:nvPr/>
        </p:nvSpPr>
        <p:spPr>
          <a:xfrm>
            <a:off x="823364" y="3040888"/>
            <a:ext cx="3281887" cy="8863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20000"/>
              </a:lnSpc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La acción integral de sus ingredientes activan el crecimiento de tu propia microflora intestinal.</a:t>
            </a:r>
            <a:endParaRPr dirty="0"/>
          </a:p>
        </p:txBody>
      </p:sp>
      <p:sp>
        <p:nvSpPr>
          <p:cNvPr id="309" name="при регулярном приеме увеличивается сексуальное влечение и возбуждение"/>
          <p:cNvSpPr txBox="1"/>
          <p:nvPr/>
        </p:nvSpPr>
        <p:spPr>
          <a:xfrm>
            <a:off x="412988" y="1694688"/>
            <a:ext cx="355873" cy="205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600">
                <a:solidFill>
                  <a:srgbClr val="F0A039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t>01</a:t>
            </a:r>
          </a:p>
        </p:txBody>
      </p:sp>
      <p:sp>
        <p:nvSpPr>
          <p:cNvPr id="310" name="при регулярном приеме увеличивается сексуальное влечение и возбуждение"/>
          <p:cNvSpPr txBox="1"/>
          <p:nvPr/>
        </p:nvSpPr>
        <p:spPr>
          <a:xfrm>
            <a:off x="412988" y="3036653"/>
            <a:ext cx="355873" cy="205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115000"/>
              </a:lnSpc>
              <a:defRPr sz="1600">
                <a:solidFill>
                  <a:srgbClr val="F0A039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t>02</a:t>
            </a:r>
          </a:p>
        </p:txBody>
      </p:sp>
      <p:pic>
        <p:nvPicPr>
          <p:cNvPr id="311" name="image10.png" descr="imag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291E08-4C2E-B7B3-A798-BDBD8E2D7453}"/>
              </a:ext>
            </a:extLst>
          </p:cNvPr>
          <p:cNvSpPr txBox="1"/>
          <p:nvPr/>
        </p:nvSpPr>
        <p:spPr>
          <a:xfrm>
            <a:off x="881213" y="4516602"/>
            <a:ext cx="4671390" cy="307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700" spc="-5" dirty="0">
                <a:solidFill>
                  <a:schemeClr val="tx1"/>
                </a:solidFill>
                <a:latin typeface="Arial MT"/>
                <a:cs typeface="Arial MT"/>
              </a:rPr>
              <a:t>Estas declaraciones  no han sido evaluadas por la Administración de Alimentos y Medicamentos, FDA.
Este producto no está destinado a diagnosticar, prevenir o tratar ninguna enfermedad.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9_metastick (1) копия.png" descr="9_metastick (1) копия.png"/>
          <p:cNvPicPr>
            <a:picLocks noChangeAspect="1"/>
          </p:cNvPicPr>
          <p:nvPr/>
        </p:nvPicPr>
        <p:blipFill>
          <a:blip r:embed="rId2"/>
          <a:srcRect l="10086"/>
          <a:stretch>
            <a:fillRect/>
          </a:stretch>
        </p:blipFill>
        <p:spPr>
          <a:xfrm>
            <a:off x="-166016" y="-193327"/>
            <a:ext cx="9778878" cy="5530154"/>
          </a:xfrm>
          <a:prstGeom prst="rect">
            <a:avLst/>
          </a:prstGeom>
          <a:ln w="12700">
            <a:miter lim="400000"/>
          </a:ln>
        </p:spPr>
      </p:pic>
      <p:sp>
        <p:nvSpPr>
          <p:cNvPr id="314" name="Google Shape;65;p15"/>
          <p:cNvSpPr txBox="1"/>
          <p:nvPr/>
        </p:nvSpPr>
        <p:spPr>
          <a:xfrm>
            <a:off x="217559" y="383912"/>
            <a:ext cx="4659241" cy="3202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FDFFC8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sz="3200" dirty="0">
                <a:solidFill>
                  <a:schemeClr val="accent6"/>
                </a:solidFill>
              </a:rPr>
              <a:t>Los componentes activos de </a:t>
            </a:r>
            <a:r>
              <a:rPr lang="es-ES" sz="3200" dirty="0" err="1">
                <a:solidFill>
                  <a:schemeClr val="accent6"/>
                </a:solidFill>
              </a:rPr>
              <a:t>Metastick</a:t>
            </a:r>
            <a:r>
              <a:rPr lang="es-ES" sz="3200" dirty="0">
                <a:solidFill>
                  <a:schemeClr val="accent6"/>
                </a:solidFill>
              </a:rPr>
              <a:t> contribuyen a restaurar tu microflora intestinal natural</a:t>
            </a:r>
            <a:r>
              <a:rPr lang="es-ES" dirty="0"/>
              <a:t>
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70A6A8-32DC-EFF9-30F1-AE1DED18C893}"/>
              </a:ext>
            </a:extLst>
          </p:cNvPr>
          <p:cNvSpPr txBox="1"/>
          <p:nvPr/>
        </p:nvSpPr>
        <p:spPr>
          <a:xfrm>
            <a:off x="1795613" y="4695977"/>
            <a:ext cx="4671390" cy="307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700" spc="-5" dirty="0">
                <a:solidFill>
                  <a:schemeClr val="tx1"/>
                </a:solidFill>
                <a:latin typeface="Arial MT"/>
                <a:cs typeface="Arial MT"/>
              </a:rPr>
              <a:t>Estas declaraciones  no han sido evaluadas por la Administración de Alimentos y Medicamentos, FDA.
Este producto no está destinado a diagnosticar, prevenir o tratar ninguna enfermedad.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Прямоугольник"/>
          <p:cNvSpPr/>
          <p:nvPr/>
        </p:nvSpPr>
        <p:spPr>
          <a:xfrm>
            <a:off x="-33867" y="-44450"/>
            <a:ext cx="9211734" cy="5232400"/>
          </a:xfrm>
          <a:prstGeom prst="rect">
            <a:avLst/>
          </a:prstGeom>
          <a:solidFill>
            <a:srgbClr val="F1A03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317" name="jen-gunter-A4BBdJQu2co-unsplash.jpg" descr="jen-gunter-A4BBdJQu2co-unsplash.jpg"/>
          <p:cNvPicPr>
            <a:picLocks noChangeAspect="1"/>
          </p:cNvPicPr>
          <p:nvPr/>
        </p:nvPicPr>
        <p:blipFill>
          <a:blip r:embed="rId2"/>
          <a:srcRect t="13339" r="24090" b="6606"/>
          <a:stretch>
            <a:fillRect/>
          </a:stretch>
        </p:blipFill>
        <p:spPr>
          <a:xfrm>
            <a:off x="5453393" y="-34119"/>
            <a:ext cx="3706441" cy="52117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marcos-paulo-prado-NzgJorXLKAo-unsplash.jpg" descr="marcos-paulo-prado-NzgJorXLKAo-unsplash.jpg"/>
          <p:cNvPicPr>
            <a:picLocks noChangeAspect="1"/>
          </p:cNvPicPr>
          <p:nvPr/>
        </p:nvPicPr>
        <p:blipFill>
          <a:blip r:embed="rId3"/>
          <a:srcRect l="1537" t="600" r="1757" b="34928"/>
          <a:stretch>
            <a:fillRect/>
          </a:stretch>
        </p:blipFill>
        <p:spPr>
          <a:xfrm rot="18836693">
            <a:off x="5044269" y="2728359"/>
            <a:ext cx="2806001" cy="28059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0" h="21386" extrusionOk="0">
                <a:moveTo>
                  <a:pt x="10919" y="2"/>
                </a:moveTo>
                <a:cubicBezTo>
                  <a:pt x="4997" y="-107"/>
                  <a:pt x="111" y="4589"/>
                  <a:pt x="2" y="10495"/>
                </a:cubicBezTo>
                <a:cubicBezTo>
                  <a:pt x="-107" y="16401"/>
                  <a:pt x="4604" y="21275"/>
                  <a:pt x="10524" y="21384"/>
                </a:cubicBezTo>
                <a:cubicBezTo>
                  <a:pt x="16445" y="21493"/>
                  <a:pt x="21329" y="16797"/>
                  <a:pt x="21438" y="10891"/>
                </a:cubicBezTo>
                <a:cubicBezTo>
                  <a:pt x="21493" y="7938"/>
                  <a:pt x="20346" y="5240"/>
                  <a:pt x="18442" y="3269"/>
                </a:cubicBezTo>
                <a:cubicBezTo>
                  <a:pt x="16538" y="1299"/>
                  <a:pt x="13879" y="56"/>
                  <a:pt x="10919" y="2"/>
                </a:cubicBezTo>
                <a:close/>
              </a:path>
            </a:pathLst>
          </a:custGeom>
          <a:ln w="76200">
            <a:solidFill>
              <a:srgbClr val="F1A039"/>
            </a:solidFill>
          </a:ln>
        </p:spPr>
      </p:pic>
      <p:sp>
        <p:nvSpPr>
          <p:cNvPr id="319" name="Google Shape;65;p15"/>
          <p:cNvSpPr txBox="1">
            <a:spLocks noGrp="1"/>
          </p:cNvSpPr>
          <p:nvPr>
            <p:ph type="ctrTitle"/>
          </p:nvPr>
        </p:nvSpPr>
        <p:spPr>
          <a:xfrm>
            <a:off x="323548" y="114468"/>
            <a:ext cx="4957805" cy="2734493"/>
          </a:xfrm>
          <a:prstGeom prst="rect">
            <a:avLst/>
          </a:prstGeom>
        </p:spPr>
        <p:txBody>
          <a:bodyPr anchor="t"/>
          <a:lstStyle/>
          <a:p>
            <a:pPr algn="l">
              <a:defRPr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 err="1"/>
              <a:t>Sustratos</a:t>
            </a:r>
            <a:r>
              <a:rPr lang="en-US" dirty="0"/>
              <a:t> </a:t>
            </a:r>
            <a:r>
              <a:rPr lang="en-US" dirty="0" err="1"/>
              <a:t>liquidos</a:t>
            </a:r>
            <a:r>
              <a:rPr dirty="0"/>
              <a:t>* </a:t>
            </a:r>
            <a:br>
              <a:rPr dirty="0"/>
            </a:br>
            <a:r>
              <a:rPr lang="en-US" dirty="0" err="1"/>
              <a:t>Metabolitos</a:t>
            </a:r>
            <a:r>
              <a:rPr lang="en-US" dirty="0"/>
              <a:t> de Lactobacillus</a:t>
            </a:r>
            <a:br>
              <a:rPr lang="en-US" dirty="0"/>
            </a:br>
            <a:r>
              <a:rPr lang="en-US" dirty="0" err="1"/>
              <a:t>Plantarum</a:t>
            </a:r>
            <a:r>
              <a:rPr lang="en-US" dirty="0"/>
              <a:t> de </a:t>
            </a:r>
            <a:r>
              <a:rPr lang="en-US" dirty="0" err="1"/>
              <a:t>extractos</a:t>
            </a:r>
            <a:r>
              <a:rPr lang="en-US" dirty="0"/>
              <a:t> de </a:t>
            </a:r>
            <a:r>
              <a:rPr lang="en-US" dirty="0" err="1"/>
              <a:t>cáscara</a:t>
            </a:r>
            <a:r>
              <a:rPr lang="en-US" dirty="0"/>
              <a:t> de </a:t>
            </a:r>
            <a:r>
              <a:rPr lang="en-US" dirty="0" err="1"/>
              <a:t>naranja</a:t>
            </a:r>
            <a:r>
              <a:rPr lang="en-US" dirty="0"/>
              <a:t> y kimchi </a:t>
            </a:r>
            <a:r>
              <a:rPr lang="en-US" dirty="0" err="1"/>
              <a:t>japonés</a:t>
            </a:r>
            <a:r>
              <a:rPr lang="en-US" dirty="0"/>
              <a:t>.</a:t>
            </a:r>
            <a:endParaRPr dirty="0"/>
          </a:p>
        </p:txBody>
      </p:sp>
      <p:pic>
        <p:nvPicPr>
          <p:cNvPr id="320" name="Рисунок 2" descr="Рисунок 2"/>
          <p:cNvPicPr>
            <a:picLocks noChangeAspect="1"/>
          </p:cNvPicPr>
          <p:nvPr/>
        </p:nvPicPr>
        <p:blipFill>
          <a:blip r:embed="rId4"/>
          <a:srcRect b="62605"/>
          <a:stretch>
            <a:fillRect/>
          </a:stretch>
        </p:blipFill>
        <p:spPr>
          <a:xfrm rot="11670356">
            <a:off x="15742657" y="-1386557"/>
            <a:ext cx="6249441" cy="17692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923" y="0"/>
                </a:moveTo>
                <a:cubicBezTo>
                  <a:pt x="4890" y="0"/>
                  <a:pt x="0" y="4835"/>
                  <a:pt x="0" y="10800"/>
                </a:cubicBezTo>
                <a:cubicBezTo>
                  <a:pt x="0" y="16765"/>
                  <a:pt x="4890" y="21600"/>
                  <a:pt x="10923" y="21600"/>
                </a:cubicBezTo>
                <a:cubicBezTo>
                  <a:pt x="16167" y="21600"/>
                  <a:pt x="20544" y="17945"/>
                  <a:pt x="21600" y="13072"/>
                </a:cubicBezTo>
                <a:lnTo>
                  <a:pt x="21600" y="8528"/>
                </a:lnTo>
                <a:cubicBezTo>
                  <a:pt x="20544" y="3655"/>
                  <a:pt x="16167" y="0"/>
                  <a:pt x="10923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21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322" name="Google Shape;65;p15"/>
          <p:cNvSpPr txBox="1"/>
          <p:nvPr/>
        </p:nvSpPr>
        <p:spPr>
          <a:xfrm>
            <a:off x="341552" y="2335190"/>
            <a:ext cx="5027680" cy="2156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La naranja y el kimchi, productos tradicionales del sudeste asiático, son "alimentos" útiles para los probióticos, los cuales, gracias a esta dieta, secretan una amplia variedad de metabolitos. 
</a:t>
            </a:r>
            <a:endParaRPr dirty="0"/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Es por ello que elegimos la naranja y el </a:t>
            </a:r>
            <a:r>
              <a:rPr lang="es-ES" dirty="0" err="1"/>
              <a:t>kimchi</a:t>
            </a:r>
            <a:r>
              <a:rPr lang="es-ES" dirty="0"/>
              <a:t> como sustrato* para </a:t>
            </a:r>
            <a:r>
              <a:rPr dirty="0"/>
              <a:t>Lactobacillus plantarum.</a:t>
            </a:r>
          </a:p>
        </p:txBody>
      </p:sp>
      <p:sp>
        <p:nvSpPr>
          <p:cNvPr id="323" name="Google Shape;65;p15"/>
          <p:cNvSpPr txBox="1"/>
          <p:nvPr/>
        </p:nvSpPr>
        <p:spPr>
          <a:xfrm>
            <a:off x="116079" y="4208940"/>
            <a:ext cx="4429953" cy="584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defTabSz="457200">
              <a:lnSpc>
                <a:spcPct val="90000"/>
              </a:lnSpc>
              <a:defRPr sz="1000" i="1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dirty="0"/>
              <a:t>*</a:t>
            </a:r>
            <a:r>
              <a:rPr lang="es-ES" dirty="0"/>
              <a:t> Sustrato - medio nutritivo para el crecimiento y desarrollo de    microorganismos vivos .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57D9C3-DCE7-E354-1297-12E229DB9C54}"/>
              </a:ext>
            </a:extLst>
          </p:cNvPr>
          <p:cNvSpPr txBox="1"/>
          <p:nvPr/>
        </p:nvSpPr>
        <p:spPr>
          <a:xfrm>
            <a:off x="0" y="4679812"/>
            <a:ext cx="8464519" cy="4385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US" sz="750" b="0" i="0" u="none" strike="noStrike" baseline="0" dirty="0">
                <a:latin typeface="Gilroy-Regular" panose="00000500000000000000" pitchFamily="50" charset="0"/>
              </a:rPr>
              <a:t>Huang, C.-H., Ho, C.-Y., Chen, C.-T., Hsu, H.-F., &amp; Lin, Y.-H. (2019, December). </a:t>
            </a:r>
            <a:r>
              <a:rPr lang="en-US" sz="750" b="0" i="1" u="none" strike="noStrike" baseline="0" dirty="0">
                <a:latin typeface="Gilroy-RegularItalic" panose="00000500000000000000" pitchFamily="50" charset="0"/>
              </a:rPr>
              <a:t>Probiotic BSH activity and anti-obesity</a:t>
            </a:r>
          </a:p>
          <a:p>
            <a:pPr algn="l"/>
            <a:r>
              <a:rPr lang="en-US" sz="750" b="0" i="1" u="none" strike="noStrike" baseline="0" dirty="0">
                <a:latin typeface="Gilroy-RegularItalic" panose="00000500000000000000" pitchFamily="50" charset="0"/>
              </a:rPr>
              <a:t>potential of lactobacillus plantarum strain TCI378 isolated from Korean kimchi</a:t>
            </a:r>
            <a:r>
              <a:rPr lang="en-US" sz="750" b="0" i="0" u="none" strike="noStrike" baseline="0" dirty="0">
                <a:latin typeface="Gilroy-Regular" panose="00000500000000000000" pitchFamily="50" charset="0"/>
              </a:rPr>
              <a:t>. Preventive nutrition and food</a:t>
            </a:r>
          </a:p>
          <a:p>
            <a:pPr algn="l"/>
            <a:r>
              <a:rPr lang="en-US" sz="750" b="0" i="0" u="none" strike="noStrike" baseline="0" dirty="0">
                <a:latin typeface="Gilroy-Regular" panose="00000500000000000000" pitchFamily="50" charset="0"/>
              </a:rPr>
              <a:t>science. Retrieved November 16, 2022, from https://www.ncbi.nlm.nih.gov/pmc/articles/PMC6941724/</a:t>
            </a:r>
            <a:endParaRPr lang="en-US" sz="750" dirty="0"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Google Shape;216;p30" descr="Google Shape;216;p30"/>
          <p:cNvPicPr>
            <a:picLocks noChangeAspect="1"/>
          </p:cNvPicPr>
          <p:nvPr/>
        </p:nvPicPr>
        <p:blipFill>
          <a:blip r:embed="rId2"/>
          <a:srcRect l="17546" t="564" r="14451" b="1196"/>
          <a:stretch>
            <a:fillRect/>
          </a:stretch>
        </p:blipFill>
        <p:spPr>
          <a:xfrm>
            <a:off x="5456902" y="-1"/>
            <a:ext cx="3714447" cy="5143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Google Shape;217;p30" descr="Google Shape;217;p30"/>
          <p:cNvPicPr>
            <a:picLocks noChangeAspect="1"/>
          </p:cNvPicPr>
          <p:nvPr/>
        </p:nvPicPr>
        <p:blipFill>
          <a:blip r:embed="rId3">
            <a:alphaModFix amt="77000"/>
          </a:blip>
          <a:stretch>
            <a:fillRect/>
          </a:stretch>
        </p:blipFill>
        <p:spPr>
          <a:xfrm>
            <a:off x="7936475" y="4811638"/>
            <a:ext cx="831252" cy="1467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iStock-172876004.jpg" descr="iStock-17287600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609" y="0"/>
            <a:ext cx="4061032" cy="5143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image10.png" descr="image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329" name="Google Shape;218;p30"/>
          <p:cNvSpPr txBox="1">
            <a:spLocks noGrp="1"/>
          </p:cNvSpPr>
          <p:nvPr>
            <p:ph type="ctrTitle"/>
          </p:nvPr>
        </p:nvSpPr>
        <p:spPr>
          <a:xfrm>
            <a:off x="314079" y="321937"/>
            <a:ext cx="6526642" cy="1979199"/>
          </a:xfrm>
          <a:prstGeom prst="rect">
            <a:avLst/>
          </a:prstGeom>
        </p:spPr>
        <p:txBody>
          <a:bodyPr anchor="t"/>
          <a:lstStyle/>
          <a:p>
            <a:pPr algn="l">
              <a:defRPr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b="1" dirty="0"/>
              <a:t>Extracto de cáscara </a:t>
            </a:r>
            <a:br>
              <a:rPr lang="es-ES" b="1" dirty="0"/>
            </a:br>
            <a:r>
              <a:rPr lang="es-ES" b="1" dirty="0"/>
              <a:t>de banana </a:t>
            </a:r>
            <a:r>
              <a:rPr lang="es-ES" dirty="0"/>
              <a:t>
</a:t>
            </a:r>
            <a:endParaRPr dirty="0"/>
          </a:p>
        </p:txBody>
      </p:sp>
      <p:sp>
        <p:nvSpPr>
          <p:cNvPr id="330" name="содержит фруктоолигосахариды, растворимую клетчатку, органические кислоты, минералы (особенно калий и магний), витамины А, С, Е группы В.…"/>
          <p:cNvSpPr txBox="1"/>
          <p:nvPr/>
        </p:nvSpPr>
        <p:spPr>
          <a:xfrm>
            <a:off x="374934" y="1467689"/>
            <a:ext cx="4741035" cy="25237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sz="1600" dirty="0"/>
              <a:t>Contiene fructooligosacáridos, fibras solubles, ácidos orgánicos.</a:t>
            </a:r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sz="1600" dirty="0"/>
              <a:t>
</a:t>
            </a:r>
            <a:endParaRPr sz="1600" dirty="0"/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sz="1600" dirty="0"/>
              <a:t>Los fructooligosacáridos y la fibra soluble son alimentos para las bacterias beneficiosas del intestino y ayudan a aumentar su actividad, activar la motilidad intestinal y apoyar el metabolismo de los lípidos y carbohidratos. </a:t>
            </a:r>
            <a:r>
              <a:rPr lang="es-ES" dirty="0"/>
              <a:t>
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753A14-2B52-010F-2052-028B64DA9465}"/>
              </a:ext>
            </a:extLst>
          </p:cNvPr>
          <p:cNvSpPr txBox="1"/>
          <p:nvPr/>
        </p:nvSpPr>
        <p:spPr>
          <a:xfrm>
            <a:off x="463149" y="4678448"/>
            <a:ext cx="4671390" cy="307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700" spc="-5" dirty="0">
                <a:solidFill>
                  <a:schemeClr val="tx1"/>
                </a:solidFill>
                <a:latin typeface="Arial MT"/>
                <a:cs typeface="Arial MT"/>
              </a:rPr>
              <a:t>Estas declaraciones  no han sido evaluadas por la Administración de Alimentos y Medicamentos, FDA.
Este producto no está destinado a diagnosticar, prevenir o tratar ninguna enfermedad.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iStock-1423301592 копия.png" descr="iStock-1423301592 копия.png"/>
          <p:cNvPicPr>
            <a:picLocks noChangeAspect="1"/>
          </p:cNvPicPr>
          <p:nvPr/>
        </p:nvPicPr>
        <p:blipFill>
          <a:blip r:embed="rId2"/>
          <a:srcRect l="3799" r="48800"/>
          <a:stretch>
            <a:fillRect/>
          </a:stretch>
        </p:blipFill>
        <p:spPr>
          <a:xfrm>
            <a:off x="5457892" y="0"/>
            <a:ext cx="3680882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3" name="Google Shape;218;p30"/>
          <p:cNvSpPr txBox="1"/>
          <p:nvPr/>
        </p:nvSpPr>
        <p:spPr>
          <a:xfrm>
            <a:off x="6207095" y="1552309"/>
            <a:ext cx="2182611" cy="1842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 anchor="ctr">
            <a:normAutofit/>
          </a:bodyPr>
          <a:lstStyle>
            <a:lvl1pPr algn="ctr">
              <a:defRPr sz="4600" b="1">
                <a:solidFill>
                  <a:srgbClr val="FFFFFF">
                    <a:alpha val="82599"/>
                  </a:srgbClr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В6</a:t>
            </a:r>
          </a:p>
        </p:txBody>
      </p:sp>
      <p:pic>
        <p:nvPicPr>
          <p:cNvPr id="334" name="image10.png" descr="imag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335" name="Google Shape;218;p30"/>
          <p:cNvSpPr txBox="1">
            <a:spLocks noGrp="1"/>
          </p:cNvSpPr>
          <p:nvPr>
            <p:ph type="ctrTitle"/>
          </p:nvPr>
        </p:nvSpPr>
        <p:spPr>
          <a:xfrm>
            <a:off x="339479" y="296537"/>
            <a:ext cx="6526642" cy="1979199"/>
          </a:xfrm>
          <a:prstGeom prst="rect">
            <a:avLst/>
          </a:prstGeom>
        </p:spPr>
        <p:txBody>
          <a:bodyPr anchor="t"/>
          <a:lstStyle>
            <a:lvl1pPr algn="l">
              <a:defRPr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b="1" dirty="0" err="1"/>
              <a:t>Vitamina</a:t>
            </a:r>
            <a:r>
              <a:rPr b="1" dirty="0"/>
              <a:t> В6</a:t>
            </a:r>
            <a:endParaRPr sz="1200" b="1" dirty="0">
              <a:latin typeface="Times Roman"/>
              <a:ea typeface="Times Roman"/>
              <a:cs typeface="Times Roman"/>
              <a:sym typeface="Times Roman"/>
            </a:endParaRPr>
          </a:p>
        </p:txBody>
      </p:sp>
      <p:sp>
        <p:nvSpPr>
          <p:cNvPr id="336" name="частично синтезируется в кишечнике  и усваивается из пищи. При ухудшении состояния микробиоты эти процессы нарушаются, что приводит к нехватке этого вещества.…"/>
          <p:cNvSpPr txBox="1"/>
          <p:nvPr/>
        </p:nvSpPr>
        <p:spPr>
          <a:xfrm>
            <a:off x="397104" y="980002"/>
            <a:ext cx="4334714" cy="330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Esta vitamina es parcialmente sintetizada en el intestino y absorbida de los alimentos. Cuando la </a:t>
            </a:r>
            <a:r>
              <a:rPr lang="es-ES" dirty="0" err="1"/>
              <a:t>microbiota</a:t>
            </a:r>
            <a:r>
              <a:rPr lang="es-ES" dirty="0"/>
              <a:t> se deteriora, estos procesos son negativamente alterados, y puede resultar en una deficiencia de vitamina B6.
</a:t>
            </a:r>
            <a:endParaRPr dirty="0"/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La vitamina B6 regula el trabajo de las enzimas digestivas, y también es necesaria para:
</a:t>
            </a:r>
            <a:endParaRPr dirty="0"/>
          </a:p>
          <a:p>
            <a:pPr marL="203200" indent="-203200" defTabSz="457200">
              <a:lnSpc>
                <a:spcPct val="120000"/>
              </a:lnSpc>
              <a:buClr>
                <a:srgbClr val="000000"/>
              </a:buClr>
              <a:buSzPct val="100000"/>
              <a:buFont typeface="Times New Roman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Una adecuada función hepática.  
Una mejor absorción de la vitamina B12.
El buen funcionamiento de los sistemas nervioso y cardiovascular. </a:t>
            </a:r>
            <a:br>
              <a:rPr dirty="0"/>
            </a:br>
            <a:endParaRPr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65;p15"/>
          <p:cNvSpPr txBox="1">
            <a:spLocks noGrp="1"/>
          </p:cNvSpPr>
          <p:nvPr>
            <p:ph type="ctrTitle"/>
          </p:nvPr>
        </p:nvSpPr>
        <p:spPr>
          <a:xfrm>
            <a:off x="310845" y="319123"/>
            <a:ext cx="4560413" cy="1217940"/>
          </a:xfrm>
          <a:prstGeom prst="rect">
            <a:avLst/>
          </a:prstGeom>
        </p:spPr>
        <p:txBody>
          <a:bodyPr anchor="t"/>
          <a:lstStyle/>
          <a:p>
            <a:pPr algn="l">
              <a:defRPr sz="2800" b="1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/>
              <a:t>Un </a:t>
            </a:r>
            <a:r>
              <a:rPr lang="en-US" dirty="0" err="1"/>
              <a:t>proceso</a:t>
            </a:r>
            <a:r>
              <a:rPr lang="en-US" dirty="0"/>
              <a:t> de </a:t>
            </a:r>
            <a:r>
              <a:rPr lang="en-US" dirty="0" err="1"/>
              <a:t>producción</a:t>
            </a:r>
            <a:r>
              <a:rPr lang="en-US" dirty="0"/>
              <a:t> </a:t>
            </a:r>
            <a:r>
              <a:rPr lang="en-US" dirty="0" err="1"/>
              <a:t>futurista</a:t>
            </a:r>
            <a:endParaRPr dirty="0"/>
          </a:p>
        </p:txBody>
      </p:sp>
      <p:sp>
        <p:nvSpPr>
          <p:cNvPr id="339" name="Google Shape;65;p15"/>
          <p:cNvSpPr txBox="1"/>
          <p:nvPr/>
        </p:nvSpPr>
        <p:spPr>
          <a:xfrm>
            <a:off x="325180" y="1469328"/>
            <a:ext cx="4590414" cy="33155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defRPr sz="1600" b="1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dirty="0" err="1"/>
              <a:t>Metastick</a:t>
            </a:r>
            <a:r>
              <a:rPr lang="es-ES" dirty="0"/>
              <a:t> se fabrica en las exclusivas instalaciones de fabricación de alta tecnología de TCI Co., Ltd. con una huella de carbono mínima.
</a:t>
            </a:r>
            <a:endParaRPr dirty="0"/>
          </a:p>
          <a:p>
            <a:pPr marL="285750" indent="-28575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Complejos tecnológicos de nueva generación.
Desarrollos innovadores.
Eficiencia energética, proceso de producción respetuoso con el medio ambiente.</a:t>
            </a:r>
            <a:endParaRPr dirty="0"/>
          </a:p>
        </p:txBody>
      </p:sp>
      <p:pic>
        <p:nvPicPr>
          <p:cNvPr id="340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image.png" descr="image.png"/>
          <p:cNvPicPr>
            <a:picLocks noChangeAspect="1"/>
          </p:cNvPicPr>
          <p:nvPr/>
        </p:nvPicPr>
        <p:blipFill>
          <a:blip r:embed="rId3"/>
          <a:srcRect l="27798" t="510" r="27798" b="510"/>
          <a:stretch>
            <a:fillRect/>
          </a:stretch>
        </p:blipFill>
        <p:spPr>
          <a:xfrm>
            <a:off x="5457807" y="-8216"/>
            <a:ext cx="3808438" cy="51599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image3.png" descr="image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532"/>
            <a:ext cx="812800" cy="2037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65;p15"/>
          <p:cNvSpPr txBox="1"/>
          <p:nvPr/>
        </p:nvSpPr>
        <p:spPr>
          <a:xfrm>
            <a:off x="867930" y="4266054"/>
            <a:ext cx="3124090" cy="877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>
              <a:lnSpc>
                <a:spcPct val="115000"/>
              </a:lnSpc>
              <a:defRPr sz="10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*</a:t>
            </a:r>
            <a:r>
              <a:rPr u="sng" dirty="0">
                <a:solidFill>
                  <a:srgbClr val="3B3BF8"/>
                </a:solidFill>
                <a:uFill>
                  <a:solidFill>
                    <a:schemeClr val="accent5"/>
                  </a:solidFill>
                </a:uFill>
              </a:rPr>
              <a:t>https://www.ncbi.nlm.nih.gov/pmc/articles/PMC1981305/pdf/brmedj03234-0035.pdf </a:t>
            </a:r>
            <a:endParaRPr lang="en-CA" u="sng" dirty="0">
              <a:solidFill>
                <a:srgbClr val="3B3BF8"/>
              </a:solidFill>
              <a:uFill>
                <a:solidFill>
                  <a:schemeClr val="accent5"/>
                </a:solidFill>
              </a:uFill>
            </a:endParaRPr>
          </a:p>
          <a:p>
            <a:pPr>
              <a:lnSpc>
                <a:spcPct val="115000"/>
              </a:lnSpc>
              <a:defRPr sz="10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en-US" dirty="0"/>
              <a:t>*</a:t>
            </a:r>
            <a:r>
              <a:rPr dirty="0"/>
              <a:t>*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https://www.cell.com/cell/fulltext/S0092-8674(15)00248-2</a:t>
            </a:r>
            <a:r>
              <a:rPr dirty="0">
                <a:solidFill>
                  <a:srgbClr val="18A1AC"/>
                </a:solidFill>
              </a:rPr>
              <a:t> </a:t>
            </a:r>
          </a:p>
        </p:txBody>
      </p:sp>
      <p:sp>
        <p:nvSpPr>
          <p:cNvPr id="114" name="Google Shape;65;p15"/>
          <p:cNvSpPr txBox="1"/>
          <p:nvPr/>
        </p:nvSpPr>
        <p:spPr>
          <a:xfrm>
            <a:off x="988036" y="2934725"/>
            <a:ext cx="3257775" cy="1168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 lnSpcReduction="10000"/>
          </a:bodyPr>
          <a:lstStyle/>
          <a:p>
            <a:pPr defTabSz="841247">
              <a:lnSpc>
                <a:spcPct val="115000"/>
              </a:lnSpc>
              <a:defRPr sz="1100"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sz="1200" b="1" dirty="0"/>
              <a:t>Afecta el estado de ánimo </a:t>
            </a:r>
            <a:r>
              <a:rPr lang="es-ES" sz="1200" dirty="0"/>
              <a:t>(más del 90% de 5-HTP - el precursor de la hormona de la felicidad, serotonina, se produce en el intestino**)</a:t>
            </a:r>
            <a:r>
              <a:rPr lang="es-ES" dirty="0"/>
              <a:t>
</a:t>
            </a:r>
            <a:endParaRPr dirty="0">
              <a:latin typeface="Gilroy Regular"/>
              <a:ea typeface="Gilroy Regular"/>
              <a:cs typeface="Gilroy Regular"/>
              <a:sym typeface="Gilroy Regular"/>
            </a:endParaRPr>
          </a:p>
        </p:txBody>
      </p:sp>
      <p:sp>
        <p:nvSpPr>
          <p:cNvPr id="115" name="Google Shape;65;p15"/>
          <p:cNvSpPr txBox="1"/>
          <p:nvPr/>
        </p:nvSpPr>
        <p:spPr>
          <a:xfrm>
            <a:off x="310844" y="319121"/>
            <a:ext cx="8389324" cy="1489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 fontScale="92500"/>
          </a:bodyPr>
          <a:lstStyle>
            <a:lvl1pPr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s-ES" dirty="0"/>
              <a:t>Nuestro bienestar, al igual que el buen funcionamiento de nuestro cuerpo, depende de la salud intestinal. Pero, ¿Qué sabemos sobre el intestino?</a:t>
            </a:r>
          </a:p>
        </p:txBody>
      </p:sp>
      <p:sp>
        <p:nvSpPr>
          <p:cNvPr id="116" name="Google Shape;65;p15"/>
          <p:cNvSpPr txBox="1"/>
          <p:nvPr/>
        </p:nvSpPr>
        <p:spPr>
          <a:xfrm>
            <a:off x="5176785" y="1893300"/>
            <a:ext cx="3407259" cy="9525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 fontScale="92500" lnSpcReduction="20000"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b="1" dirty="0"/>
              <a:t>Apoya a tu sistema inmunológico </a:t>
            </a:r>
            <a:r>
              <a:rPr lang="es-ES" dirty="0"/>
              <a:t>(el 70% de las células inmunes se encuentran en el intestino***).
</a:t>
            </a:r>
            <a:endParaRPr dirty="0">
              <a:latin typeface="Gilroy Regular"/>
              <a:ea typeface="Gilroy Regular"/>
              <a:cs typeface="Gilroy Regular"/>
              <a:sym typeface="Gilroy Regular"/>
            </a:endParaRPr>
          </a:p>
        </p:txBody>
      </p:sp>
      <p:pic>
        <p:nvPicPr>
          <p:cNvPr id="117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Google Shape;65;p15"/>
          <p:cNvSpPr txBox="1"/>
          <p:nvPr/>
        </p:nvSpPr>
        <p:spPr>
          <a:xfrm>
            <a:off x="5176785" y="2932360"/>
            <a:ext cx="3311811" cy="1019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 fontScale="92500" lnSpcReduction="10000"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b="1" dirty="0"/>
              <a:t>Contiene una gran parte de la microflora </a:t>
            </a:r>
            <a:r>
              <a:rPr lang="es-ES" dirty="0"/>
              <a:t>total del cuerpo (el 0,3% del peso corporal****)
</a:t>
            </a:r>
            <a:endParaRPr dirty="0">
              <a:latin typeface="Gilroy Regular"/>
              <a:ea typeface="Gilroy Regular"/>
              <a:cs typeface="Gilroy Regular"/>
              <a:sym typeface="Gilroy Regular"/>
            </a:endParaRPr>
          </a:p>
        </p:txBody>
      </p:sp>
      <p:pic>
        <p:nvPicPr>
          <p:cNvPr id="119" name="image10.png" descr="image1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2" name="Группа"/>
          <p:cNvGrpSpPr/>
          <p:nvPr/>
        </p:nvGrpSpPr>
        <p:grpSpPr>
          <a:xfrm>
            <a:off x="419099" y="1974991"/>
            <a:ext cx="518858" cy="518857"/>
            <a:chOff x="0" y="0"/>
            <a:chExt cx="518856" cy="518856"/>
          </a:xfrm>
        </p:grpSpPr>
        <p:sp>
          <p:nvSpPr>
            <p:cNvPr id="120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121" name="noun_gut_3772784 1.png" descr="noun_gut_3772784 1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518" y="30826"/>
              <a:ext cx="320647" cy="4572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25" name="Группа"/>
          <p:cNvGrpSpPr/>
          <p:nvPr/>
        </p:nvGrpSpPr>
        <p:grpSpPr>
          <a:xfrm>
            <a:off x="4617975" y="3003830"/>
            <a:ext cx="518857" cy="518857"/>
            <a:chOff x="0" y="0"/>
            <a:chExt cx="518856" cy="518856"/>
          </a:xfrm>
        </p:grpSpPr>
        <p:sp>
          <p:nvSpPr>
            <p:cNvPr id="123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124" name="bacteria 1.png" descr="bacteria 1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327" y="81626"/>
              <a:ext cx="355603" cy="355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28" name="Группа"/>
          <p:cNvGrpSpPr/>
          <p:nvPr/>
        </p:nvGrpSpPr>
        <p:grpSpPr>
          <a:xfrm>
            <a:off x="4617975" y="1974991"/>
            <a:ext cx="518857" cy="518857"/>
            <a:chOff x="0" y="0"/>
            <a:chExt cx="518856" cy="518856"/>
          </a:xfrm>
        </p:grpSpPr>
        <p:sp>
          <p:nvSpPr>
            <p:cNvPr id="126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127" name="shield 1.png" descr="shield 1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327" y="94326"/>
              <a:ext cx="342903" cy="3429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31" name="Группа"/>
          <p:cNvGrpSpPr/>
          <p:nvPr/>
        </p:nvGrpSpPr>
        <p:grpSpPr>
          <a:xfrm>
            <a:off x="419099" y="3003830"/>
            <a:ext cx="518858" cy="518857"/>
            <a:chOff x="0" y="0"/>
            <a:chExt cx="518856" cy="518856"/>
          </a:xfrm>
        </p:grpSpPr>
        <p:sp>
          <p:nvSpPr>
            <p:cNvPr id="129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130" name="stressed 1.png" descr="stressed 1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4326" y="94326"/>
              <a:ext cx="355603" cy="355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2" name="Google Shape;65;p15"/>
          <p:cNvSpPr txBox="1"/>
          <p:nvPr/>
        </p:nvSpPr>
        <p:spPr>
          <a:xfrm>
            <a:off x="988036" y="1893300"/>
            <a:ext cx="3311248" cy="1168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sz="1200" b="1" dirty="0"/>
              <a:t>Es el órgano más grande </a:t>
            </a:r>
            <a:r>
              <a:rPr lang="es-ES" sz="1200" dirty="0"/>
              <a:t>(la longitud total del intestino de un adulto es de 25 pies*)</a:t>
            </a:r>
            <a:r>
              <a:rPr lang="es-ES" dirty="0"/>
              <a:t>
</a:t>
            </a:r>
            <a:endParaRPr dirty="0">
              <a:latin typeface="Gilroy Regular"/>
              <a:ea typeface="Gilroy Regular"/>
              <a:cs typeface="Gilroy Regular"/>
              <a:sym typeface="Gilroy Regular"/>
            </a:endParaRPr>
          </a:p>
        </p:txBody>
      </p:sp>
      <p:sp>
        <p:nvSpPr>
          <p:cNvPr id="133" name="Google Shape;65;p15"/>
          <p:cNvSpPr txBox="1"/>
          <p:nvPr/>
        </p:nvSpPr>
        <p:spPr>
          <a:xfrm>
            <a:off x="4712302" y="4030120"/>
            <a:ext cx="3881882" cy="1588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15000"/>
              </a:lnSpc>
              <a:defRPr sz="10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***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9"/>
              </a:rPr>
              <a:t>https://www.hopkinsmedicine.org/research/advancements-in-research/fundamentals/in-depth/the-gut-where-bacteria-and-immune-system-meet</a:t>
            </a:r>
            <a:r>
              <a:rPr dirty="0">
                <a:solidFill>
                  <a:srgbClr val="18A1AC"/>
                </a:solidFill>
              </a:rPr>
              <a:t> </a:t>
            </a:r>
            <a:endParaRPr lang="en-CA" dirty="0">
              <a:solidFill>
                <a:srgbClr val="18A1AC"/>
              </a:solidFill>
            </a:endParaRPr>
          </a:p>
          <a:p>
            <a:pPr>
              <a:lnSpc>
                <a:spcPct val="115000"/>
              </a:lnSpc>
              <a:defRPr sz="10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dirty="0"/>
              <a:t>****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10"/>
              </a:rPr>
              <a:t>https://journals.plos.org/plosbiology/article?id=10.1371/journal.pbio.1002533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Прямоугольник"/>
          <p:cNvSpPr/>
          <p:nvPr/>
        </p:nvSpPr>
        <p:spPr>
          <a:xfrm>
            <a:off x="5452533" y="-61384"/>
            <a:ext cx="3818965" cy="5266112"/>
          </a:xfrm>
          <a:prstGeom prst="rect">
            <a:avLst/>
          </a:prstGeom>
          <a:solidFill>
            <a:srgbClr val="204E9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46" name="Google Shape;65;p15"/>
          <p:cNvSpPr txBox="1">
            <a:spLocks noGrp="1"/>
          </p:cNvSpPr>
          <p:nvPr>
            <p:ph type="ctrTitle"/>
          </p:nvPr>
        </p:nvSpPr>
        <p:spPr>
          <a:xfrm>
            <a:off x="306455" y="280498"/>
            <a:ext cx="6999049" cy="631516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 defTabSz="823781">
              <a:lnSpc>
                <a:spcPct val="90000"/>
              </a:lnSpc>
              <a:defRPr sz="2800">
                <a:solidFill>
                  <a:srgbClr val="F1A039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b="1" dirty="0"/>
              <a:t>Control de </a:t>
            </a:r>
            <a:r>
              <a:rPr lang="en-US" b="1" dirty="0" err="1"/>
              <a:t>calidad</a:t>
            </a:r>
            <a:r>
              <a:rPr lang="en-US" dirty="0"/>
              <a:t>
</a:t>
            </a:r>
            <a:endParaRPr dirty="0"/>
          </a:p>
        </p:txBody>
      </p:sp>
      <p:pic>
        <p:nvPicPr>
          <p:cNvPr id="347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Google Shape;235;p32" descr="Google Shape;235;p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8091" y="1187340"/>
            <a:ext cx="2438514" cy="2419295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Производство:…"/>
          <p:cNvSpPr txBox="1"/>
          <p:nvPr/>
        </p:nvSpPr>
        <p:spPr>
          <a:xfrm>
            <a:off x="351066" y="948509"/>
            <a:ext cx="4778967" cy="226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823781">
              <a:spcBef>
                <a:spcPts val="600"/>
              </a:spcBef>
              <a:defRPr sz="1600">
                <a:solidFill>
                  <a:srgbClr val="363F47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/>
              <a:t>La </a:t>
            </a:r>
            <a:r>
              <a:rPr lang="en-US" dirty="0" err="1"/>
              <a:t>producción</a:t>
            </a:r>
            <a:r>
              <a:rPr lang="en-US" dirty="0"/>
              <a:t> de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producto</a:t>
            </a:r>
            <a:r>
              <a:rPr dirty="0"/>
              <a:t>: </a:t>
            </a:r>
          </a:p>
          <a:p>
            <a:pPr marL="203200" indent="-203200" defTabSz="823781">
              <a:lnSpc>
                <a:spcPct val="12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Cumple con los más altos estándares internacionales y está certificada por:</a:t>
            </a:r>
            <a:br>
              <a:rPr dirty="0"/>
            </a:br>
            <a:r>
              <a:rPr b="1" dirty="0"/>
              <a:t>GMP</a:t>
            </a:r>
            <a:r>
              <a:rPr dirty="0"/>
              <a:t>, </a:t>
            </a:r>
            <a:r>
              <a:rPr b="1" dirty="0"/>
              <a:t>ISO</a:t>
            </a:r>
            <a:r>
              <a:rPr dirty="0"/>
              <a:t>, </a:t>
            </a:r>
            <a:r>
              <a:rPr b="1" dirty="0"/>
              <a:t>HACCP</a:t>
            </a:r>
            <a:r>
              <a:rPr dirty="0"/>
              <a:t> </a:t>
            </a:r>
          </a:p>
          <a:p>
            <a:pPr marL="203200" indent="-203200" defTabSz="823781">
              <a:lnSpc>
                <a:spcPct val="12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Cuenta con más de 2400 patentes internacionales y 370 premios internacionales a la innovación</a:t>
            </a:r>
            <a:endParaRPr dirty="0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Metastick_9 (1) копия.png" descr="Metastick_9 (1) копия.png"/>
          <p:cNvPicPr>
            <a:picLocks noChangeAspect="1"/>
          </p:cNvPicPr>
          <p:nvPr/>
        </p:nvPicPr>
        <p:blipFill>
          <a:blip r:embed="rId2"/>
          <a:srcRect l="17812" t="3816" r="4198" b="3816"/>
          <a:stretch>
            <a:fillRect/>
          </a:stretch>
        </p:blipFill>
        <p:spPr>
          <a:xfrm>
            <a:off x="0" y="-110319"/>
            <a:ext cx="9282513" cy="5253819"/>
          </a:xfrm>
          <a:prstGeom prst="rect">
            <a:avLst/>
          </a:prstGeom>
          <a:ln w="12700">
            <a:miter lim="400000"/>
          </a:ln>
        </p:spPr>
      </p:pic>
      <p:sp>
        <p:nvSpPr>
          <p:cNvPr id="353" name="Google Shape;65;p15"/>
          <p:cNvSpPr txBox="1">
            <a:spLocks noGrp="1"/>
          </p:cNvSpPr>
          <p:nvPr>
            <p:ph type="ctrTitle"/>
          </p:nvPr>
        </p:nvSpPr>
        <p:spPr>
          <a:xfrm>
            <a:off x="310847" y="319125"/>
            <a:ext cx="5797345" cy="1078244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algn="l">
              <a:defRPr sz="28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b="1" dirty="0" err="1"/>
              <a:t>Metastick</a:t>
            </a:r>
            <a:r>
              <a:rPr lang="en-US" dirty="0"/>
              <a:t>:</a:t>
            </a:r>
            <a:r>
              <a:rPr sz="3600" dirty="0"/>
              <a:t> </a:t>
            </a:r>
            <a:r>
              <a:rPr lang="es-ES" sz="3100" i="0" dirty="0">
                <a:effectLst/>
                <a:latin typeface="Arial" panose="020B0604020202020204" pitchFamily="34" charset="0"/>
              </a:rPr>
              <a:t>El nuevo aliado de tu sistema digestivo</a:t>
            </a:r>
            <a:endParaRPr dirty="0"/>
          </a:p>
        </p:txBody>
      </p:sp>
      <p:sp>
        <p:nvSpPr>
          <p:cNvPr id="354" name="Google Shape;65;p15"/>
          <p:cNvSpPr txBox="1"/>
          <p:nvPr/>
        </p:nvSpPr>
        <p:spPr>
          <a:xfrm>
            <a:off x="325179" y="1380065"/>
            <a:ext cx="4742231" cy="485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1600" b="1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endParaRPr dirty="0"/>
          </a:p>
        </p:txBody>
      </p:sp>
      <p:pic>
        <p:nvPicPr>
          <p:cNvPr id="35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356" name="Google Shape;65;p15"/>
          <p:cNvSpPr txBox="1"/>
          <p:nvPr/>
        </p:nvSpPr>
        <p:spPr>
          <a:xfrm>
            <a:off x="1036380" y="1918546"/>
            <a:ext cx="4742231" cy="485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lnSpc>
                <a:spcPct val="120000"/>
              </a:lnSpc>
              <a:spcBef>
                <a:spcPts val="600"/>
              </a:spcBef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dirty="0" err="1"/>
              <a:t>Cómodo</a:t>
            </a:r>
            <a:r>
              <a:rPr lang="en-US" dirty="0"/>
              <a:t> y </a:t>
            </a:r>
            <a:r>
              <a:rPr lang="en-US" dirty="0" err="1"/>
              <a:t>fácil</a:t>
            </a:r>
            <a:r>
              <a:rPr lang="en-US" dirty="0"/>
              <a:t> de usar.  </a:t>
            </a:r>
            <a:endParaRPr dirty="0"/>
          </a:p>
        </p:txBody>
      </p:sp>
      <p:sp>
        <p:nvSpPr>
          <p:cNvPr id="357" name="Google Shape;65;p15"/>
          <p:cNvSpPr txBox="1"/>
          <p:nvPr/>
        </p:nvSpPr>
        <p:spPr>
          <a:xfrm>
            <a:off x="1036380" y="3576458"/>
            <a:ext cx="4742231" cy="485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 fontScale="25000" lnSpcReduction="20000"/>
          </a:bodyPr>
          <a:lstStyle>
            <a:lvl1pPr>
              <a:lnSpc>
                <a:spcPct val="120000"/>
              </a:lnSpc>
              <a:spcBef>
                <a:spcPts val="600"/>
              </a:spcBef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sz="6400" dirty="0" err="1"/>
              <a:t>Una</a:t>
            </a:r>
            <a:r>
              <a:rPr lang="en-US" sz="6400" dirty="0"/>
              <a:t> </a:t>
            </a:r>
            <a:r>
              <a:rPr lang="en-US" sz="6400" dirty="0" err="1"/>
              <a:t>dosis</a:t>
            </a:r>
            <a:r>
              <a:rPr lang="en-US" sz="6400" dirty="0"/>
              <a:t> exacta </a:t>
            </a:r>
            <a:r>
              <a:rPr lang="en-US" sz="6400" dirty="0" err="1"/>
              <a:t>en</a:t>
            </a:r>
            <a:r>
              <a:rPr lang="en-US" sz="6400" dirty="0"/>
              <a:t> </a:t>
            </a:r>
            <a:r>
              <a:rPr lang="en-US" sz="6400" dirty="0" err="1"/>
              <a:t>cada</a:t>
            </a:r>
            <a:r>
              <a:rPr lang="en-US" sz="6400" dirty="0"/>
              <a:t> mini </a:t>
            </a:r>
            <a:r>
              <a:rPr lang="en-US" sz="6400" dirty="0" err="1"/>
              <a:t>sobre</a:t>
            </a:r>
            <a:r>
              <a:rPr lang="en-US" sz="6400" dirty="0"/>
              <a:t>. </a:t>
            </a:r>
            <a:r>
              <a:rPr lang="en-US" dirty="0"/>
              <a:t>
</a:t>
            </a:r>
            <a:endParaRPr dirty="0"/>
          </a:p>
        </p:txBody>
      </p:sp>
      <p:sp>
        <p:nvSpPr>
          <p:cNvPr id="358" name="Google Shape;65;p15"/>
          <p:cNvSpPr txBox="1"/>
          <p:nvPr/>
        </p:nvSpPr>
        <p:spPr>
          <a:xfrm>
            <a:off x="1036380" y="2647251"/>
            <a:ext cx="4742231" cy="7236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 fontScale="25000" lnSpcReduction="20000"/>
          </a:bodyPr>
          <a:lstStyle/>
          <a:p>
            <a:pPr>
              <a:lnSpc>
                <a:spcPct val="108000"/>
              </a:lnSpc>
              <a:spcBef>
                <a:spcPts val="600"/>
              </a:spcBef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sz="7200" dirty="0"/>
              <a:t>Paquete herméticamente sellado </a:t>
            </a:r>
          </a:p>
          <a:p>
            <a:pPr>
              <a:lnSpc>
                <a:spcPct val="108000"/>
              </a:lnSpc>
              <a:spcBef>
                <a:spcPts val="600"/>
              </a:spcBef>
              <a:defRPr sz="1600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sz="7200" dirty="0"/>
              <a:t>(ofrece protección contra la contaminación).</a:t>
            </a:r>
            <a:r>
              <a:rPr lang="es-ES" dirty="0"/>
              <a:t>
</a:t>
            </a:r>
            <a:endParaRPr dirty="0"/>
          </a:p>
        </p:txBody>
      </p:sp>
      <p:sp>
        <p:nvSpPr>
          <p:cNvPr id="359" name="Кружок"/>
          <p:cNvSpPr/>
          <p:nvPr/>
        </p:nvSpPr>
        <p:spPr>
          <a:xfrm>
            <a:off x="427252" y="1901661"/>
            <a:ext cx="518857" cy="518857"/>
          </a:xfrm>
          <a:prstGeom prst="ellipse">
            <a:avLst/>
          </a:prstGeom>
          <a:ln w="1524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360" name="drop.png" descr="dro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83" y="3600701"/>
            <a:ext cx="243238" cy="31029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sticks meta.png" descr="sticks met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358" y="1943856"/>
            <a:ext cx="291729" cy="447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" name="shield.png" descr="shiel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958" y="2823943"/>
            <a:ext cx="283443" cy="322993"/>
          </a:xfrm>
          <a:prstGeom prst="rect">
            <a:avLst/>
          </a:prstGeom>
          <a:ln w="12700">
            <a:miter lim="400000"/>
          </a:ln>
        </p:spPr>
      </p:pic>
      <p:sp>
        <p:nvSpPr>
          <p:cNvPr id="363" name="Кружок"/>
          <p:cNvSpPr/>
          <p:nvPr/>
        </p:nvSpPr>
        <p:spPr>
          <a:xfrm>
            <a:off x="427252" y="2711566"/>
            <a:ext cx="518857" cy="518857"/>
          </a:xfrm>
          <a:prstGeom prst="ellipse">
            <a:avLst/>
          </a:prstGeom>
          <a:ln w="1524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64" name="Кружок"/>
          <p:cNvSpPr/>
          <p:nvPr/>
        </p:nvSpPr>
        <p:spPr>
          <a:xfrm>
            <a:off x="427252" y="3502769"/>
            <a:ext cx="518857" cy="518857"/>
          </a:xfrm>
          <a:prstGeom prst="ellipse">
            <a:avLst/>
          </a:prstGeom>
          <a:ln w="1524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36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0C9FD2-C1D5-0410-43BD-3C027EB19307}"/>
              </a:ext>
            </a:extLst>
          </p:cNvPr>
          <p:cNvSpPr txBox="1"/>
          <p:nvPr/>
        </p:nvSpPr>
        <p:spPr>
          <a:xfrm>
            <a:off x="1859222" y="4628643"/>
            <a:ext cx="4671390" cy="307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700" spc="-5" dirty="0">
                <a:solidFill>
                  <a:schemeClr val="tx1"/>
                </a:solidFill>
                <a:latin typeface="Arial MT"/>
                <a:cs typeface="Arial MT"/>
              </a:rPr>
              <a:t>Estas declaraciones  no han sido evaluadas por la Administración de Alimentos y Medicamentos, FDA.
Este producto no está destinado a diagnosticar, prevenir o tratar ninguna enfermedad.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102;p18" descr="Google Shape;102;p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753" y="-284789"/>
            <a:ext cx="3689247" cy="5531168"/>
          </a:xfrm>
          <a:prstGeom prst="rect">
            <a:avLst/>
          </a:prstGeom>
          <a:ln w="12700">
            <a:miter lim="400000"/>
          </a:ln>
        </p:spPr>
      </p:pic>
      <p:sp>
        <p:nvSpPr>
          <p:cNvPr id="368" name="Google Shape;65;p15"/>
          <p:cNvSpPr txBox="1">
            <a:spLocks noGrp="1"/>
          </p:cNvSpPr>
          <p:nvPr>
            <p:ph type="ctrTitle"/>
          </p:nvPr>
        </p:nvSpPr>
        <p:spPr>
          <a:xfrm>
            <a:off x="310847" y="319125"/>
            <a:ext cx="8633988" cy="1770261"/>
          </a:xfrm>
          <a:prstGeom prst="rect">
            <a:avLst/>
          </a:prstGeom>
        </p:spPr>
        <p:txBody>
          <a:bodyPr anchor="t"/>
          <a:lstStyle/>
          <a:p>
            <a:pPr algn="l"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b="1" dirty="0" err="1">
                <a:solidFill>
                  <a:schemeClr val="accent4">
                    <a:lumMod val="75000"/>
                  </a:schemeClr>
                </a:solidFill>
              </a:rPr>
              <a:t>Metastick</a:t>
            </a:r>
            <a:r>
              <a:rPr b="1" dirty="0">
                <a:solidFill>
                  <a:schemeClr val="accent4">
                    <a:lumMod val="75000"/>
                  </a:schemeClr>
                </a:solidFill>
              </a:rPr>
              <a:t>:</a:t>
            </a:r>
            <a:br>
              <a:rPr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¿</a:t>
            </a:r>
            <a:r>
              <a:rPr lang="en-US" b="1" dirty="0" err="1">
                <a:solidFill>
                  <a:schemeClr val="accent4">
                    <a:lumMod val="75000"/>
                  </a:schemeClr>
                </a:solidFill>
              </a:rPr>
              <a:t>Cómo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4">
                    <a:lumMod val="75000"/>
                  </a:schemeClr>
                </a:solidFill>
              </a:rPr>
              <a:t>tomarlo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?</a:t>
            </a:r>
            <a:endParaRPr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69" name="Google Shape;65;p15"/>
          <p:cNvSpPr txBox="1"/>
          <p:nvPr/>
        </p:nvSpPr>
        <p:spPr>
          <a:xfrm>
            <a:off x="325179" y="1473200"/>
            <a:ext cx="4742231" cy="1526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03500"/>
              </a:lnSpc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Mezcle el contenido del mini sobre (sachet) </a:t>
            </a:r>
          </a:p>
          <a:p>
            <a:pPr>
              <a:lnSpc>
                <a:spcPct val="103500"/>
              </a:lnSpc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con media taza (100 ml) de agua o jugo. </a:t>
            </a:r>
          </a:p>
          <a:p>
            <a:pPr>
              <a:lnSpc>
                <a:spcPct val="103500"/>
              </a:lnSpc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Tome 1-2 veces al día durante 15 días antes de las comidas </a:t>
            </a:r>
          </a:p>
          <a:p>
            <a:pPr>
              <a:lnSpc>
                <a:spcPct val="103500"/>
              </a:lnSpc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 </a:t>
            </a:r>
            <a:endParaRPr dirty="0"/>
          </a:p>
        </p:txBody>
      </p:sp>
      <p:pic>
        <p:nvPicPr>
          <p:cNvPr id="37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77" name="Группа"/>
          <p:cNvGrpSpPr/>
          <p:nvPr/>
        </p:nvGrpSpPr>
        <p:grpSpPr>
          <a:xfrm>
            <a:off x="446464" y="3167059"/>
            <a:ext cx="2960393" cy="1212126"/>
            <a:chOff x="0" y="0"/>
            <a:chExt cx="2960391" cy="1212125"/>
          </a:xfrm>
        </p:grpSpPr>
        <p:sp>
          <p:nvSpPr>
            <p:cNvPr id="372" name="Сквиркл"/>
            <p:cNvSpPr/>
            <p:nvPr/>
          </p:nvSpPr>
          <p:spPr>
            <a:xfrm>
              <a:off x="-1" y="-1"/>
              <a:ext cx="2960393" cy="1212127"/>
            </a:xfrm>
            <a:prstGeom prst="roundRect">
              <a:avLst>
                <a:gd name="adj" fmla="val 50000"/>
              </a:avLst>
            </a:prstGeom>
            <a:noFill/>
            <a:ln w="12700" cap="flat">
              <a:solidFill>
                <a:srgbClr val="F1A039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373" name="Изображение" descr="Изображение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4045" y="171140"/>
              <a:ext cx="215075" cy="8698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4" name="Изображение" descr="Изображение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15692" y="171140"/>
              <a:ext cx="529006" cy="8698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75" name="Google Shape;65;p15"/>
            <p:cNvSpPr txBox="1"/>
            <p:nvPr/>
          </p:nvSpPr>
          <p:spPr>
            <a:xfrm>
              <a:off x="630448" y="370471"/>
              <a:ext cx="751170" cy="471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algn="ctr" defTabSz="731519">
                <a:lnSpc>
                  <a:spcPct val="90000"/>
                </a:lnSpc>
                <a:defRPr sz="2000">
                  <a:solidFill>
                    <a:srgbClr val="FF9B00"/>
                  </a:solidFill>
                  <a:latin typeface="Gilroy Light"/>
                  <a:ea typeface="Gilroy Light"/>
                  <a:cs typeface="Gilroy Light"/>
                  <a:sym typeface="Gilroy Light"/>
                </a:defRPr>
              </a:lvl1pPr>
            </a:lstStyle>
            <a:p>
              <a:r>
                <a:t>+</a:t>
              </a:r>
            </a:p>
          </p:txBody>
        </p:sp>
        <p:sp>
          <p:nvSpPr>
            <p:cNvPr id="376" name="Google Shape;65;p15"/>
            <p:cNvSpPr txBox="1"/>
            <p:nvPr/>
          </p:nvSpPr>
          <p:spPr>
            <a:xfrm>
              <a:off x="1899645" y="383171"/>
              <a:ext cx="751170" cy="47118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algn="ctr" defTabSz="749808">
                <a:lnSpc>
                  <a:spcPct val="90000"/>
                </a:lnSpc>
                <a:defRPr sz="2000">
                  <a:solidFill>
                    <a:srgbClr val="363F47"/>
                  </a:solidFill>
                  <a:latin typeface="Gilroy Bold"/>
                  <a:ea typeface="Gilroy Bold"/>
                  <a:cs typeface="Gilroy Bold"/>
                  <a:sym typeface="Gilroy Bold"/>
                </a:defRPr>
              </a:lvl1pPr>
            </a:lstStyle>
            <a:p>
              <a:r>
                <a:rPr lang="en-CA" dirty="0"/>
                <a:t>x</a:t>
              </a:r>
              <a:r>
                <a:rPr dirty="0"/>
                <a:t>2</a:t>
              </a:r>
            </a:p>
          </p:txBody>
        </p:sp>
      </p:grp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11_metastick копия.png" descr="11_metastick копия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42" y="-38954"/>
            <a:ext cx="10363854" cy="5221408"/>
          </a:xfrm>
          <a:prstGeom prst="rect">
            <a:avLst/>
          </a:prstGeom>
          <a:ln w="12700">
            <a:miter lim="400000"/>
          </a:ln>
        </p:spPr>
      </p:pic>
      <p:sp>
        <p:nvSpPr>
          <p:cNvPr id="380" name="Google Shape;65;p15"/>
          <p:cNvSpPr txBox="1">
            <a:spLocks noGrp="1"/>
          </p:cNvSpPr>
          <p:nvPr>
            <p:ph type="ctrTitle"/>
          </p:nvPr>
        </p:nvSpPr>
        <p:spPr>
          <a:xfrm>
            <a:off x="310847" y="319124"/>
            <a:ext cx="8633988" cy="852678"/>
          </a:xfrm>
          <a:prstGeom prst="rect">
            <a:avLst/>
          </a:prstGeom>
        </p:spPr>
        <p:txBody>
          <a:bodyPr anchor="t"/>
          <a:lstStyle>
            <a:lvl1pPr algn="l">
              <a:defRPr sz="2800">
                <a:solidFill>
                  <a:srgbClr val="363F47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b="1" dirty="0" err="1">
                <a:solidFill>
                  <a:srgbClr val="51913F"/>
                </a:solidFill>
              </a:rPr>
              <a:t>Metastick</a:t>
            </a:r>
            <a:r>
              <a:rPr b="1" dirty="0">
                <a:solidFill>
                  <a:srgbClr val="51913F"/>
                </a:solidFill>
              </a:rPr>
              <a:t> </a:t>
            </a:r>
            <a:r>
              <a:rPr lang="en-CA" b="1" dirty="0">
                <a:solidFill>
                  <a:srgbClr val="51913F"/>
                </a:solidFill>
              </a:rPr>
              <a:t>le </a:t>
            </a:r>
            <a:r>
              <a:rPr lang="en-US" b="1" dirty="0" err="1">
                <a:solidFill>
                  <a:srgbClr val="51913F"/>
                </a:solidFill>
              </a:rPr>
              <a:t>ayudará</a:t>
            </a:r>
            <a:r>
              <a:rPr lang="en-US" b="1" dirty="0">
                <a:solidFill>
                  <a:srgbClr val="51913F"/>
                </a:solidFill>
              </a:rPr>
              <a:t> a</a:t>
            </a:r>
            <a:r>
              <a:rPr b="1" dirty="0">
                <a:solidFill>
                  <a:srgbClr val="51913F"/>
                </a:solidFill>
              </a:rPr>
              <a:t>:</a:t>
            </a:r>
          </a:p>
        </p:txBody>
      </p:sp>
      <p:pic>
        <p:nvPicPr>
          <p:cNvPr id="381" name="image10.png" descr="imag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382" name="Google Shape;265;p36"/>
          <p:cNvSpPr txBox="1"/>
          <p:nvPr/>
        </p:nvSpPr>
        <p:spPr>
          <a:xfrm>
            <a:off x="335969" y="1004881"/>
            <a:ext cx="5446729" cy="2100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 marL="203200" indent="-203200">
              <a:lnSpc>
                <a:spcPct val="110000"/>
              </a:lnSpc>
              <a:spcBef>
                <a:spcPts val="600"/>
              </a:spcBef>
              <a:buSzPct val="100000"/>
              <a:buChar char="•"/>
              <a:defRPr sz="1600">
                <a:solidFill>
                  <a:srgbClr val="363F47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Mantener el balance de la microflora intestinal.
Mejorar la digestión y la absorción de nutrientes.
Reducir las molestias en el tracto gastrointestinal y normalizar las heces.
Promover un metabolismo más saludable.
Fortalecer el sistema inmunológico.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4642C3-2025-D8F3-0D17-4F744D291A0D}"/>
              </a:ext>
            </a:extLst>
          </p:cNvPr>
          <p:cNvSpPr txBox="1"/>
          <p:nvPr/>
        </p:nvSpPr>
        <p:spPr>
          <a:xfrm>
            <a:off x="2018249" y="4730446"/>
            <a:ext cx="4671390" cy="307777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700" spc="-5" dirty="0">
                <a:solidFill>
                  <a:schemeClr val="tx1"/>
                </a:solidFill>
                <a:latin typeface="Arial MT"/>
                <a:cs typeface="Arial MT"/>
              </a:rPr>
              <a:t>Estas declaraciones  no han sido evaluadas por la Administración de Alimentos y Medicamentos, FDA.
Este producto no está destinado a diagnosticar, prevenir o tratar ninguna enfermedad.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dan-gold-E6HjQaB7UEA-unsplash.jpg" descr="dan-gold-E6HjQaB7UEA-unsplash.jpg"/>
          <p:cNvPicPr>
            <a:picLocks noChangeAspect="1"/>
          </p:cNvPicPr>
          <p:nvPr/>
        </p:nvPicPr>
        <p:blipFill>
          <a:blip r:embed="rId2"/>
          <a:srcRect l="15998" t="12644" r="8422" b="16296"/>
          <a:stretch>
            <a:fillRect/>
          </a:stretch>
        </p:blipFill>
        <p:spPr>
          <a:xfrm rot="16200000">
            <a:off x="4727706" y="746983"/>
            <a:ext cx="5183124" cy="3654956"/>
          </a:xfrm>
          <a:prstGeom prst="rect">
            <a:avLst/>
          </a:prstGeom>
          <a:ln w="12700">
            <a:miter lim="400000"/>
          </a:ln>
        </p:spPr>
      </p:pic>
      <p:sp>
        <p:nvSpPr>
          <p:cNvPr id="385" name="Google Shape;65;p15"/>
          <p:cNvSpPr txBox="1">
            <a:spLocks noGrp="1"/>
          </p:cNvSpPr>
          <p:nvPr>
            <p:ph type="ctrTitle"/>
          </p:nvPr>
        </p:nvSpPr>
        <p:spPr>
          <a:xfrm>
            <a:off x="319314" y="319125"/>
            <a:ext cx="8633988" cy="1770261"/>
          </a:xfrm>
          <a:prstGeom prst="rect">
            <a:avLst/>
          </a:prstGeom>
        </p:spPr>
        <p:txBody>
          <a:bodyPr anchor="t"/>
          <a:lstStyle/>
          <a:p>
            <a:pPr algn="l"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b="1" dirty="0" err="1">
                <a:solidFill>
                  <a:schemeClr val="accent4">
                    <a:lumMod val="75000"/>
                  </a:schemeClr>
                </a:solidFill>
              </a:rPr>
              <a:t>Metastick</a:t>
            </a:r>
            <a:r>
              <a:rPr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br>
              <a:rPr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b="1" dirty="0" err="1">
                <a:solidFill>
                  <a:schemeClr val="accent4">
                    <a:lumMod val="75000"/>
                  </a:schemeClr>
                </a:solidFill>
              </a:rPr>
              <a:t>es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 para </a:t>
            </a:r>
            <a:r>
              <a:rPr lang="en-US" b="1" dirty="0" err="1">
                <a:solidFill>
                  <a:schemeClr val="accent4">
                    <a:lumMod val="75000"/>
                  </a:schemeClr>
                </a:solidFill>
              </a:rPr>
              <a:t>quíen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</a:rPr>
              <a:t>:</a:t>
            </a:r>
            <a:endParaRPr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86" name="Google Shape;65;p15"/>
          <p:cNvSpPr txBox="1"/>
          <p:nvPr/>
        </p:nvSpPr>
        <p:spPr>
          <a:xfrm>
            <a:off x="323545" y="1456265"/>
            <a:ext cx="4742228" cy="4211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marL="203200" indent="-2032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No sigue un dieta saludable regularmente.
Necesita mejorar sus hábitos alimenticios.
Experimenta mucho estrés.
Fuma.
Ocasionalmente toma mucho alcohol.
Quiere tener un mejor control de su apetito.</a:t>
            </a:r>
            <a:endParaRPr dirty="0"/>
          </a:p>
        </p:txBody>
      </p:sp>
      <p:pic>
        <p:nvPicPr>
          <p:cNvPr id="387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BB1C14A-113B-BFD0-74A8-A652F8C9D700}"/>
              </a:ext>
            </a:extLst>
          </p:cNvPr>
          <p:cNvSpPr txBox="1"/>
          <p:nvPr/>
        </p:nvSpPr>
        <p:spPr>
          <a:xfrm>
            <a:off x="554506" y="4670486"/>
            <a:ext cx="4671390" cy="307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700" spc="-5" dirty="0">
                <a:solidFill>
                  <a:schemeClr val="tx1"/>
                </a:solidFill>
                <a:latin typeface="Arial MT"/>
                <a:cs typeface="Arial MT"/>
              </a:rPr>
              <a:t>Estas declaraciones  no han sido evaluadas por la Administración de Alimentos y Medicamentos, FDA.
Este producto no está destinado a diagnosticar, prevenir o tratar ninguna enfermedad.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263;p36" descr="Google Shape;263;p36"/>
          <p:cNvPicPr>
            <a:picLocks noChangeAspect="1"/>
          </p:cNvPicPr>
          <p:nvPr/>
        </p:nvPicPr>
        <p:blipFill>
          <a:blip r:embed="rId2"/>
          <a:srcRect l="8228" t="15033" r="7211" b="406"/>
          <a:stretch>
            <a:fillRect/>
          </a:stretch>
        </p:blipFill>
        <p:spPr>
          <a:xfrm>
            <a:off x="-556147" y="-376979"/>
            <a:ext cx="10368015" cy="5832009"/>
          </a:xfrm>
          <a:prstGeom prst="rect">
            <a:avLst/>
          </a:prstGeom>
          <a:ln w="12700">
            <a:miter lim="400000"/>
          </a:ln>
        </p:spPr>
      </p:pic>
      <p:sp>
        <p:nvSpPr>
          <p:cNvPr id="391" name="Google Shape;65;p15"/>
          <p:cNvSpPr txBox="1">
            <a:spLocks noGrp="1"/>
          </p:cNvSpPr>
          <p:nvPr>
            <p:ph type="ctrTitle"/>
          </p:nvPr>
        </p:nvSpPr>
        <p:spPr>
          <a:xfrm>
            <a:off x="310867" y="-130414"/>
            <a:ext cx="8633988" cy="852678"/>
          </a:xfrm>
          <a:prstGeom prst="rect">
            <a:avLst/>
          </a:prstGeom>
        </p:spPr>
        <p:txBody>
          <a:bodyPr anchor="t"/>
          <a:lstStyle>
            <a:lvl1pPr algn="l">
              <a:defRPr sz="2800">
                <a:solidFill>
                  <a:srgbClr val="FDFFC8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b="1" dirty="0" err="1"/>
              <a:t>Metastick</a:t>
            </a:r>
            <a:endParaRPr b="1" dirty="0"/>
          </a:p>
        </p:txBody>
      </p:sp>
      <p:pic>
        <p:nvPicPr>
          <p:cNvPr id="392" name="image10.png" descr="imag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393" name="Google Shape;265;p36"/>
          <p:cNvSpPr txBox="1"/>
          <p:nvPr/>
        </p:nvSpPr>
        <p:spPr>
          <a:xfrm>
            <a:off x="1209888" y="787261"/>
            <a:ext cx="3240191" cy="10617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3" tIns="91423" rIns="91423" bIns="91423">
            <a:spAutoFit/>
          </a:bodyPr>
          <a:lstStyle>
            <a:lvl1pPr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s-ES" sz="1900" dirty="0"/>
              <a:t>Ayuda a restaurar una sana </a:t>
            </a:r>
            <a:r>
              <a:rPr lang="es-ES" sz="1900" dirty="0" err="1"/>
              <a:t>microflora</a:t>
            </a:r>
            <a:r>
              <a:rPr lang="es-ES" sz="1900" dirty="0"/>
              <a:t> intestinal
</a:t>
            </a:r>
            <a:endParaRPr sz="1900" dirty="0"/>
          </a:p>
        </p:txBody>
      </p:sp>
      <p:sp>
        <p:nvSpPr>
          <p:cNvPr id="394" name="Google Shape;267;p36"/>
          <p:cNvSpPr txBox="1"/>
          <p:nvPr/>
        </p:nvSpPr>
        <p:spPr>
          <a:xfrm>
            <a:off x="1209889" y="1815785"/>
            <a:ext cx="3589502" cy="72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>
            <a:lvl1pPr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sz="1900" dirty="0" err="1"/>
              <a:t>Tiene</a:t>
            </a:r>
            <a:r>
              <a:rPr lang="en-US" sz="1900" dirty="0"/>
              <a:t> un </a:t>
            </a:r>
            <a:r>
              <a:rPr lang="en-US" sz="1900" dirty="0" err="1"/>
              <a:t>efecto</a:t>
            </a:r>
            <a:r>
              <a:rPr lang="en-US" sz="1900" dirty="0"/>
              <a:t> </a:t>
            </a:r>
            <a:r>
              <a:rPr lang="en-US" sz="1900" dirty="0" err="1"/>
              <a:t>inmediato</a:t>
            </a:r>
            <a:r>
              <a:rPr lang="en-US" dirty="0"/>
              <a:t>
</a:t>
            </a:r>
            <a:endParaRPr dirty="0"/>
          </a:p>
        </p:txBody>
      </p:sp>
      <p:sp>
        <p:nvSpPr>
          <p:cNvPr id="395" name="Google Shape;268;p36"/>
          <p:cNvSpPr txBox="1"/>
          <p:nvPr/>
        </p:nvSpPr>
        <p:spPr>
          <a:xfrm>
            <a:off x="1209889" y="2644557"/>
            <a:ext cx="3589502" cy="1015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spAutoFit/>
          </a:bodyPr>
          <a:lstStyle/>
          <a:p>
            <a:pPr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sz="1900" dirty="0" err="1"/>
              <a:t>Producida</a:t>
            </a:r>
            <a:r>
              <a:rPr lang="en-US" sz="1900" dirty="0"/>
              <a:t> </a:t>
            </a:r>
            <a:r>
              <a:rPr lang="en-US" sz="1900" dirty="0" err="1"/>
              <a:t>usando</a:t>
            </a:r>
            <a:r>
              <a:rPr lang="en-US" sz="1900" dirty="0"/>
              <a:t> </a:t>
            </a:r>
            <a:r>
              <a:rPr lang="en-US" sz="1900" dirty="0" err="1"/>
              <a:t>tecnologia</a:t>
            </a:r>
            <a:r>
              <a:rPr lang="en-US" sz="1900" dirty="0"/>
              <a:t> </a:t>
            </a:r>
            <a:r>
              <a:rPr lang="en-US" sz="1900" dirty="0" err="1"/>
              <a:t>innovadora</a:t>
            </a:r>
            <a:r>
              <a:rPr lang="en-US" dirty="0"/>
              <a:t>
</a:t>
            </a:r>
            <a:endParaRPr dirty="0"/>
          </a:p>
        </p:txBody>
      </p:sp>
      <p:sp>
        <p:nvSpPr>
          <p:cNvPr id="396" name="Google Shape;269;p36"/>
          <p:cNvSpPr txBox="1"/>
          <p:nvPr/>
        </p:nvSpPr>
        <p:spPr>
          <a:xfrm>
            <a:off x="1209888" y="3586199"/>
            <a:ext cx="4009143" cy="7694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3" tIns="91423" rIns="91423" bIns="91423">
            <a:spAutoFit/>
          </a:bodyPr>
          <a:lstStyle>
            <a:lvl1pPr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sz="1900" dirty="0" err="1"/>
              <a:t>Tiene</a:t>
            </a:r>
            <a:r>
              <a:rPr lang="en-US" sz="1900" dirty="0"/>
              <a:t> </a:t>
            </a:r>
            <a:r>
              <a:rPr lang="es-ES" sz="1900" dirty="0"/>
              <a:t>efectos positivos demostrados en la salud</a:t>
            </a:r>
            <a:endParaRPr sz="1900" dirty="0"/>
          </a:p>
        </p:txBody>
      </p:sp>
      <p:grpSp>
        <p:nvGrpSpPr>
          <p:cNvPr id="399" name="Группа"/>
          <p:cNvGrpSpPr/>
          <p:nvPr/>
        </p:nvGrpSpPr>
        <p:grpSpPr>
          <a:xfrm>
            <a:off x="427975" y="787262"/>
            <a:ext cx="666070" cy="666069"/>
            <a:chOff x="0" y="0"/>
            <a:chExt cx="666068" cy="666068"/>
          </a:xfrm>
        </p:grpSpPr>
        <p:pic>
          <p:nvPicPr>
            <p:cNvPr id="397" name="Vector 4.png" descr="Vector 4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2162" y="59982"/>
              <a:ext cx="389047" cy="5461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8" name="Кружок"/>
            <p:cNvSpPr/>
            <p:nvPr/>
          </p:nvSpPr>
          <p:spPr>
            <a:xfrm>
              <a:off x="-1" y="-1"/>
              <a:ext cx="666069" cy="666069"/>
            </a:xfrm>
            <a:prstGeom prst="ellipse">
              <a:avLst/>
            </a:prstGeom>
            <a:noFill/>
            <a:ln w="15240" cap="flat">
              <a:solidFill>
                <a:srgbClr val="4B4B4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402" name="Группа"/>
          <p:cNvGrpSpPr/>
          <p:nvPr/>
        </p:nvGrpSpPr>
        <p:grpSpPr>
          <a:xfrm>
            <a:off x="427975" y="1685028"/>
            <a:ext cx="666070" cy="666069"/>
            <a:chOff x="0" y="0"/>
            <a:chExt cx="666068" cy="666068"/>
          </a:xfrm>
        </p:grpSpPr>
        <p:pic>
          <p:nvPicPr>
            <p:cNvPr id="400" name="timerr.png" descr="timerr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4604" y="123482"/>
              <a:ext cx="460067" cy="4191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1" name="Кружок"/>
            <p:cNvSpPr/>
            <p:nvPr/>
          </p:nvSpPr>
          <p:spPr>
            <a:xfrm>
              <a:off x="-1" y="-1"/>
              <a:ext cx="666069" cy="666069"/>
            </a:xfrm>
            <a:prstGeom prst="ellipse">
              <a:avLst/>
            </a:prstGeom>
            <a:noFill/>
            <a:ln w="15240" cap="flat">
              <a:solidFill>
                <a:srgbClr val="4B4B4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405" name="Группа"/>
          <p:cNvGrpSpPr/>
          <p:nvPr/>
        </p:nvGrpSpPr>
        <p:grpSpPr>
          <a:xfrm>
            <a:off x="427975" y="2623929"/>
            <a:ext cx="666070" cy="666069"/>
            <a:chOff x="0" y="0"/>
            <a:chExt cx="666068" cy="666068"/>
          </a:xfrm>
        </p:grpSpPr>
        <p:pic>
          <p:nvPicPr>
            <p:cNvPr id="403" name="scienc.png" descr="scienc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6814" y="85382"/>
              <a:ext cx="352188" cy="4699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4" name="Кружок"/>
            <p:cNvSpPr/>
            <p:nvPr/>
          </p:nvSpPr>
          <p:spPr>
            <a:xfrm>
              <a:off x="-1" y="-1"/>
              <a:ext cx="666069" cy="666069"/>
            </a:xfrm>
            <a:prstGeom prst="ellipse">
              <a:avLst/>
            </a:prstGeom>
            <a:noFill/>
            <a:ln w="15240" cap="flat">
              <a:solidFill>
                <a:srgbClr val="4B4B4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408" name="Группа"/>
          <p:cNvGrpSpPr/>
          <p:nvPr/>
        </p:nvGrpSpPr>
        <p:grpSpPr>
          <a:xfrm>
            <a:off x="427975" y="3570448"/>
            <a:ext cx="666070" cy="666069"/>
            <a:chOff x="0" y="0"/>
            <a:chExt cx="666068" cy="666068"/>
          </a:xfrm>
        </p:grpSpPr>
        <p:pic>
          <p:nvPicPr>
            <p:cNvPr id="406" name="qual.png" descr="qual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2557" y="85382"/>
              <a:ext cx="482602" cy="482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07" name="Кружок"/>
            <p:cNvSpPr/>
            <p:nvPr/>
          </p:nvSpPr>
          <p:spPr>
            <a:xfrm>
              <a:off x="-1" y="0"/>
              <a:ext cx="666069" cy="666069"/>
            </a:xfrm>
            <a:prstGeom prst="ellipse">
              <a:avLst/>
            </a:prstGeom>
            <a:noFill/>
            <a:ln w="15240" cap="flat">
              <a:solidFill>
                <a:srgbClr val="4B4B4B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4020781-6C83-A3DE-EFCC-8C93D95B83BC}"/>
              </a:ext>
            </a:extLst>
          </p:cNvPr>
          <p:cNvSpPr txBox="1"/>
          <p:nvPr/>
        </p:nvSpPr>
        <p:spPr>
          <a:xfrm>
            <a:off x="1930786" y="4782446"/>
            <a:ext cx="4671390" cy="307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700" spc="-5" dirty="0">
                <a:solidFill>
                  <a:schemeClr val="tx1"/>
                </a:solidFill>
                <a:latin typeface="Arial MT"/>
                <a:cs typeface="Arial MT"/>
              </a:rPr>
              <a:t>Estas declaraciones  no han sido evaluadas por la Administración de Alimentos y Medicamentos, FDA.
Este producto no está destinado a diagnosticar, prevenir o tratar ninguna enfermedad.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300;p39" descr="Google Shape;300;p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77" y="0"/>
            <a:ext cx="5143526" cy="5143502"/>
          </a:xfrm>
          <a:prstGeom prst="rect">
            <a:avLst/>
          </a:prstGeom>
          <a:ln w="12700">
            <a:miter lim="400000"/>
          </a:ln>
        </p:spPr>
      </p:pic>
      <p:sp>
        <p:nvSpPr>
          <p:cNvPr id="411" name="Google Shape;305;p39"/>
          <p:cNvSpPr txBox="1">
            <a:spLocks noGrp="1"/>
          </p:cNvSpPr>
          <p:nvPr>
            <p:ph type="body" sz="quarter" idx="1"/>
          </p:nvPr>
        </p:nvSpPr>
        <p:spPr>
          <a:xfrm>
            <a:off x="389537" y="1343975"/>
            <a:ext cx="3265800" cy="72324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  <a:defRPr sz="20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dirty="0"/>
              <a:t>2193 </a:t>
            </a:r>
            <a:r>
              <a:rPr dirty="0" err="1"/>
              <a:t>Metastick</a:t>
            </a:r>
            <a:br>
              <a:rPr dirty="0"/>
            </a:br>
            <a:r>
              <a:rPr lang="en-US" sz="1100" dirty="0">
                <a:solidFill>
                  <a:srgbClr val="000000"/>
                </a:solidFill>
                <a:latin typeface="Gilroy Regular"/>
                <a:ea typeface="Gilroy Regular"/>
                <a:cs typeface="Gilroy Regular"/>
                <a:sym typeface="Gilroy Regular"/>
              </a:rPr>
              <a:t>15 mini-</a:t>
            </a:r>
            <a:r>
              <a:rPr lang="en-US" sz="1100" dirty="0" err="1">
                <a:solidFill>
                  <a:srgbClr val="000000"/>
                </a:solidFill>
                <a:latin typeface="Gilroy Regular"/>
                <a:ea typeface="Gilroy Regular"/>
                <a:cs typeface="Gilroy Regular"/>
                <a:sym typeface="Gilroy Regular"/>
              </a:rPr>
              <a:t>sobres</a:t>
            </a:r>
            <a:r>
              <a:rPr lang="en-US" sz="1100" dirty="0">
                <a:solidFill>
                  <a:srgbClr val="000000"/>
                </a:solidFill>
                <a:latin typeface="Gilroy Regular"/>
                <a:ea typeface="Gilroy Regular"/>
                <a:cs typeface="Gilroy Regular"/>
                <a:sym typeface="Gilroy Regular"/>
              </a:rPr>
              <a:t> (20 ml)</a:t>
            </a:r>
            <a:endParaRPr sz="1100" dirty="0">
              <a:solidFill>
                <a:srgbClr val="000000"/>
              </a:solidFill>
              <a:latin typeface="Gilroy Regular"/>
              <a:ea typeface="Gilroy Regular"/>
              <a:cs typeface="Gilroy Regular"/>
              <a:sym typeface="Gilroy Regular"/>
            </a:endParaRPr>
          </a:p>
        </p:txBody>
      </p:sp>
      <p:sp>
        <p:nvSpPr>
          <p:cNvPr id="412" name="Google Shape;306;p39"/>
          <p:cNvSpPr txBox="1">
            <a:spLocks noGrp="1"/>
          </p:cNvSpPr>
          <p:nvPr>
            <p:ph type="title"/>
          </p:nvPr>
        </p:nvSpPr>
        <p:spPr>
          <a:xfrm>
            <a:off x="388302" y="2769677"/>
            <a:ext cx="1428903" cy="396602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1400"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dirty="0" err="1"/>
              <a:t>Precio</a:t>
            </a:r>
            <a:r>
              <a:rPr lang="en-US" dirty="0"/>
              <a:t> del club
</a:t>
            </a:r>
            <a:endParaRPr dirty="0"/>
          </a:p>
        </p:txBody>
      </p:sp>
      <p:sp>
        <p:nvSpPr>
          <p:cNvPr id="413" name="Google Shape;307;p39"/>
          <p:cNvSpPr txBox="1"/>
          <p:nvPr/>
        </p:nvSpPr>
        <p:spPr>
          <a:xfrm>
            <a:off x="388302" y="3148924"/>
            <a:ext cx="1608303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 fontScale="25000" lnSpcReduction="20000"/>
          </a:bodyPr>
          <a:lstStyle>
            <a:lvl1pPr>
              <a:defRPr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sz="5600" dirty="0" err="1"/>
              <a:t>Precio</a:t>
            </a:r>
            <a:r>
              <a:rPr lang="en-US" sz="5600" dirty="0"/>
              <a:t> de </a:t>
            </a:r>
            <a:r>
              <a:rPr lang="en-US" sz="5600" dirty="0" err="1"/>
              <a:t>venta</a:t>
            </a:r>
            <a:r>
              <a:rPr lang="en-US" sz="5600" dirty="0"/>
              <a:t> </a:t>
            </a:r>
          </a:p>
          <a:p>
            <a:r>
              <a:rPr lang="en-US" sz="5600" dirty="0"/>
              <a:t>al </a:t>
            </a:r>
            <a:r>
              <a:rPr lang="en-US" sz="5600" dirty="0" err="1"/>
              <a:t>público</a:t>
            </a:r>
            <a:r>
              <a:rPr lang="en-US" dirty="0"/>
              <a:t>
</a:t>
            </a:r>
            <a:endParaRPr dirty="0"/>
          </a:p>
        </p:txBody>
      </p:sp>
      <p:sp>
        <p:nvSpPr>
          <p:cNvPr id="414" name="Google Shape;308;p39"/>
          <p:cNvSpPr txBox="1"/>
          <p:nvPr/>
        </p:nvSpPr>
        <p:spPr>
          <a:xfrm>
            <a:off x="2219800" y="2752320"/>
            <a:ext cx="1428902" cy="3966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/>
              <a:t>$</a:t>
            </a:r>
            <a:r>
              <a:rPr dirty="0"/>
              <a:t>21</a:t>
            </a:r>
            <a:r>
              <a:rPr lang="en-US" dirty="0"/>
              <a:t>.</a:t>
            </a:r>
            <a:r>
              <a:rPr dirty="0"/>
              <a:t>00</a:t>
            </a:r>
            <a:r>
              <a:rPr lang="en-CA" dirty="0"/>
              <a:t> USD</a:t>
            </a:r>
            <a:r>
              <a:rPr dirty="0"/>
              <a:t> </a:t>
            </a:r>
          </a:p>
        </p:txBody>
      </p:sp>
      <p:sp>
        <p:nvSpPr>
          <p:cNvPr id="415" name="Google Shape;309;p39"/>
          <p:cNvSpPr txBox="1"/>
          <p:nvPr/>
        </p:nvSpPr>
        <p:spPr>
          <a:xfrm>
            <a:off x="2219800" y="3148920"/>
            <a:ext cx="1428902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/>
              <a:t>$</a:t>
            </a:r>
            <a:r>
              <a:rPr dirty="0"/>
              <a:t>26</a:t>
            </a:r>
            <a:r>
              <a:rPr lang="en-US" dirty="0"/>
              <a:t>.</a:t>
            </a:r>
            <a:r>
              <a:rPr dirty="0"/>
              <a:t>25</a:t>
            </a:r>
            <a:r>
              <a:rPr lang="en-CA" dirty="0"/>
              <a:t> USD</a:t>
            </a:r>
            <a:r>
              <a:rPr dirty="0"/>
              <a:t> </a:t>
            </a:r>
          </a:p>
        </p:txBody>
      </p:sp>
      <p:sp>
        <p:nvSpPr>
          <p:cNvPr id="416" name="Google Shape;310;p39"/>
          <p:cNvSpPr txBox="1"/>
          <p:nvPr/>
        </p:nvSpPr>
        <p:spPr>
          <a:xfrm>
            <a:off x="388303" y="2355725"/>
            <a:ext cx="1763399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 fontScale="25000" lnSpcReduction="20000"/>
          </a:bodyPr>
          <a:lstStyle>
            <a:lvl1pPr>
              <a:defRPr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sz="5600" dirty="0"/>
              <a:t>Puntos de </a:t>
            </a:r>
            <a:r>
              <a:rPr lang="en-US" sz="5600" dirty="0" err="1"/>
              <a:t>bonificación</a:t>
            </a:r>
            <a:r>
              <a:rPr lang="en-US" dirty="0"/>
              <a:t>
</a:t>
            </a:r>
            <a:endParaRPr dirty="0"/>
          </a:p>
        </p:txBody>
      </p:sp>
      <p:sp>
        <p:nvSpPr>
          <p:cNvPr id="417" name="Google Shape;311;p39"/>
          <p:cNvSpPr txBox="1"/>
          <p:nvPr/>
        </p:nvSpPr>
        <p:spPr>
          <a:xfrm>
            <a:off x="2620928" y="2362937"/>
            <a:ext cx="575846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t>12,0</a:t>
            </a:r>
          </a:p>
        </p:txBody>
      </p:sp>
      <p:sp>
        <p:nvSpPr>
          <p:cNvPr id="418" name="Кружок_0"/>
          <p:cNvSpPr/>
          <p:nvPr/>
        </p:nvSpPr>
        <p:spPr>
          <a:xfrm>
            <a:off x="2675026" y="2301236"/>
            <a:ext cx="467653" cy="468441"/>
          </a:xfrm>
          <a:prstGeom prst="ellipse">
            <a:avLst/>
          </a:prstGeom>
          <a:ln w="19050">
            <a:solidFill>
              <a:srgbClr val="FF9B00"/>
            </a:solidFill>
          </a:ln>
        </p:spPr>
        <p:txBody>
          <a:bodyPr lIns="45718" tIns="45718" rIns="45718" bIns="45718"/>
          <a:lstStyle/>
          <a:p>
            <a:pPr>
              <a:defRPr sz="1800">
                <a:solidFill>
                  <a:srgbClr val="00386B"/>
                </a:solidFill>
              </a:defRPr>
            </a:pPr>
            <a:endParaRPr/>
          </a:p>
        </p:txBody>
      </p:sp>
      <p:pic>
        <p:nvPicPr>
          <p:cNvPr id="419" name="image10.png" descr="imag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Прямоугольник"/>
          <p:cNvSpPr/>
          <p:nvPr/>
        </p:nvSpPr>
        <p:spPr>
          <a:xfrm>
            <a:off x="3991926" y="-51516"/>
            <a:ext cx="5160648" cy="3981941"/>
          </a:xfrm>
          <a:prstGeom prst="rect">
            <a:avLst/>
          </a:prstGeom>
          <a:solidFill>
            <a:srgbClr val="F7D04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22" name="Прямоугольник"/>
          <p:cNvSpPr/>
          <p:nvPr/>
        </p:nvSpPr>
        <p:spPr>
          <a:xfrm>
            <a:off x="3991926" y="3789486"/>
            <a:ext cx="5160648" cy="1518009"/>
          </a:xfrm>
          <a:prstGeom prst="rect">
            <a:avLst/>
          </a:prstGeom>
          <a:solidFill>
            <a:srgbClr val="DDDF6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23" name="Google Shape;312;p39"/>
          <p:cNvSpPr txBox="1"/>
          <p:nvPr/>
        </p:nvSpPr>
        <p:spPr>
          <a:xfrm>
            <a:off x="384928" y="1349188"/>
            <a:ext cx="3970684" cy="8608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 lnSpcReduction="10000"/>
          </a:bodyPr>
          <a:lstStyle/>
          <a:p>
            <a:pPr>
              <a:lnSpc>
                <a:spcPct val="115000"/>
              </a:lnSpc>
              <a:defRPr sz="20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dirty="0"/>
              <a:t>219304 </a:t>
            </a:r>
            <a:r>
              <a:rPr dirty="0" err="1"/>
              <a:t>Metastick</a:t>
            </a:r>
            <a:endParaRPr dirty="0"/>
          </a:p>
          <a:p>
            <a:pPr>
              <a:lnSpc>
                <a:spcPct val="115000"/>
              </a:lnSpc>
              <a:defRPr sz="1000"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4 paquetes: suministro para un mes
</a:t>
            </a:r>
            <a:endParaRPr dirty="0"/>
          </a:p>
        </p:txBody>
      </p:sp>
      <p:sp>
        <p:nvSpPr>
          <p:cNvPr id="426" name="Google Shape;315;p39"/>
          <p:cNvSpPr txBox="1"/>
          <p:nvPr/>
        </p:nvSpPr>
        <p:spPr>
          <a:xfrm>
            <a:off x="2210111" y="2754552"/>
            <a:ext cx="1428902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/>
              <a:t>$</a:t>
            </a:r>
            <a:r>
              <a:rPr dirty="0"/>
              <a:t>80</a:t>
            </a:r>
            <a:r>
              <a:rPr lang="en-US" dirty="0"/>
              <a:t>.</a:t>
            </a:r>
            <a:r>
              <a:rPr dirty="0"/>
              <a:t>00</a:t>
            </a:r>
            <a:r>
              <a:rPr lang="en-CA" dirty="0"/>
              <a:t> USD</a:t>
            </a:r>
            <a:r>
              <a:rPr dirty="0"/>
              <a:t> </a:t>
            </a:r>
          </a:p>
        </p:txBody>
      </p:sp>
      <p:sp>
        <p:nvSpPr>
          <p:cNvPr id="427" name="Google Shape;316;p39"/>
          <p:cNvSpPr txBox="1"/>
          <p:nvPr/>
        </p:nvSpPr>
        <p:spPr>
          <a:xfrm>
            <a:off x="2120411" y="3138452"/>
            <a:ext cx="1608302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/>
              <a:t>$</a:t>
            </a:r>
            <a:r>
              <a:rPr dirty="0"/>
              <a:t>100</a:t>
            </a:r>
            <a:r>
              <a:rPr lang="en-US" dirty="0"/>
              <a:t>.</a:t>
            </a:r>
            <a:r>
              <a:rPr dirty="0"/>
              <a:t>00</a:t>
            </a:r>
            <a:r>
              <a:rPr lang="en-CA" dirty="0"/>
              <a:t> USD</a:t>
            </a:r>
            <a:r>
              <a:rPr dirty="0"/>
              <a:t> </a:t>
            </a:r>
          </a:p>
        </p:txBody>
      </p:sp>
      <p:sp>
        <p:nvSpPr>
          <p:cNvPr id="429" name="Google Shape;318;p39"/>
          <p:cNvSpPr txBox="1"/>
          <p:nvPr/>
        </p:nvSpPr>
        <p:spPr>
          <a:xfrm>
            <a:off x="2496236" y="2357952"/>
            <a:ext cx="831252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>
            <a:lvl1pPr algn="ctr"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t>46,0</a:t>
            </a:r>
          </a:p>
        </p:txBody>
      </p:sp>
      <p:sp>
        <p:nvSpPr>
          <p:cNvPr id="430" name="Кружок_0"/>
          <p:cNvSpPr/>
          <p:nvPr/>
        </p:nvSpPr>
        <p:spPr>
          <a:xfrm>
            <a:off x="2678034" y="2303652"/>
            <a:ext cx="467654" cy="468441"/>
          </a:xfrm>
          <a:prstGeom prst="ellipse">
            <a:avLst/>
          </a:prstGeom>
          <a:ln w="19050">
            <a:solidFill>
              <a:srgbClr val="FF9B00"/>
            </a:solidFill>
          </a:ln>
        </p:spPr>
        <p:txBody>
          <a:bodyPr lIns="45718" tIns="45718" rIns="45718" bIns="45718"/>
          <a:lstStyle/>
          <a:p>
            <a:pPr>
              <a:defRPr sz="1800">
                <a:solidFill>
                  <a:srgbClr val="00386B"/>
                </a:solidFill>
              </a:defRPr>
            </a:pPr>
            <a:endParaRPr/>
          </a:p>
        </p:txBody>
      </p:sp>
      <p:pic>
        <p:nvPicPr>
          <p:cNvPr id="431" name="image10.png" descr="image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2" name="Metastick_88 no stick (1) копия.png" descr="Metastick_88 no stick (1) копия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3905" y="1425397"/>
            <a:ext cx="3579247" cy="305901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Google Shape;306;p39">
            <a:extLst>
              <a:ext uri="{FF2B5EF4-FFF2-40B4-BE49-F238E27FC236}">
                <a16:creationId xmlns:a16="http://schemas.microsoft.com/office/drawing/2014/main" id="{AF87CE16-B02F-0495-9B01-B63CC16A4F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4928" y="2811325"/>
            <a:ext cx="1428903" cy="396602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z="1400"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dirty="0" err="1"/>
              <a:t>Precio</a:t>
            </a:r>
            <a:r>
              <a:rPr lang="en-US" dirty="0"/>
              <a:t> del club
</a:t>
            </a:r>
            <a:endParaRPr dirty="0"/>
          </a:p>
        </p:txBody>
      </p:sp>
      <p:sp>
        <p:nvSpPr>
          <p:cNvPr id="3" name="Google Shape;307;p39">
            <a:extLst>
              <a:ext uri="{FF2B5EF4-FFF2-40B4-BE49-F238E27FC236}">
                <a16:creationId xmlns:a16="http://schemas.microsoft.com/office/drawing/2014/main" id="{D90BA3FA-E424-D05C-457B-AC7ADC8D98E9}"/>
              </a:ext>
            </a:extLst>
          </p:cNvPr>
          <p:cNvSpPr txBox="1"/>
          <p:nvPr/>
        </p:nvSpPr>
        <p:spPr>
          <a:xfrm>
            <a:off x="388302" y="3148924"/>
            <a:ext cx="1608303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 fontScale="25000" lnSpcReduction="20000"/>
          </a:bodyPr>
          <a:lstStyle>
            <a:lvl1pPr>
              <a:defRPr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sz="5600" dirty="0" err="1"/>
              <a:t>Precio</a:t>
            </a:r>
            <a:r>
              <a:rPr lang="en-US" sz="5600" dirty="0"/>
              <a:t> de </a:t>
            </a:r>
            <a:r>
              <a:rPr lang="en-US" sz="5600" dirty="0" err="1"/>
              <a:t>venta</a:t>
            </a:r>
            <a:r>
              <a:rPr lang="en-US" sz="5600" dirty="0"/>
              <a:t> </a:t>
            </a:r>
          </a:p>
          <a:p>
            <a:r>
              <a:rPr lang="en-US" sz="5600" dirty="0"/>
              <a:t>al </a:t>
            </a:r>
            <a:r>
              <a:rPr lang="en-US" sz="5600" dirty="0" err="1"/>
              <a:t>público</a:t>
            </a:r>
            <a:r>
              <a:rPr lang="en-US" dirty="0"/>
              <a:t>
</a:t>
            </a:r>
            <a:endParaRPr dirty="0"/>
          </a:p>
        </p:txBody>
      </p:sp>
      <p:sp>
        <p:nvSpPr>
          <p:cNvPr id="4" name="Google Shape;310;p39">
            <a:extLst>
              <a:ext uri="{FF2B5EF4-FFF2-40B4-BE49-F238E27FC236}">
                <a16:creationId xmlns:a16="http://schemas.microsoft.com/office/drawing/2014/main" id="{7CEDF9DB-B296-FBA0-9B6A-2643620BDFAE}"/>
              </a:ext>
            </a:extLst>
          </p:cNvPr>
          <p:cNvSpPr txBox="1"/>
          <p:nvPr/>
        </p:nvSpPr>
        <p:spPr>
          <a:xfrm>
            <a:off x="388303" y="2355725"/>
            <a:ext cx="1763399" cy="3966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 fontScale="25000" lnSpcReduction="20000"/>
          </a:bodyPr>
          <a:lstStyle>
            <a:lvl1pPr>
              <a:defRPr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sz="5600" dirty="0"/>
              <a:t>Puntos de </a:t>
            </a:r>
            <a:r>
              <a:rPr lang="en-US" sz="5600" dirty="0" err="1"/>
              <a:t>bonificación</a:t>
            </a:r>
            <a:r>
              <a:rPr lang="en-US" dirty="0"/>
              <a:t>
</a:t>
            </a:r>
            <a:endParaRPr dirty="0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Google Shape;54;p13" descr="Google Shape;54;p13"/>
          <p:cNvPicPr>
            <a:picLocks noChangeAspect="1"/>
          </p:cNvPicPr>
          <p:nvPr/>
        </p:nvPicPr>
        <p:blipFill>
          <a:blip r:embed="rId2"/>
          <a:srcRect l="9969" r="2723"/>
          <a:stretch>
            <a:fillRect/>
          </a:stretch>
        </p:blipFill>
        <p:spPr>
          <a:xfrm>
            <a:off x="-43752" y="0"/>
            <a:ext cx="9187751" cy="51435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Google Shape;56;p13" descr="Google Shape;56;p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49" y="379899"/>
            <a:ext cx="872128" cy="153901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Google Shape;55;p13"/>
          <p:cNvSpPr txBox="1"/>
          <p:nvPr/>
        </p:nvSpPr>
        <p:spPr>
          <a:xfrm>
            <a:off x="238108" y="958800"/>
            <a:ext cx="5120829" cy="3225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 anchor="ctr">
            <a:normAutofit/>
          </a:bodyPr>
          <a:lstStyle/>
          <a:p>
            <a:pPr>
              <a:defRPr sz="4000" b="1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dirty="0" err="1"/>
              <a:t>Metastick</a:t>
            </a:r>
            <a:endParaRPr dirty="0"/>
          </a:p>
          <a:p>
            <a:pPr>
              <a:defRPr sz="2900" b="1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sz="3200" i="0" dirty="0">
                <a:effectLst/>
                <a:latin typeface="Arial" panose="020B0604020202020204" pitchFamily="34" charset="0"/>
              </a:rPr>
              <a:t>El nuevo aliado de tu sistema digestivo </a:t>
            </a:r>
            <a:r>
              <a:rPr lang="es-ES" dirty="0"/>
              <a:t>
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73;p15" descr="Google Shape;73;p15"/>
          <p:cNvPicPr>
            <a:picLocks noChangeAspect="1"/>
          </p:cNvPicPr>
          <p:nvPr/>
        </p:nvPicPr>
        <p:blipFill>
          <a:blip r:embed="rId2">
            <a:alphaModFix amt="80000"/>
          </a:blip>
          <a:srcRect l="15616" t="1368" r="17111" b="3328"/>
          <a:stretch>
            <a:fillRect/>
          </a:stretch>
        </p:blipFill>
        <p:spPr>
          <a:xfrm rot="5400000">
            <a:off x="1805937" y="-2217422"/>
            <a:ext cx="5394965" cy="9555487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Прямоугольник"/>
          <p:cNvSpPr/>
          <p:nvPr/>
        </p:nvSpPr>
        <p:spPr>
          <a:xfrm>
            <a:off x="-33867" y="-44450"/>
            <a:ext cx="9211734" cy="5232400"/>
          </a:xfrm>
          <a:prstGeom prst="rect">
            <a:avLst/>
          </a:prstGeom>
          <a:solidFill>
            <a:srgbClr val="593B2A">
              <a:alpha val="49644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37" name="Google Shape;65;p15"/>
          <p:cNvSpPr txBox="1"/>
          <p:nvPr/>
        </p:nvSpPr>
        <p:spPr>
          <a:xfrm>
            <a:off x="310846" y="319121"/>
            <a:ext cx="7702854" cy="19081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defRPr sz="2800" b="1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dirty="0"/>
              <a:t>¿Qué sabemos de la Microflora?</a:t>
            </a:r>
          </a:p>
          <a:p>
            <a:pPr>
              <a:defRPr sz="2800" b="1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dirty="0"/>
              <a:t>
</a:t>
            </a:r>
            <a:endParaRPr dirty="0"/>
          </a:p>
        </p:txBody>
      </p:sp>
      <p:sp>
        <p:nvSpPr>
          <p:cNvPr id="138" name="Google Shape;65;p15"/>
          <p:cNvSpPr txBox="1"/>
          <p:nvPr/>
        </p:nvSpPr>
        <p:spPr>
          <a:xfrm>
            <a:off x="1021894" y="1556261"/>
            <a:ext cx="3488514" cy="1223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 lnSpcReduction="10000"/>
          </a:bodyPr>
          <a:lstStyle/>
          <a:p>
            <a: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Es única para cada persona, como las huellas dactilares. Incluso en gemelos con el mismo genotipo, la similitud de la microflora es ~ 20%*.
</a:t>
            </a:r>
            <a:endParaRPr dirty="0"/>
          </a:p>
        </p:txBody>
      </p:sp>
      <p:sp>
        <p:nvSpPr>
          <p:cNvPr id="139" name="Google Shape;65;p15"/>
          <p:cNvSpPr txBox="1"/>
          <p:nvPr/>
        </p:nvSpPr>
        <p:spPr>
          <a:xfrm>
            <a:off x="986021" y="2923129"/>
            <a:ext cx="3332520" cy="740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 fontScale="92500" lnSpcReduction="10000"/>
          </a:bodyPr>
          <a:lstStyle>
            <a:lvl1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s-ES" dirty="0"/>
              <a:t>Participa en la síntesis de las vitaminas del grupo B.
</a:t>
            </a:r>
            <a:endParaRPr dirty="0"/>
          </a:p>
        </p:txBody>
      </p:sp>
      <p:pic>
        <p:nvPicPr>
          <p:cNvPr id="140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Google Shape;65;p15">
            <a:hlinkClick r:id="rId4"/>
          </p:cNvPr>
          <p:cNvSpPr txBox="1"/>
          <p:nvPr/>
        </p:nvSpPr>
        <p:spPr>
          <a:xfrm>
            <a:off x="359530" y="4549630"/>
            <a:ext cx="6542490" cy="506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 anchor="b">
            <a:spAutoFit/>
          </a:bodyPr>
          <a:lstStyle/>
          <a:p>
            <a:pPr>
              <a:lnSpc>
                <a:spcPct val="115000"/>
              </a:lnSpc>
              <a:defRPr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*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/>
              </a:rPr>
              <a:t>https://www.sciencenews.org/article/identical-twins-may-not-be-so-identical-when-it-comes-gut-bacteria</a:t>
            </a:r>
            <a:r>
              <a:t> </a:t>
            </a:r>
          </a:p>
          <a:p>
            <a:pPr>
              <a:lnSpc>
                <a:spcPct val="115000"/>
              </a:lnSpc>
              <a:defRPr sz="10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**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6"/>
              </a:rPr>
              <a:t>https://journals.plos.org/plosbiology/article?id=10.1371/journal.pbio.1002533</a:t>
            </a:r>
          </a:p>
        </p:txBody>
      </p:sp>
      <p:grpSp>
        <p:nvGrpSpPr>
          <p:cNvPr id="144" name="Группа"/>
          <p:cNvGrpSpPr/>
          <p:nvPr/>
        </p:nvGrpSpPr>
        <p:grpSpPr>
          <a:xfrm>
            <a:off x="431799" y="1624131"/>
            <a:ext cx="518858" cy="518855"/>
            <a:chOff x="0" y="0"/>
            <a:chExt cx="518856" cy="518853"/>
          </a:xfrm>
        </p:grpSpPr>
        <p:pic>
          <p:nvPicPr>
            <p:cNvPr id="142" name="Vector.png" descr="Vector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3166" y="70286"/>
              <a:ext cx="325500" cy="3782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3" name="Кружок"/>
            <p:cNvSpPr/>
            <p:nvPr/>
          </p:nvSpPr>
          <p:spPr>
            <a:xfrm>
              <a:off x="-1" y="0"/>
              <a:ext cx="518858" cy="518855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147" name="Группа"/>
          <p:cNvGrpSpPr/>
          <p:nvPr/>
        </p:nvGrpSpPr>
        <p:grpSpPr>
          <a:xfrm>
            <a:off x="4612254" y="1624131"/>
            <a:ext cx="518857" cy="518855"/>
            <a:chOff x="0" y="0"/>
            <a:chExt cx="518856" cy="518853"/>
          </a:xfrm>
        </p:grpSpPr>
        <p:pic>
          <p:nvPicPr>
            <p:cNvPr id="145" name="bacteria 2.png" descr="bacteria 2.pn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112" y="80955"/>
              <a:ext cx="361235" cy="36123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6" name="Кружок"/>
            <p:cNvSpPr/>
            <p:nvPr/>
          </p:nvSpPr>
          <p:spPr>
            <a:xfrm>
              <a:off x="-1" y="0"/>
              <a:ext cx="518858" cy="518855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150" name="Группа"/>
          <p:cNvGrpSpPr/>
          <p:nvPr/>
        </p:nvGrpSpPr>
        <p:grpSpPr>
          <a:xfrm>
            <a:off x="431799" y="2926319"/>
            <a:ext cx="518858" cy="518857"/>
            <a:chOff x="0" y="0"/>
            <a:chExt cx="518856" cy="518856"/>
          </a:xfrm>
        </p:grpSpPr>
        <p:pic>
          <p:nvPicPr>
            <p:cNvPr id="148" name="noun-size-2931148.png" descr="noun-size-2931148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9000" y="72431"/>
              <a:ext cx="480856" cy="3782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9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</p:grpSp>
      <p:grpSp>
        <p:nvGrpSpPr>
          <p:cNvPr id="153" name="Группа"/>
          <p:cNvGrpSpPr/>
          <p:nvPr/>
        </p:nvGrpSpPr>
        <p:grpSpPr>
          <a:xfrm>
            <a:off x="4612254" y="2926319"/>
            <a:ext cx="518857" cy="518857"/>
            <a:chOff x="0" y="0"/>
            <a:chExt cx="518856" cy="518856"/>
          </a:xfrm>
        </p:grpSpPr>
        <p:pic>
          <p:nvPicPr>
            <p:cNvPr id="151" name="old-woman 1.png" descr="old-woman 1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6214" y="53514"/>
              <a:ext cx="386428" cy="3864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2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2700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</p:grpSp>
      <p:sp>
        <p:nvSpPr>
          <p:cNvPr id="154" name="С возрастом теряет защитные свойства"/>
          <p:cNvSpPr txBox="1"/>
          <p:nvPr/>
        </p:nvSpPr>
        <p:spPr>
          <a:xfrm>
            <a:off x="5297809" y="2952900"/>
            <a:ext cx="3238032" cy="7386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s-ES" dirty="0"/>
              <a:t>Con la edad, pierde sus propiedades protectoras.
</a:t>
            </a:r>
            <a:endParaRPr dirty="0"/>
          </a:p>
        </p:txBody>
      </p:sp>
      <p:sp>
        <p:nvSpPr>
          <p:cNvPr id="155" name="Насчитывает порядка 38 трлн микроорганизмов, что на 8 трлн больше числа всех клеток в теле**"/>
          <p:cNvSpPr txBox="1"/>
          <p:nvPr/>
        </p:nvSpPr>
        <p:spPr>
          <a:xfrm>
            <a:off x="5300884" y="1596716"/>
            <a:ext cx="3488512" cy="1169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s-ES" dirty="0"/>
              <a:t>Contiene alrededor de 38 billones de microorganismos; 8 billones más que la cantidad de todas las células en el cuerpo**
</a:t>
            </a:r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10.png" descr="image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Google Shape;65;p15"/>
          <p:cNvSpPr txBox="1"/>
          <p:nvPr/>
        </p:nvSpPr>
        <p:spPr>
          <a:xfrm>
            <a:off x="4697059" y="3703227"/>
            <a:ext cx="3427246" cy="813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 fontScale="77500" lnSpcReduction="20000"/>
          </a:bodyPr>
          <a:lstStyle/>
          <a:p>
            <a:pPr>
              <a:lnSpc>
                <a:spcPct val="115000"/>
              </a:lnSpc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sz="1900" dirty="0"/>
              <a:t>Deterioro de la condición de la piel.</a:t>
            </a:r>
            <a:r>
              <a:rPr lang="es-ES" dirty="0"/>
              <a:t>
</a:t>
            </a:r>
            <a:endParaRPr dirty="0"/>
          </a:p>
        </p:txBody>
      </p:sp>
      <p:sp>
        <p:nvSpPr>
          <p:cNvPr id="187" name="Google Shape;65;p15"/>
          <p:cNvSpPr txBox="1"/>
          <p:nvPr/>
        </p:nvSpPr>
        <p:spPr>
          <a:xfrm>
            <a:off x="4697059" y="1924199"/>
            <a:ext cx="4120272" cy="4835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en-US" dirty="0" err="1"/>
              <a:t>Alteraciones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las </a:t>
            </a:r>
            <a:r>
              <a:rPr lang="en-US" dirty="0" err="1"/>
              <a:t>heces</a:t>
            </a:r>
            <a:r>
              <a:rPr lang="en-US" dirty="0"/>
              <a:t>.</a:t>
            </a:r>
          </a:p>
          <a:p>
            <a:endParaRPr dirty="0"/>
          </a:p>
        </p:txBody>
      </p:sp>
      <p:pic>
        <p:nvPicPr>
          <p:cNvPr id="188" name="darius-bashar-xMNel_otvWs-unsplash.jpg" descr="darius-bashar-xMNel_otvWs-unsplash.jpg"/>
          <p:cNvPicPr>
            <a:picLocks noChangeAspect="1"/>
          </p:cNvPicPr>
          <p:nvPr/>
        </p:nvPicPr>
        <p:blipFill>
          <a:blip r:embed="rId3"/>
          <a:srcRect l="3290" t="6713"/>
          <a:stretch>
            <a:fillRect/>
          </a:stretch>
        </p:blipFill>
        <p:spPr>
          <a:xfrm>
            <a:off x="0" y="-2167"/>
            <a:ext cx="3557853" cy="5147834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Также к снижению…"/>
          <p:cNvSpPr txBox="1">
            <a:spLocks noGrp="1"/>
          </p:cNvSpPr>
          <p:nvPr>
            <p:ph type="title"/>
          </p:nvPr>
        </p:nvSpPr>
        <p:spPr>
          <a:xfrm>
            <a:off x="3866080" y="290493"/>
            <a:ext cx="5027959" cy="1097884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defRPr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dirty="0"/>
              <a:t>El desequilibrio de la microflora en el intestino se manifiesta de las siguientes maneras:
</a:t>
            </a:r>
            <a:endParaRPr dirty="0"/>
          </a:p>
        </p:txBody>
      </p:sp>
      <p:sp>
        <p:nvSpPr>
          <p:cNvPr id="190" name="Google Shape;65;p15"/>
          <p:cNvSpPr txBox="1"/>
          <p:nvPr/>
        </p:nvSpPr>
        <p:spPr>
          <a:xfrm>
            <a:off x="4706228" y="2819948"/>
            <a:ext cx="4120272" cy="915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15000"/>
              </a:lnSpc>
              <a:defRPr sz="160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n-US" dirty="0" err="1"/>
              <a:t>Malestar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intestinos</a:t>
            </a:r>
            <a:r>
              <a:rPr lang="en-US" dirty="0"/>
              <a:t>.
</a:t>
            </a:r>
            <a:endParaRPr dirty="0"/>
          </a:p>
        </p:txBody>
      </p:sp>
      <p:pic>
        <p:nvPicPr>
          <p:cNvPr id="191" name="frank-flores-2X-6XZtCelM-unsplash.jpg" descr="frank-flores-2X-6XZtCelM-unsplash.jpg"/>
          <p:cNvPicPr>
            <a:picLocks noChangeAspect="1"/>
          </p:cNvPicPr>
          <p:nvPr/>
        </p:nvPicPr>
        <p:blipFill>
          <a:blip r:embed="rId4"/>
          <a:srcRect l="20369" r="33263"/>
          <a:stretch>
            <a:fillRect/>
          </a:stretch>
        </p:blipFill>
        <p:spPr>
          <a:xfrm>
            <a:off x="-16472" y="-2"/>
            <a:ext cx="3571681" cy="51435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4" name="Группа"/>
          <p:cNvGrpSpPr/>
          <p:nvPr/>
        </p:nvGrpSpPr>
        <p:grpSpPr>
          <a:xfrm>
            <a:off x="4074691" y="3623972"/>
            <a:ext cx="518857" cy="518857"/>
            <a:chOff x="0" y="0"/>
            <a:chExt cx="518856" cy="518856"/>
          </a:xfrm>
        </p:grpSpPr>
        <p:sp>
          <p:nvSpPr>
            <p:cNvPr id="192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193" name="023---Moisturising-Face 233.png" descr="023---Moisturising-Face 233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019" y="102071"/>
              <a:ext cx="325881" cy="3401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197" name="Группа"/>
          <p:cNvGrpSpPr/>
          <p:nvPr/>
        </p:nvGrpSpPr>
        <p:grpSpPr>
          <a:xfrm>
            <a:off x="4074691" y="1886660"/>
            <a:ext cx="518857" cy="518858"/>
            <a:chOff x="0" y="0"/>
            <a:chExt cx="518856" cy="518856"/>
          </a:xfrm>
        </p:grpSpPr>
        <p:sp>
          <p:nvSpPr>
            <p:cNvPr id="195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196" name="Vector.png" descr="Vector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574" y="117164"/>
              <a:ext cx="365708" cy="2845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00" name="Группа"/>
          <p:cNvGrpSpPr/>
          <p:nvPr/>
        </p:nvGrpSpPr>
        <p:grpSpPr>
          <a:xfrm>
            <a:off x="4074691" y="2758727"/>
            <a:ext cx="518857" cy="518857"/>
            <a:chOff x="0" y="0"/>
            <a:chExt cx="518856" cy="518856"/>
          </a:xfrm>
        </p:grpSpPr>
        <p:sp>
          <p:nvSpPr>
            <p:cNvPr id="198" name="Кружок"/>
            <p:cNvSpPr/>
            <p:nvPr/>
          </p:nvSpPr>
          <p:spPr>
            <a:xfrm>
              <a:off x="-1" y="-1"/>
              <a:ext cx="518858" cy="518858"/>
            </a:xfrm>
            <a:prstGeom prst="ellipse">
              <a:avLst/>
            </a:prstGeom>
            <a:noFill/>
            <a:ln w="15240" cap="flat">
              <a:solidFill>
                <a:srgbClr val="F1A038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endParaRPr/>
            </a:p>
          </p:txBody>
        </p:sp>
        <p:pic>
          <p:nvPicPr>
            <p:cNvPr id="199" name="noun_gut_3772784 1.png" descr="noun_gut_3772784 1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9105" y="31461"/>
              <a:ext cx="320646" cy="4572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iStock-1404280178.jpg" descr="iStock-1404280178.jpg"/>
          <p:cNvPicPr>
            <a:picLocks noChangeAspect="1"/>
          </p:cNvPicPr>
          <p:nvPr/>
        </p:nvPicPr>
        <p:blipFill>
          <a:blip r:embed="rId2"/>
          <a:srcRect l="31948" t="12008" r="25708"/>
          <a:stretch>
            <a:fillRect/>
          </a:stretch>
        </p:blipFill>
        <p:spPr>
          <a:xfrm>
            <a:off x="5456046" y="-1"/>
            <a:ext cx="3712849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Google Shape;65;p15"/>
          <p:cNvSpPr txBox="1">
            <a:spLocks noGrp="1"/>
          </p:cNvSpPr>
          <p:nvPr>
            <p:ph type="ctrTitle"/>
          </p:nvPr>
        </p:nvSpPr>
        <p:spPr>
          <a:xfrm>
            <a:off x="427311" y="389287"/>
            <a:ext cx="4246821" cy="1770261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l"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sz="1800" dirty="0"/>
              <a:t>En USA, más de 2 millones de personas</a:t>
            </a:r>
            <a:br>
              <a:rPr lang="es-ES" sz="1800" dirty="0"/>
            </a:br>
            <a:r>
              <a:rPr lang="es-ES" sz="1800" dirty="0"/>
              <a:t>sufren de un desbalance en la microflora</a:t>
            </a:r>
            <a:r>
              <a:rPr lang="es-ES" dirty="0"/>
              <a:t>
</a:t>
            </a:r>
          </a:p>
        </p:txBody>
      </p:sp>
      <p:sp>
        <p:nvSpPr>
          <p:cNvPr id="204" name="Google Shape;65;p15"/>
          <p:cNvSpPr txBox="1"/>
          <p:nvPr/>
        </p:nvSpPr>
        <p:spPr>
          <a:xfrm>
            <a:off x="427311" y="1550479"/>
            <a:ext cx="4742231" cy="3049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r>
              <a:rPr lang="es-ES" sz="1200" dirty="0">
                <a:effectLst/>
                <a:latin typeface="Segoe UI" panose="020B0502040204020203" pitchFamily="34" charset="0"/>
              </a:rPr>
              <a:t>Su cuerpo está lleno de colonias de bacterias inofensivas conocidas como </a:t>
            </a:r>
            <a:r>
              <a:rPr lang="es-ES" sz="1200" b="1" dirty="0">
                <a:effectLst/>
                <a:latin typeface="Segoe UI" panose="020B0502040204020203" pitchFamily="34" charset="0"/>
              </a:rPr>
              <a:t>microbiota</a:t>
            </a:r>
            <a:r>
              <a:rPr lang="es-ES" sz="1200" dirty="0">
                <a:effectLst/>
                <a:latin typeface="Segoe UI" panose="020B0502040204020203" pitchFamily="34" charset="0"/>
              </a:rPr>
              <a:t>.</a:t>
            </a:r>
            <a:endParaRPr lang="es-ES" sz="1200" dirty="0">
              <a:effectLst/>
              <a:latin typeface="Arial" panose="020B0604020202020204" pitchFamily="34" charset="0"/>
            </a:endParaRPr>
          </a:p>
          <a:p>
            <a:r>
              <a:rPr lang="es-ES" sz="1200" dirty="0">
                <a:effectLst/>
                <a:latin typeface="Segoe UI" panose="020B0502040204020203" pitchFamily="34" charset="0"/>
              </a:rPr>
              <a:t>La mayoría de estas bacterias tienen un efecto positivo en su salud y contribuyen a los procesos naturales de su cuerpo.</a:t>
            </a:r>
          </a:p>
          <a:p>
            <a:endParaRPr lang="es-ES" sz="1200" dirty="0">
              <a:effectLst/>
              <a:latin typeface="Arial" panose="020B0604020202020204" pitchFamily="34" charset="0"/>
            </a:endParaRPr>
          </a:p>
          <a:p>
            <a:r>
              <a:rPr lang="es-ES" sz="1200" dirty="0">
                <a:effectLst/>
                <a:latin typeface="Segoe UI" panose="020B0502040204020203" pitchFamily="34" charset="0"/>
              </a:rPr>
              <a:t>Pero cuando una de estas colonias bacterianas no está equilibrada, puede provocar disbiosis que causa</a:t>
            </a:r>
            <a:r>
              <a:rPr lang="es-ES" sz="1800" dirty="0">
                <a:effectLst/>
                <a:latin typeface="Segoe UI" panose="020B0502040204020203" pitchFamily="34" charset="0"/>
              </a:rPr>
              <a:t>:</a:t>
            </a:r>
            <a:endParaRPr lang="es-ES" sz="1800" dirty="0">
              <a:effectLst/>
              <a:latin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>
                <a:effectLst/>
                <a:latin typeface="Segoe UI" panose="020B0502040204020203" pitchFamily="34" charset="0"/>
              </a:rPr>
              <a:t>flatulencias</a:t>
            </a:r>
            <a:endParaRPr lang="es-ES" sz="1200" dirty="0">
              <a:effectLst/>
              <a:latin typeface="Arial" panose="020B0604020202020204" pitchFamily="34" charset="0"/>
            </a:endParaRPr>
          </a:p>
          <a:p>
            <a:r>
              <a:rPr lang="es-ES" sz="1200" dirty="0">
                <a:effectLst/>
                <a:latin typeface="Segoe UI" panose="020B0502040204020203" pitchFamily="34" charset="0"/>
              </a:rPr>
              <a:t>• inflamación</a:t>
            </a:r>
            <a:endParaRPr lang="es-ES" sz="1200" dirty="0">
              <a:effectLst/>
              <a:latin typeface="Arial" panose="020B0604020202020204" pitchFamily="34" charset="0"/>
            </a:endParaRPr>
          </a:p>
          <a:p>
            <a:r>
              <a:rPr lang="es-ES" sz="1200" dirty="0">
                <a:effectLst/>
                <a:latin typeface="Segoe UI" panose="020B0502040204020203" pitchFamily="34" charset="0"/>
              </a:rPr>
              <a:t>• dolor abdominal</a:t>
            </a:r>
            <a:endParaRPr lang="es-ES" sz="1200" dirty="0">
              <a:effectLst/>
              <a:latin typeface="Arial" panose="020B0604020202020204" pitchFamily="34" charset="0"/>
            </a:endParaRPr>
          </a:p>
          <a:p>
            <a:r>
              <a:rPr lang="es-ES" sz="1200" dirty="0">
                <a:effectLst/>
                <a:latin typeface="Segoe UI" panose="020B0502040204020203" pitchFamily="34" charset="0"/>
              </a:rPr>
              <a:t>• diarrea</a:t>
            </a:r>
            <a:endParaRPr lang="es-ES" sz="1200" dirty="0">
              <a:effectLst/>
              <a:latin typeface="Arial" panose="020B0604020202020204" pitchFamily="34" charset="0"/>
            </a:endParaRPr>
          </a:p>
          <a:p>
            <a:r>
              <a:rPr lang="es-ES" sz="1200" dirty="0">
                <a:effectLst/>
                <a:latin typeface="Segoe UI" panose="020B0502040204020203" pitchFamily="34" charset="0"/>
              </a:rPr>
              <a:t>• constipación</a:t>
            </a:r>
            <a:endParaRPr lang="es-ES" sz="1200" dirty="0">
              <a:effectLst/>
              <a:latin typeface="Arial" panose="020B0604020202020204" pitchFamily="34" charset="0"/>
            </a:endParaRPr>
          </a:p>
          <a:p>
            <a:r>
              <a:rPr lang="es-ES" sz="1200" dirty="0">
                <a:effectLst/>
                <a:latin typeface="Segoe UI" panose="020B0502040204020203" pitchFamily="34" charset="0"/>
              </a:rPr>
              <a:t>• inmunidad debilitada</a:t>
            </a:r>
            <a:endParaRPr lang="es-ES" sz="1200" dirty="0">
              <a:effectLst/>
              <a:latin typeface="Arial" panose="020B0604020202020204" pitchFamily="34" charset="0"/>
            </a:endParaRPr>
          </a:p>
          <a:p>
            <a:r>
              <a:rPr lang="es-ES" sz="1200" dirty="0">
                <a:effectLst/>
                <a:latin typeface="Segoe UI" panose="020B0502040204020203" pitchFamily="34" charset="0"/>
              </a:rPr>
              <a:t>• inestabilidad emocional</a:t>
            </a:r>
            <a:endParaRPr lang="es-ES" sz="1200" dirty="0">
              <a:effectLst/>
              <a:latin typeface="Arial" panose="020B0604020202020204" pitchFamily="34" charset="0"/>
            </a:endParaRPr>
          </a:p>
          <a:p>
            <a:r>
              <a:rPr lang="es-ES" sz="1200" dirty="0">
                <a:effectLst/>
                <a:latin typeface="Segoe UI" panose="020B0502040204020203" pitchFamily="34" charset="0"/>
              </a:rPr>
              <a:t>• envejecimiento prematuro</a:t>
            </a:r>
            <a:endParaRPr lang="es-ES" sz="1200" dirty="0">
              <a:effectLst/>
              <a:latin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 sz="1600">
                <a:latin typeface="Gilroy Regular"/>
                <a:ea typeface="Gilroy Regular"/>
                <a:cs typeface="Gilroy Regular"/>
                <a:sym typeface="Gilroy Regular"/>
              </a:defRPr>
            </a:pPr>
            <a:endParaRPr lang="es-ES" dirty="0"/>
          </a:p>
        </p:txBody>
      </p:sp>
      <p:pic>
        <p:nvPicPr>
          <p:cNvPr id="205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83141F-51A2-E5DF-CB39-9BB9083AC301}"/>
              </a:ext>
            </a:extLst>
          </p:cNvPr>
          <p:cNvSpPr txBox="1"/>
          <p:nvPr/>
        </p:nvSpPr>
        <p:spPr>
          <a:xfrm>
            <a:off x="427311" y="4590728"/>
            <a:ext cx="4584192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/>
            <a:r>
              <a:rPr lang="en-US" sz="800" b="0" i="0" u="none" strike="noStrike" baseline="0" dirty="0">
                <a:solidFill>
                  <a:srgbClr val="0000FF"/>
                </a:solidFill>
                <a:latin typeface="Gilroy-Regular" panose="00000500000000000000" pitchFamily="50" charset="0"/>
              </a:rPr>
              <a:t>https://www.ncbi.nlm.nih.gov/pmc/articles/PMC4838534/</a:t>
            </a:r>
          </a:p>
          <a:p>
            <a:pPr algn="l"/>
            <a:r>
              <a:rPr lang="en-US" sz="800" b="0" i="0" u="none" strike="noStrike" baseline="0" dirty="0">
                <a:solidFill>
                  <a:srgbClr val="0000FF"/>
                </a:solidFill>
                <a:latin typeface="Gilroy-Regular" panose="00000500000000000000" pitchFamily="50" charset="0"/>
              </a:rPr>
              <a:t>https://atlasbiomed.com/blog/what-is-dysbiosis/</a:t>
            </a:r>
          </a:p>
          <a:p>
            <a:pPr algn="l"/>
            <a:r>
              <a:rPr lang="en-US" sz="800" b="0" i="0" u="none" strike="noStrike" baseline="0" dirty="0">
                <a:solidFill>
                  <a:srgbClr val="0000FF"/>
                </a:solidFill>
                <a:latin typeface="Gilroy-Regular" panose="00000500000000000000" pitchFamily="50" charset="0"/>
              </a:rPr>
              <a:t>https://www.webmd.com/digestive-disorders/what-is-dysbiosis</a:t>
            </a:r>
            <a:endParaRPr lang="en-US"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Google Shape;65;p15"/>
          <p:cNvSpPr txBox="1"/>
          <p:nvPr/>
        </p:nvSpPr>
        <p:spPr>
          <a:xfrm>
            <a:off x="6812419" y="1618308"/>
            <a:ext cx="2152107" cy="1507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b="1" dirty="0" err="1"/>
              <a:t>Simbióticos</a:t>
            </a:r>
            <a:r>
              <a:rPr dirty="0"/>
              <a:t>  </a:t>
            </a:r>
            <a:r>
              <a:rPr sz="1200" dirty="0"/>
              <a:t> </a:t>
            </a:r>
            <a:br>
              <a:rPr sz="1200" dirty="0"/>
            </a:br>
            <a:r>
              <a:rPr lang="es-ES" sz="1100" dirty="0">
                <a:latin typeface="Gilroy Regular"/>
                <a:sym typeface="Gilroy Regular"/>
              </a:rPr>
              <a:t>C</a:t>
            </a:r>
            <a:r>
              <a:rPr lang="es-ES" sz="1100" dirty="0">
                <a:latin typeface="Gilroy Regular"/>
                <a:ea typeface="Gilroy Regular"/>
                <a:cs typeface="Gilroy Regular"/>
                <a:sym typeface="Gilroy Regular"/>
              </a:rPr>
              <a:t>ombinación de prebióticos y probióticos</a:t>
            </a:r>
            <a:endParaRPr sz="1100" dirty="0">
              <a:latin typeface="Gilroy Regular"/>
              <a:ea typeface="Gilroy Regular"/>
              <a:cs typeface="Gilroy Regular"/>
              <a:sym typeface="Gilroy Regular"/>
            </a:endParaRPr>
          </a:p>
        </p:txBody>
      </p:sp>
      <p:sp>
        <p:nvSpPr>
          <p:cNvPr id="210" name="Google Shape;65;p15"/>
          <p:cNvSpPr txBox="1"/>
          <p:nvPr/>
        </p:nvSpPr>
        <p:spPr>
          <a:xfrm>
            <a:off x="295052" y="2696566"/>
            <a:ext cx="2132932" cy="1690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b="1" dirty="0" err="1"/>
              <a:t>Prebióticos</a:t>
            </a:r>
            <a:br>
              <a:rPr dirty="0"/>
            </a:br>
            <a:r>
              <a:rPr lang="es-ES" sz="1100" dirty="0">
                <a:latin typeface="Gilroy Regular"/>
                <a:ea typeface="Gilroy Regular"/>
                <a:cs typeface="Gilroy Regular"/>
                <a:sym typeface="Gilroy Regular"/>
              </a:rPr>
              <a:t>Sustancias no digeribles que son esencialmente alimentos 
para probióticos</a:t>
            </a:r>
            <a:r>
              <a:rPr dirty="0"/>
              <a:t>.</a:t>
            </a:r>
          </a:p>
        </p:txBody>
      </p:sp>
      <p:sp>
        <p:nvSpPr>
          <p:cNvPr id="211" name="Google Shape;65;p15"/>
          <p:cNvSpPr txBox="1"/>
          <p:nvPr/>
        </p:nvSpPr>
        <p:spPr>
          <a:xfrm>
            <a:off x="297632" y="374193"/>
            <a:ext cx="7822240" cy="10705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/>
          <a:p>
            <a:pPr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/>
              <a:t>¿</a:t>
            </a:r>
            <a:r>
              <a:rPr lang="en-US" dirty="0" err="1"/>
              <a:t>Cómo</a:t>
            </a:r>
            <a:r>
              <a:rPr lang="en-US" dirty="0"/>
              <a:t> </a:t>
            </a:r>
            <a:r>
              <a:rPr lang="en-US" dirty="0" err="1"/>
              <a:t>proteger</a:t>
            </a:r>
            <a:r>
              <a:rPr lang="en-US" dirty="0"/>
              <a:t> </a:t>
            </a:r>
            <a:r>
              <a:rPr lang="en-US" dirty="0" err="1"/>
              <a:t>nuestra</a:t>
            </a:r>
            <a:r>
              <a:rPr lang="en-US" dirty="0"/>
              <a:t> microflora intestinal?</a:t>
            </a:r>
            <a:endParaRPr dirty="0"/>
          </a:p>
        </p:txBody>
      </p:sp>
      <p:sp>
        <p:nvSpPr>
          <p:cNvPr id="212" name="Прямая соединительная линия 28"/>
          <p:cNvSpPr/>
          <p:nvPr/>
        </p:nvSpPr>
        <p:spPr>
          <a:xfrm>
            <a:off x="6490763" y="1773694"/>
            <a:ext cx="296886" cy="2"/>
          </a:xfrm>
          <a:prstGeom prst="line">
            <a:avLst/>
          </a:prstGeom>
          <a:ln>
            <a:solidFill>
              <a:srgbClr val="F0CCB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13" name="Прямая соединительная линия 6"/>
          <p:cNvSpPr/>
          <p:nvPr/>
        </p:nvSpPr>
        <p:spPr>
          <a:xfrm>
            <a:off x="1686088" y="2867270"/>
            <a:ext cx="810483" cy="194543"/>
          </a:xfrm>
          <a:prstGeom prst="line">
            <a:avLst/>
          </a:prstGeom>
          <a:ln>
            <a:solidFill>
              <a:srgbClr val="E2E1E2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14" name="Прямая соединительная линия 34"/>
          <p:cNvSpPr/>
          <p:nvPr/>
        </p:nvSpPr>
        <p:spPr>
          <a:xfrm flipV="1">
            <a:off x="6241802" y="1769848"/>
            <a:ext cx="259748" cy="688847"/>
          </a:xfrm>
          <a:prstGeom prst="line">
            <a:avLst/>
          </a:prstGeom>
          <a:ln>
            <a:solidFill>
              <a:srgbClr val="F0CCB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15" name="Овал 13"/>
          <p:cNvSpPr/>
          <p:nvPr/>
        </p:nvSpPr>
        <p:spPr>
          <a:xfrm>
            <a:off x="2427984" y="2997911"/>
            <a:ext cx="147921" cy="147921"/>
          </a:xfrm>
          <a:prstGeom prst="ellipse">
            <a:avLst/>
          </a:prstGeom>
          <a:solidFill>
            <a:srgbClr val="CDCCD9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16" name="Овал 14"/>
          <p:cNvSpPr/>
          <p:nvPr/>
        </p:nvSpPr>
        <p:spPr>
          <a:xfrm>
            <a:off x="6176109" y="2368019"/>
            <a:ext cx="147921" cy="147921"/>
          </a:xfrm>
          <a:prstGeom prst="ellipse">
            <a:avLst/>
          </a:prstGeom>
          <a:solidFill>
            <a:srgbClr val="F0CCB4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7" name="image10.png" descr="imag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sp>
        <p:nvSpPr>
          <p:cNvPr id="218" name="Google Shape;65;p15"/>
          <p:cNvSpPr txBox="1"/>
          <p:nvPr/>
        </p:nvSpPr>
        <p:spPr>
          <a:xfrm>
            <a:off x="1623824" y="1360450"/>
            <a:ext cx="2251022" cy="1507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b="1" dirty="0" err="1"/>
              <a:t>Probióticos</a:t>
            </a:r>
            <a:r>
              <a:rPr sz="1200" dirty="0"/>
              <a:t> </a:t>
            </a:r>
            <a:br>
              <a:rPr sz="1200" dirty="0"/>
            </a:br>
            <a:r>
              <a:rPr lang="es-ES" sz="1100" dirty="0">
                <a:latin typeface="Gilroy Regular"/>
                <a:ea typeface="Gilroy Regular"/>
                <a:cs typeface="Gilroy Regular"/>
                <a:sym typeface="Gilroy Regular"/>
              </a:rPr>
              <a:t>Microorganismos vivos, que, cuando se aplican en cantidades adecuadas, mejoran la salud. </a:t>
            </a:r>
            <a:endParaRPr sz="1100" dirty="0">
              <a:latin typeface="Gilroy Regular"/>
              <a:ea typeface="Gilroy Regular"/>
              <a:cs typeface="Gilroy Regular"/>
              <a:sym typeface="Gilroy Regular"/>
            </a:endParaRPr>
          </a:p>
        </p:txBody>
      </p:sp>
      <p:pic>
        <p:nvPicPr>
          <p:cNvPr id="219" name="Metastick_pres-02.png" descr="Metastick_pres-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2009" y="1398004"/>
            <a:ext cx="4267022" cy="3601278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Овал 13"/>
          <p:cNvSpPr/>
          <p:nvPr/>
        </p:nvSpPr>
        <p:spPr>
          <a:xfrm>
            <a:off x="3858852" y="1699735"/>
            <a:ext cx="147921" cy="147921"/>
          </a:xfrm>
          <a:prstGeom prst="ellipse">
            <a:avLst/>
          </a:prstGeom>
          <a:solidFill>
            <a:srgbClr val="E6E5E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21" name="Прямая соединительная линия 6"/>
          <p:cNvSpPr/>
          <p:nvPr/>
        </p:nvSpPr>
        <p:spPr>
          <a:xfrm>
            <a:off x="3665832" y="1509620"/>
            <a:ext cx="244526" cy="248166"/>
          </a:xfrm>
          <a:prstGeom prst="line">
            <a:avLst/>
          </a:prstGeom>
          <a:ln>
            <a:solidFill>
              <a:srgbClr val="E2E1E2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2" name="Прямая соединительная линия 28"/>
          <p:cNvSpPr/>
          <p:nvPr/>
        </p:nvSpPr>
        <p:spPr>
          <a:xfrm>
            <a:off x="2960162" y="1519693"/>
            <a:ext cx="706113" cy="3"/>
          </a:xfrm>
          <a:prstGeom prst="line">
            <a:avLst/>
          </a:prstGeom>
          <a:ln>
            <a:solidFill>
              <a:srgbClr val="E6E5E4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Что получается в результате…"/>
          <p:cNvSpPr txBox="1">
            <a:spLocks noGrp="1"/>
          </p:cNvSpPr>
          <p:nvPr>
            <p:ph type="ctrTitle"/>
          </p:nvPr>
        </p:nvSpPr>
        <p:spPr>
          <a:xfrm>
            <a:off x="310847" y="319124"/>
            <a:ext cx="5807320" cy="1095033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l"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dirty="0"/>
              <a:t>¿Qué pasa cuando usas</a:t>
            </a:r>
            <a:br>
              <a:rPr lang="es-ES" dirty="0"/>
            </a:br>
            <a:r>
              <a:rPr lang="es-ES" dirty="0"/>
              <a:t>probióticos?</a:t>
            </a:r>
            <a:endParaRPr dirty="0"/>
          </a:p>
        </p:txBody>
      </p:sp>
      <p:sp>
        <p:nvSpPr>
          <p:cNvPr id="225" name="Google Shape;65;p15"/>
          <p:cNvSpPr txBox="1"/>
          <p:nvPr/>
        </p:nvSpPr>
        <p:spPr>
          <a:xfrm>
            <a:off x="325179" y="1473200"/>
            <a:ext cx="6105538" cy="30491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Los microorganismos probióticos vivos (lacto y bifidobacterias) segregan ácidos orgánicos útiles, vitaminas y otras sustancias con propiedades antibacterianas.</a:t>
            </a:r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endParaRPr dirty="0"/>
          </a:p>
          <a:p>
            <a:pPr defTabSz="457200"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La combinación de estas sustancias se llaman </a:t>
            </a:r>
            <a:r>
              <a:rPr lang="es-ES" i="1" dirty="0" err="1"/>
              <a:t>metabióticos</a:t>
            </a:r>
            <a:r>
              <a:rPr lang="es-ES" dirty="0"/>
              <a:t> (metabolitos activos), ya que tienen actividad biológica y participan en procesos bioquímicos, mejorando significativamente el hábitat de los probióticos.
</a:t>
            </a:r>
            <a:endParaRPr dirty="0"/>
          </a:p>
        </p:txBody>
      </p:sp>
      <p:pic>
        <p:nvPicPr>
          <p:cNvPr id="226" name="image10.png" descr="image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Metastick_pres-03.png" descr="Metastick_pres-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1448" y="416553"/>
            <a:ext cx="1741587" cy="1741589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Metastick_pres-04.png" descr="Metastick_pres-0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448" y="2465485"/>
            <a:ext cx="1741587" cy="17415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65;p15"/>
          <p:cNvSpPr txBox="1"/>
          <p:nvPr/>
        </p:nvSpPr>
        <p:spPr>
          <a:xfrm>
            <a:off x="6636471" y="1733073"/>
            <a:ext cx="2499060" cy="1887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21" tIns="91421" rIns="91421" bIns="91421">
            <a:spAutoFit/>
          </a:bodyPr>
          <a:lstStyle/>
          <a:p>
            <a:pPr>
              <a:lnSpc>
                <a:spcPct val="115000"/>
              </a:lnSpc>
              <a:defRPr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 err="1"/>
              <a:t>Metabióticos</a:t>
            </a:r>
            <a:r>
              <a:rPr lang="en-US" dirty="0"/>
              <a:t> </a:t>
            </a:r>
          </a:p>
          <a:p>
            <a:pPr>
              <a:lnSpc>
                <a:spcPct val="115000"/>
              </a:lnSpc>
              <a:defRPr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/>
              <a:t>(</a:t>
            </a:r>
            <a:r>
              <a:rPr lang="en-US" dirty="0" err="1"/>
              <a:t>postbióticos</a:t>
            </a:r>
            <a:r>
              <a:rPr lang="en-US" dirty="0"/>
              <a:t>)  </a:t>
            </a:r>
            <a:r>
              <a:rPr lang="en-US" sz="1100" dirty="0">
                <a:solidFill>
                  <a:schemeClr val="tx1"/>
                </a:solidFill>
              </a:rPr>
              <a:t>son </a:t>
            </a:r>
            <a:r>
              <a:rPr lang="en-US" sz="1100" dirty="0" err="1">
                <a:solidFill>
                  <a:schemeClr val="tx1"/>
                </a:solidFill>
              </a:rPr>
              <a:t>los</a:t>
            </a:r>
            <a:r>
              <a:rPr lang="en-US" sz="1100" dirty="0">
                <a:solidFill>
                  <a:schemeClr val="tx1"/>
                </a:solidFill>
              </a:rPr>
              <a:t> c</a:t>
            </a:r>
            <a:r>
              <a:rPr lang="es-ES" sz="1100" dirty="0" err="1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rPr>
              <a:t>omponentes</a:t>
            </a:r>
            <a:r>
              <a:rPr lang="es-ES" sz="1100" dirty="0">
                <a:solidFill>
                  <a:srgbClr val="262626"/>
                </a:solidFill>
                <a:latin typeface="Gilroy Regular"/>
                <a:ea typeface="Gilroy Regular"/>
                <a:cs typeface="Gilroy Regular"/>
                <a:sym typeface="Gilroy Regular"/>
              </a:rPr>
              <a:t> estructurales de los probióticos y de los productos de su metabolismo, los cuales poseen una gran actividad biológica y optimizan el crecimiento de la microflora intestinal.</a:t>
            </a:r>
            <a:endParaRPr sz="1200" dirty="0">
              <a:solidFill>
                <a:srgbClr val="262626"/>
              </a:solidFill>
            </a:endParaRPr>
          </a:p>
        </p:txBody>
      </p:sp>
      <p:sp>
        <p:nvSpPr>
          <p:cNvPr id="231" name="Прямая соединительная линия 36"/>
          <p:cNvSpPr/>
          <p:nvPr/>
        </p:nvSpPr>
        <p:spPr>
          <a:xfrm>
            <a:off x="6297193" y="1909273"/>
            <a:ext cx="368712" cy="2"/>
          </a:xfrm>
          <a:prstGeom prst="line">
            <a:avLst/>
          </a:prstGeom>
          <a:ln>
            <a:solidFill>
              <a:srgbClr val="E28153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32" name="Овал 15"/>
          <p:cNvSpPr/>
          <p:nvPr/>
        </p:nvSpPr>
        <p:spPr>
          <a:xfrm>
            <a:off x="6057818" y="2044169"/>
            <a:ext cx="147922" cy="147921"/>
          </a:xfrm>
          <a:prstGeom prst="ellipse">
            <a:avLst/>
          </a:prstGeom>
          <a:solidFill>
            <a:srgbClr val="E3815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3" name="Прямая соединительная линия 37"/>
          <p:cNvSpPr/>
          <p:nvPr/>
        </p:nvSpPr>
        <p:spPr>
          <a:xfrm flipV="1">
            <a:off x="6106378" y="1906446"/>
            <a:ext cx="191564" cy="241630"/>
          </a:xfrm>
          <a:prstGeom prst="line">
            <a:avLst/>
          </a:prstGeom>
          <a:ln>
            <a:solidFill>
              <a:srgbClr val="E28153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34" name="Google Shape;65;p15"/>
          <p:cNvSpPr txBox="1"/>
          <p:nvPr/>
        </p:nvSpPr>
        <p:spPr>
          <a:xfrm>
            <a:off x="336547" y="1527009"/>
            <a:ext cx="2211448" cy="499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>
            <a:lvl1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 err="1"/>
              <a:t>Prebióticos</a:t>
            </a:r>
            <a:endParaRPr dirty="0"/>
          </a:p>
        </p:txBody>
      </p:sp>
      <p:sp>
        <p:nvSpPr>
          <p:cNvPr id="235" name="Прямая соединительная линия 6"/>
          <p:cNvSpPr/>
          <p:nvPr/>
        </p:nvSpPr>
        <p:spPr>
          <a:xfrm>
            <a:off x="1171488" y="1810752"/>
            <a:ext cx="493052" cy="493052"/>
          </a:xfrm>
          <a:prstGeom prst="line">
            <a:avLst/>
          </a:prstGeom>
          <a:ln>
            <a:solidFill>
              <a:srgbClr val="E2E1E2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36" name="Овал 13"/>
          <p:cNvSpPr/>
          <p:nvPr/>
        </p:nvSpPr>
        <p:spPr>
          <a:xfrm>
            <a:off x="1566668" y="2199482"/>
            <a:ext cx="147921" cy="147921"/>
          </a:xfrm>
          <a:prstGeom prst="ellipse">
            <a:avLst/>
          </a:prstGeom>
          <a:solidFill>
            <a:srgbClr val="E2E1E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37" name="Google Shape;65;p15"/>
          <p:cNvSpPr txBox="1"/>
          <p:nvPr/>
        </p:nvSpPr>
        <p:spPr>
          <a:xfrm>
            <a:off x="709080" y="4221938"/>
            <a:ext cx="2152108" cy="5571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normAutofit/>
          </a:bodyPr>
          <a:lstStyle/>
          <a:p>
            <a:pPr>
              <a:lnSpc>
                <a:spcPct val="115000"/>
              </a:lnSpc>
              <a:defRPr>
                <a:solidFill>
                  <a:srgbClr val="262626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n-US" dirty="0" err="1"/>
              <a:t>Probióticos</a:t>
            </a:r>
            <a:r>
              <a:rPr sz="1200" dirty="0"/>
              <a:t> </a:t>
            </a:r>
          </a:p>
        </p:txBody>
      </p:sp>
      <p:sp>
        <p:nvSpPr>
          <p:cNvPr id="238" name="Прямая соединительная линия 34"/>
          <p:cNvSpPr/>
          <p:nvPr/>
        </p:nvSpPr>
        <p:spPr>
          <a:xfrm flipV="1">
            <a:off x="1762472" y="3607737"/>
            <a:ext cx="1069084" cy="627525"/>
          </a:xfrm>
          <a:prstGeom prst="line">
            <a:avLst/>
          </a:prstGeom>
          <a:ln>
            <a:solidFill>
              <a:srgbClr val="EEEDE7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39" name="Овал 14"/>
          <p:cNvSpPr/>
          <p:nvPr/>
        </p:nvSpPr>
        <p:spPr>
          <a:xfrm>
            <a:off x="2771436" y="3523998"/>
            <a:ext cx="147921" cy="147921"/>
          </a:xfrm>
          <a:prstGeom prst="ellipse">
            <a:avLst/>
          </a:prstGeom>
          <a:solidFill>
            <a:srgbClr val="EEEDE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40" name="Google Shape;65;p15"/>
          <p:cNvSpPr txBox="1"/>
          <p:nvPr/>
        </p:nvSpPr>
        <p:spPr>
          <a:xfrm>
            <a:off x="310847" y="319123"/>
            <a:ext cx="8633988" cy="12593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 fontScale="77500" lnSpcReduction="20000"/>
          </a:bodyPr>
          <a:lstStyle/>
          <a:p>
            <a:pPr>
              <a:defRPr sz="2800">
                <a:solidFill>
                  <a:srgbClr val="FF9B00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dirty="0" err="1"/>
              <a:t>Metabióticos</a:t>
            </a:r>
            <a:br>
              <a:rPr lang="es-ES" dirty="0"/>
            </a:br>
            <a:r>
              <a:rPr lang="es-ES" dirty="0"/>
              <a:t>Una nueva generación de productos 
para la protección de la microflora intestinal
</a:t>
            </a:r>
            <a:endParaRPr dirty="0"/>
          </a:p>
        </p:txBody>
      </p:sp>
      <p:pic>
        <p:nvPicPr>
          <p:cNvPr id="241" name="image10.png" descr="image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3700" y="4782446"/>
            <a:ext cx="812800" cy="20377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Metastick_pres-05.png" descr="Metastick_pres-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827" y="1507076"/>
            <a:ext cx="5172084" cy="34542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Прямоугольник"/>
          <p:cNvSpPr/>
          <p:nvPr/>
        </p:nvSpPr>
        <p:spPr>
          <a:xfrm>
            <a:off x="-99782" y="-65234"/>
            <a:ext cx="9343564" cy="5273968"/>
          </a:xfrm>
          <a:prstGeom prst="rect">
            <a:avLst/>
          </a:prstGeom>
          <a:gradFill>
            <a:gsLst>
              <a:gs pos="0">
                <a:srgbClr val="F7AF3F"/>
              </a:gs>
              <a:gs pos="100000">
                <a:srgbClr val="FFE160"/>
              </a:gs>
            </a:gsLst>
            <a:lin ang="19789214"/>
          </a:gradFill>
          <a:ln w="12700">
            <a:miter lim="400000"/>
          </a:ln>
        </p:spPr>
        <p:txBody>
          <a:bodyPr lIns="45718" tIns="45718" rIns="45718" bIns="45718" anchor="ctr"/>
          <a:lstStyle/>
          <a:p>
            <a:endParaRPr dirty="0"/>
          </a:p>
        </p:txBody>
      </p:sp>
      <p:sp>
        <p:nvSpPr>
          <p:cNvPr id="245" name="Google Shape;65;p15"/>
          <p:cNvSpPr txBox="1"/>
          <p:nvPr/>
        </p:nvSpPr>
        <p:spPr>
          <a:xfrm>
            <a:off x="336247" y="881702"/>
            <a:ext cx="4353739" cy="2954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/>
          <a:p>
            <a:pPr>
              <a:lnSpc>
                <a:spcPct val="130000"/>
              </a:lnSpc>
              <a:defRPr sz="16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dirty="0"/>
              <a:t>Una nueva generación de productos para la protección de la microflora intestinal:
</a:t>
            </a:r>
            <a:endParaRPr dirty="0">
              <a:solidFill>
                <a:srgbClr val="404040"/>
              </a:solidFill>
            </a:endParaRPr>
          </a:p>
          <a:p>
            <a:pPr marL="177800" indent="-1778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es-ES" dirty="0"/>
              <a:t>Comienza a actuar de inmediato</a:t>
            </a:r>
            <a:r>
              <a:rPr lang="en-US" dirty="0"/>
              <a:t>.</a:t>
            </a:r>
            <a:r>
              <a:rPr dirty="0"/>
              <a:t> </a:t>
            </a:r>
          </a:p>
          <a:p>
            <a:pPr marL="177800" indent="-1778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Activan el crecimiento de la microflora beneficiosa.</a:t>
            </a:r>
          </a:p>
          <a:p>
            <a:pPr marL="177800" indent="-1778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Se absorben perfectamente y no entran en conflicto con la microflora del intestino. 
Son tolerantes al entorno ácido del tracto gastrointestinal.</a:t>
            </a:r>
          </a:p>
          <a:p>
            <a:pPr marL="177800" indent="-177800">
              <a:lnSpc>
                <a:spcPct val="120000"/>
              </a:lnSpc>
              <a:buClr>
                <a:srgbClr val="000000"/>
              </a:buClr>
              <a:buSzPct val="100000"/>
              <a:buFont typeface="Arial"/>
              <a:buChar char="•"/>
              <a:defRPr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es-ES" dirty="0"/>
              <a:t>Tienen una larga vida útil.</a:t>
            </a:r>
            <a:endParaRPr dirty="0"/>
          </a:p>
        </p:txBody>
      </p:sp>
      <p:sp>
        <p:nvSpPr>
          <p:cNvPr id="246" name="Google Shape;65;p15"/>
          <p:cNvSpPr txBox="1"/>
          <p:nvPr/>
        </p:nvSpPr>
        <p:spPr>
          <a:xfrm>
            <a:off x="336247" y="304489"/>
            <a:ext cx="3324453" cy="882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1" tIns="91421" rIns="91421" bIns="91421">
            <a:spAutoFit/>
          </a:bodyPr>
          <a:lstStyle>
            <a:lvl1pPr>
              <a:lnSpc>
                <a:spcPct val="80000"/>
              </a:lnSpc>
              <a:defRPr sz="2800" b="1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en-US" dirty="0" err="1"/>
              <a:t>Metabióticos</a:t>
            </a:r>
            <a:r>
              <a:rPr lang="en-US" dirty="0"/>
              <a:t>
</a:t>
            </a:r>
            <a:endParaRPr dirty="0"/>
          </a:p>
        </p:txBody>
      </p:sp>
      <p:pic>
        <p:nvPicPr>
          <p:cNvPr id="247" name="metabio.png" descr="metabi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499" y="581884"/>
            <a:ext cx="4280929" cy="41001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700" y="4782532"/>
            <a:ext cx="812800" cy="2037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EE0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EE0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EE0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1856</Words>
  <Application>Microsoft Office PowerPoint</Application>
  <PresentationFormat>On-screen Show (16:9)</PresentationFormat>
  <Paragraphs>148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Arial</vt:lpstr>
      <vt:lpstr>Arial MT</vt:lpstr>
      <vt:lpstr>Gilroy Bold</vt:lpstr>
      <vt:lpstr>Gilroy Light</vt:lpstr>
      <vt:lpstr>Gilroy Regular</vt:lpstr>
      <vt:lpstr>Gilroy-Regular</vt:lpstr>
      <vt:lpstr>Gilroy-RegularItalic</vt:lpstr>
      <vt:lpstr>Helvetica</vt:lpstr>
      <vt:lpstr>Helvetica Neue</vt:lpstr>
      <vt:lpstr>Segoe UI</vt:lpstr>
      <vt:lpstr>Times New Roman</vt:lpstr>
      <vt:lpstr>Times Roman</vt:lpstr>
      <vt:lpstr>Simple Light</vt:lpstr>
      <vt:lpstr>Metastick El nuevo aliado de tu sistema digestivo
</vt:lpstr>
      <vt:lpstr>PowerPoint Presentation</vt:lpstr>
      <vt:lpstr>PowerPoint Presentation</vt:lpstr>
      <vt:lpstr>El desequilibrio de la microflora en el intestino se manifiesta de las siguientes maneras:
</vt:lpstr>
      <vt:lpstr>En USA, más de 2 millones de personas sufren de un desbalance en la microflora
</vt:lpstr>
      <vt:lpstr>PowerPoint Presentation</vt:lpstr>
      <vt:lpstr>¿Qué pasa cuando usas probióticos?</vt:lpstr>
      <vt:lpstr>PowerPoint Presentation</vt:lpstr>
      <vt:lpstr>PowerPoint Presentation</vt:lpstr>
      <vt:lpstr>PowerPoint Presentation</vt:lpstr>
      <vt:lpstr>PowerPoint Presentation</vt:lpstr>
      <vt:lpstr>En Coral Club, nos enfocamos en la salud intestinal y creamos soluciones inspiradas por la naturaleza y basadas en investigaciones científicas  
</vt:lpstr>
      <vt:lpstr>Metastick —   restaurando tu microflora natural </vt:lpstr>
      <vt:lpstr>PowerPoint Presentation</vt:lpstr>
      <vt:lpstr>PowerPoint Presentation</vt:lpstr>
      <vt:lpstr>Sustratos liquidos*  Metabolitos de Lactobacillus Plantarum de extractos de cáscara de naranja y kimchi japonés.</vt:lpstr>
      <vt:lpstr>Extracto de cáscara  de banana 
</vt:lpstr>
      <vt:lpstr>Vitamina В6</vt:lpstr>
      <vt:lpstr>Un proceso de producción futurista</vt:lpstr>
      <vt:lpstr>Control de calidad
</vt:lpstr>
      <vt:lpstr>Metastick: El nuevo aliado de tu sistema digestivo</vt:lpstr>
      <vt:lpstr>Metastick: ¿Cómo tomarlo?</vt:lpstr>
      <vt:lpstr>Metastick le ayudará a:</vt:lpstr>
      <vt:lpstr>Metastick  es para quíen:</vt:lpstr>
      <vt:lpstr>Metastick</vt:lpstr>
      <vt:lpstr>Precio del club
</vt:lpstr>
      <vt:lpstr>Precio del club
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Metastick Perfecto en composición,  perfecto en forma</dc:title>
  <dc:creator>DELL</dc:creator>
  <cp:lastModifiedBy>Lola Martinez</cp:lastModifiedBy>
  <cp:revision>33</cp:revision>
  <dcterms:modified xsi:type="dcterms:W3CDTF">2023-03-13T14:44:40Z</dcterms:modified>
</cp:coreProperties>
</file>